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g" ContentType="image/jp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2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273" r:id="rId19"/>
    <p:sldId id="274" r:id="rId20"/>
    <p:sldId id="277" r:id="rId21"/>
    <p:sldId id="275" r:id="rId22"/>
  </p:sldIdLst>
  <p:sldSz cx="13004800" cy="9753600"/>
  <p:notesSz cx="13004800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136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74B9-A1A2-B54C-8F1D-19F466A8FBD6}" type="datetimeFigureOut">
              <a:rPr lang="en-US" smtClean="0"/>
              <a:t>20/05/15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0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07D8-ADE4-2245-99A9-23E60BD21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72AC8-1995-484E-BE3F-D6D0754849A5}" type="slidenum">
              <a:rPr lang="it-IT"/>
              <a:pPr/>
              <a:t>1</a:t>
            </a:fld>
            <a:endParaRPr lang="it-IT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43628-6136-E148-9EAB-2A70352C8EF3}" type="slidenum">
              <a:rPr lang="it-IT"/>
              <a:pPr/>
              <a:t>3</a:t>
            </a:fld>
            <a:endParaRPr lang="it-IT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7884" y="1977745"/>
            <a:ext cx="4325620" cy="582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87603" y="2342350"/>
            <a:ext cx="5614670" cy="539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FFF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647289"/>
            <a:ext cx="5175250" cy="20320"/>
          </a:xfrm>
          <a:custGeom>
            <a:avLst/>
            <a:gdLst/>
            <a:ahLst/>
            <a:cxnLst/>
            <a:rect l="l" t="t" r="r" b="b"/>
            <a:pathLst>
              <a:path w="5175250" h="20320">
                <a:moveTo>
                  <a:pt x="5174823" y="0"/>
                </a:moveTo>
                <a:lnTo>
                  <a:pt x="0" y="20223"/>
                </a:lnTo>
              </a:path>
            </a:pathLst>
          </a:custGeom>
          <a:ln w="12700">
            <a:solidFill>
              <a:srgbClr val="EE4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68900" y="8648700"/>
            <a:ext cx="393700" cy="110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62600" y="8661400"/>
            <a:ext cx="7442200" cy="1092200"/>
          </a:xfrm>
          <a:custGeom>
            <a:avLst/>
            <a:gdLst/>
            <a:ahLst/>
            <a:cxnLst/>
            <a:rect l="l" t="t" r="r" b="b"/>
            <a:pathLst>
              <a:path w="7442200" h="1092200">
                <a:moveTo>
                  <a:pt x="0" y="0"/>
                </a:moveTo>
                <a:lnTo>
                  <a:pt x="7442200" y="0"/>
                </a:lnTo>
                <a:lnTo>
                  <a:pt x="7442200" y="1092200"/>
                </a:lnTo>
                <a:lnTo>
                  <a:pt x="0" y="1092200"/>
                </a:lnTo>
                <a:lnTo>
                  <a:pt x="0" y="0"/>
                </a:lnTo>
                <a:close/>
              </a:path>
            </a:pathLst>
          </a:custGeom>
          <a:solidFill>
            <a:srgbClr val="EE4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538" y="220027"/>
            <a:ext cx="11729722" cy="189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995" y="1974633"/>
            <a:ext cx="9920808" cy="654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78153" y="9008781"/>
            <a:ext cx="2393950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58877" y="8884457"/>
            <a:ext cx="5023484" cy="683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23800" y="9044461"/>
            <a:ext cx="279400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d.gov.it/competenze-digitali/competenze-digitali/competenze-base" TargetMode="External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econoscenza.net/2014/03/25/" TargetMode="Externa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3616"/>
            <a:ext cx="11054080" cy="1723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7F7F7"/>
                </a:solidFill>
              </a14:hiddenFill>
            </a:ext>
          </a:extLst>
        </p:spPr>
        <p:txBody>
          <a:bodyPr/>
          <a:lstStyle/>
          <a:p>
            <a:r>
              <a:rPr lang="it-IT" dirty="0" smtClean="0"/>
              <a:t>Innovazione (tecnologica) nella scuola</a:t>
            </a:r>
            <a:endParaRPr lang="it-IT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258560" y="1666240"/>
            <a:ext cx="262632" cy="4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50720" y="5527040"/>
            <a:ext cx="9103360" cy="1608643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en-US" sz="3200" dirty="0" smtClean="0"/>
              <a:t>Marco Ronchetti</a:t>
            </a:r>
          </a:p>
          <a:p>
            <a:endParaRPr lang="en-US" sz="3200" dirty="0"/>
          </a:p>
          <a:p>
            <a:r>
              <a:rPr lang="en-US" sz="3200" dirty="0" err="1" smtClean="0"/>
              <a:t>latemar.science.unitn.it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815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789" y="2339581"/>
            <a:ext cx="11474450" cy="618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Piano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Nazionale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Scuola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Digi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ale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(PNSD</a:t>
            </a:r>
            <a:r>
              <a:rPr sz="2900" spc="-5" dirty="0">
                <a:latin typeface="Arial"/>
                <a:cs typeface="Arial"/>
              </a:rPr>
              <a:t>):</a:t>
            </a:r>
            <a:endParaRPr sz="2900" dirty="0">
              <a:latin typeface="Arial"/>
              <a:cs typeface="Arial"/>
            </a:endParaRPr>
          </a:p>
          <a:p>
            <a:pPr marL="323850" marR="5080" indent="-311150">
              <a:lnSpc>
                <a:spcPct val="100600"/>
              </a:lnSpc>
              <a:spcBef>
                <a:spcPts val="800"/>
              </a:spcBef>
              <a:buChar char="-"/>
              <a:tabLst>
                <a:tab pos="238125" algn="l"/>
              </a:tabLst>
            </a:pPr>
            <a:r>
              <a:rPr sz="2900" dirty="0">
                <a:latin typeface="Arial"/>
                <a:cs typeface="Arial"/>
              </a:rPr>
              <a:t>modificare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gli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ambien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apprendimen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per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rendere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l’o</a:t>
            </a:r>
            <a:r>
              <a:rPr sz="2900" spc="-60" dirty="0">
                <a:latin typeface="Arial"/>
                <a:cs typeface="Arial"/>
              </a:rPr>
              <a:t>f</a:t>
            </a:r>
            <a:r>
              <a:rPr sz="2900" spc="-5" dirty="0">
                <a:latin typeface="Arial"/>
                <a:cs typeface="Arial"/>
              </a:rPr>
              <a:t>f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rt</a:t>
            </a:r>
            <a:r>
              <a:rPr sz="2900" dirty="0">
                <a:latin typeface="Arial"/>
                <a:cs typeface="Arial"/>
              </a:rPr>
              <a:t>a educa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iva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 f</a:t>
            </a:r>
            <a:r>
              <a:rPr sz="2900" dirty="0">
                <a:latin typeface="Arial"/>
                <a:cs typeface="Arial"/>
              </a:rPr>
              <a:t>orma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iva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coeren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cambiamen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della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socie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à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della conoscenza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esigenze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mi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del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mondo con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emporaneo</a:t>
            </a:r>
            <a:r>
              <a:rPr sz="2900" spc="-5" dirty="0">
                <a:latin typeface="Arial"/>
                <a:cs typeface="Arial"/>
              </a:rPr>
              <a:t>.</a:t>
            </a:r>
            <a:endParaRPr sz="2900" dirty="0">
              <a:latin typeface="Arial"/>
              <a:cs typeface="Arial"/>
            </a:endParaRPr>
          </a:p>
          <a:p>
            <a:pPr marL="323850" marR="185420" indent="-311150">
              <a:lnSpc>
                <a:spcPct val="100600"/>
              </a:lnSpc>
              <a:spcBef>
                <a:spcPts val="800"/>
              </a:spcBef>
              <a:buChar char="-"/>
              <a:tabLst>
                <a:tab pos="238125" algn="l"/>
              </a:tabLst>
            </a:pPr>
            <a:r>
              <a:rPr sz="2900" spc="-5" dirty="0">
                <a:latin typeface="Arial"/>
                <a:cs typeface="Arial"/>
              </a:rPr>
              <a:t>"I</a:t>
            </a:r>
            <a:r>
              <a:rPr sz="2900" dirty="0">
                <a:latin typeface="Arial"/>
                <a:cs typeface="Arial"/>
              </a:rPr>
              <a:t>l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labora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orio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classe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non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classe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labora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orio</a:t>
            </a:r>
            <a:r>
              <a:rPr sz="2900" spc="-5" dirty="0">
                <a:latin typeface="Arial"/>
                <a:cs typeface="Arial"/>
              </a:rPr>
              <a:t>: </a:t>
            </a:r>
            <a:r>
              <a:rPr sz="2900" dirty="0">
                <a:latin typeface="Arial"/>
                <a:cs typeface="Arial"/>
              </a:rPr>
              <a:t>una</a:t>
            </a:r>
            <a:r>
              <a:rPr sz="2900" spc="-5" dirty="0">
                <a:latin typeface="Arial"/>
                <a:cs typeface="Arial"/>
              </a:rPr>
              <a:t> st</a:t>
            </a:r>
            <a:r>
              <a:rPr sz="2900" dirty="0">
                <a:latin typeface="Arial"/>
                <a:cs typeface="Arial"/>
              </a:rPr>
              <a:t>ra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egia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- 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an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azioni"</a:t>
            </a:r>
          </a:p>
          <a:p>
            <a:pPr marL="323850" marR="69850" indent="-311150">
              <a:lnSpc>
                <a:spcPct val="100600"/>
              </a:lnSpc>
              <a:spcBef>
                <a:spcPts val="800"/>
              </a:spcBef>
              <a:buChar char="-"/>
              <a:tabLst>
                <a:tab pos="238125" algn="l"/>
              </a:tabLst>
            </a:pPr>
            <a:r>
              <a:rPr sz="2900" dirty="0">
                <a:latin typeface="Arial"/>
                <a:cs typeface="Arial"/>
              </a:rPr>
              <a:t>passaggio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dida</a:t>
            </a:r>
            <a:r>
              <a:rPr sz="2900" spc="-5" dirty="0">
                <a:latin typeface="Arial"/>
                <a:cs typeface="Arial"/>
              </a:rPr>
              <a:t>tt</a:t>
            </a:r>
            <a:r>
              <a:rPr sz="2900" dirty="0">
                <a:latin typeface="Arial"/>
                <a:cs typeface="Arial"/>
              </a:rPr>
              <a:t>ica</a:t>
            </a:r>
            <a:r>
              <a:rPr sz="2900" spc="-5" dirty="0">
                <a:latin typeface="Arial"/>
                <a:cs typeface="Arial"/>
              </a:rPr>
              <a:t> t</a:t>
            </a:r>
            <a:r>
              <a:rPr sz="2900" dirty="0">
                <a:latin typeface="Arial"/>
                <a:cs typeface="Arial"/>
              </a:rPr>
              <a:t>rasmissiva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apprendimen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collabora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ivo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ed esperienziale</a:t>
            </a:r>
            <a:r>
              <a:rPr sz="2900" spc="-5" dirty="0">
                <a:latin typeface="Arial"/>
                <a:cs typeface="Arial"/>
              </a:rPr>
              <a:t>.</a:t>
            </a:r>
            <a:endParaRPr sz="2900" dirty="0">
              <a:latin typeface="Arial"/>
              <a:cs typeface="Arial"/>
            </a:endParaRPr>
          </a:p>
          <a:p>
            <a:pPr marL="323850" marR="474980" indent="-311150">
              <a:lnSpc>
                <a:spcPct val="100600"/>
              </a:lnSpc>
              <a:spcBef>
                <a:spcPts val="800"/>
              </a:spcBef>
              <a:buChar char="-"/>
              <a:tabLst>
                <a:tab pos="238125" algn="l"/>
              </a:tabLst>
            </a:pP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ra</a:t>
            </a:r>
            <a:r>
              <a:rPr sz="2900" spc="-5" dirty="0">
                <a:latin typeface="Arial"/>
                <a:cs typeface="Arial"/>
              </a:rPr>
              <a:t>sf</a:t>
            </a:r>
            <a:r>
              <a:rPr sz="2900" dirty="0">
                <a:latin typeface="Arial"/>
                <a:cs typeface="Arial"/>
              </a:rPr>
              <a:t>ormare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il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paradigma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insegnamen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basa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su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linguaggio verbale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scri</a:t>
            </a:r>
            <a:r>
              <a:rPr sz="2900" spc="-5" dirty="0">
                <a:latin typeface="Arial"/>
                <a:cs typeface="Arial"/>
              </a:rPr>
              <a:t>tt</a:t>
            </a:r>
            <a:r>
              <a:rPr sz="290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, </a:t>
            </a:r>
            <a:r>
              <a:rPr sz="2900" dirty="0">
                <a:latin typeface="Arial"/>
                <a:cs typeface="Arial"/>
              </a:rPr>
              <a:t>in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paradigma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apprendimen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, </a:t>
            </a:r>
            <a:r>
              <a:rPr sz="2900" dirty="0">
                <a:latin typeface="Arial"/>
                <a:cs typeface="Arial"/>
              </a:rPr>
              <a:t>basa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o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su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nuovi linguaggi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mul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imediali</a:t>
            </a:r>
            <a:r>
              <a:rPr sz="2900" spc="-5" dirty="0">
                <a:latin typeface="Arial"/>
                <a:cs typeface="Arial"/>
              </a:rPr>
              <a:t>, </a:t>
            </a:r>
            <a:r>
              <a:rPr sz="2900" dirty="0">
                <a:latin typeface="Arial"/>
                <a:cs typeface="Arial"/>
              </a:rPr>
              <a:t>logiche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e</a:t>
            </a:r>
            <a:r>
              <a:rPr sz="2900" spc="-5" dirty="0">
                <a:latin typeface="Arial"/>
                <a:cs typeface="Arial"/>
              </a:rPr>
              <a:t>, </a:t>
            </a:r>
            <a:r>
              <a:rPr sz="2900" dirty="0">
                <a:latin typeface="Arial"/>
                <a:cs typeface="Arial"/>
              </a:rPr>
              <a:t>con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ribu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mul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ipli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 responsabili</a:t>
            </a:r>
            <a:r>
              <a:rPr sz="2900" spc="-5" dirty="0">
                <a:latin typeface="Arial"/>
                <a:cs typeface="Arial"/>
              </a:rPr>
              <a:t>t</a:t>
            </a:r>
            <a:r>
              <a:rPr sz="2900" dirty="0">
                <a:latin typeface="Arial"/>
                <a:cs typeface="Arial"/>
              </a:rPr>
              <a:t>à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condivise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0967" y="206095"/>
            <a:ext cx="7383145" cy="203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0" marR="5080" indent="-1080135">
              <a:lnSpc>
                <a:spcPts val="8000"/>
              </a:lnSpc>
            </a:pPr>
            <a:r>
              <a:rPr sz="6800" spc="-30" dirty="0"/>
              <a:t>L</a:t>
            </a:r>
            <a:r>
              <a:rPr sz="6800" spc="515" dirty="0"/>
              <a:t>a</a:t>
            </a:r>
            <a:r>
              <a:rPr sz="6800" spc="535" dirty="0"/>
              <a:t> </a:t>
            </a:r>
            <a:r>
              <a:rPr sz="6800" spc="525" dirty="0"/>
              <a:t>sc</a:t>
            </a:r>
            <a:r>
              <a:rPr sz="6800" spc="690" dirty="0"/>
              <a:t>u</a:t>
            </a:r>
            <a:r>
              <a:rPr sz="6800" spc="140" dirty="0"/>
              <a:t>o</a:t>
            </a:r>
            <a:r>
              <a:rPr sz="6800" spc="90" dirty="0"/>
              <a:t>l</a:t>
            </a:r>
            <a:r>
              <a:rPr sz="6800" spc="515" dirty="0"/>
              <a:t>a</a:t>
            </a:r>
            <a:r>
              <a:rPr sz="6800" spc="535" dirty="0"/>
              <a:t> </a:t>
            </a:r>
            <a:r>
              <a:rPr sz="6800" spc="305" dirty="0"/>
              <a:t>d</a:t>
            </a:r>
            <a:r>
              <a:rPr sz="6800" spc="45" dirty="0"/>
              <a:t>i</a:t>
            </a:r>
            <a:r>
              <a:rPr sz="6800" spc="155" dirty="0"/>
              <a:t>g</a:t>
            </a:r>
            <a:r>
              <a:rPr sz="6800" spc="90" dirty="0"/>
              <a:t>i</a:t>
            </a:r>
            <a:r>
              <a:rPr sz="6800" spc="235" dirty="0"/>
              <a:t>t</a:t>
            </a:r>
            <a:r>
              <a:rPr sz="6800" spc="515" dirty="0"/>
              <a:t>a</a:t>
            </a:r>
            <a:r>
              <a:rPr sz="6800" spc="90" dirty="0"/>
              <a:t>l</a:t>
            </a:r>
            <a:r>
              <a:rPr sz="6800" spc="250" dirty="0"/>
              <a:t>e</a:t>
            </a:r>
            <a:r>
              <a:rPr sz="6800" spc="125" dirty="0"/>
              <a:t> </a:t>
            </a:r>
            <a:r>
              <a:rPr sz="6800" spc="140" dirty="0"/>
              <a:t>o</a:t>
            </a:r>
            <a:r>
              <a:rPr sz="6800" spc="175" dirty="0"/>
              <a:t>gg</a:t>
            </a:r>
            <a:r>
              <a:rPr sz="6800" spc="100" dirty="0"/>
              <a:t>i</a:t>
            </a:r>
            <a:r>
              <a:rPr sz="6800" spc="535" dirty="0"/>
              <a:t> </a:t>
            </a:r>
            <a:r>
              <a:rPr sz="6800" spc="254" dirty="0"/>
              <a:t>in</a:t>
            </a:r>
            <a:r>
              <a:rPr sz="6800" spc="530" dirty="0"/>
              <a:t> </a:t>
            </a:r>
            <a:r>
              <a:rPr sz="6800" spc="170" dirty="0"/>
              <a:t>Italia</a:t>
            </a:r>
            <a:endParaRPr sz="6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800" y="2146300"/>
            <a:ext cx="7962900" cy="598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36469" y="952868"/>
            <a:ext cx="3416300" cy="627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indent="-471170">
              <a:lnSpc>
                <a:spcPct val="100000"/>
              </a:lnSpc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di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usione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capillare</a:t>
            </a:r>
            <a:endParaRPr sz="2200">
              <a:latin typeface="Arial"/>
              <a:cs typeface="Arial"/>
            </a:endParaRPr>
          </a:p>
          <a:p>
            <a:pPr marL="483870" marR="423545" indent="-471170">
              <a:lnSpc>
                <a:spcPts val="2600"/>
              </a:lnSpc>
              <a:spcBef>
                <a:spcPts val="88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in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roduzione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nella dida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ica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classe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 uno</a:t>
            </a:r>
            <a:r>
              <a:rPr sz="2200" spc="-5" dirty="0">
                <a:latin typeface="Arial"/>
                <a:cs typeface="Arial"/>
              </a:rPr>
              <a:t> st</a:t>
            </a:r>
            <a:r>
              <a:rPr sz="2200" dirty="0">
                <a:latin typeface="Arial"/>
                <a:cs typeface="Arial"/>
              </a:rPr>
              <a:t>rumen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 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ecnologico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 cara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eri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iche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 </a:t>
            </a:r>
            <a:r>
              <a:rPr sz="2200" spc="-5" dirty="0">
                <a:latin typeface="Arial"/>
                <a:cs typeface="Arial"/>
              </a:rPr>
              <a:t>“f</a:t>
            </a:r>
            <a:r>
              <a:rPr sz="2200" dirty="0">
                <a:latin typeface="Arial"/>
                <a:cs typeface="Arial"/>
              </a:rPr>
              <a:t>amiliari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à”</a:t>
            </a:r>
            <a:endParaRPr sz="2200">
              <a:latin typeface="Arial"/>
              <a:cs typeface="Arial"/>
            </a:endParaRPr>
          </a:p>
          <a:p>
            <a:pPr marL="483870" marR="143510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me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ora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della 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radizionale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lavagna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 ardesia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digi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ale</a:t>
            </a:r>
            <a:endParaRPr sz="2200">
              <a:latin typeface="Arial"/>
              <a:cs typeface="Arial"/>
            </a:endParaRPr>
          </a:p>
          <a:p>
            <a:pPr marL="483870" marR="5080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processo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 cambiamen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 dida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ica</a:t>
            </a:r>
            <a:r>
              <a:rPr sz="2200" spc="-5" dirty="0">
                <a:latin typeface="Arial"/>
                <a:cs typeface="Arial"/>
              </a:rPr>
              <a:t> t</a:t>
            </a:r>
            <a:r>
              <a:rPr sz="2200" dirty="0">
                <a:latin typeface="Arial"/>
                <a:cs typeface="Arial"/>
              </a:rPr>
              <a:t>rasmissiva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1- a</a:t>
            </a:r>
            <a:r>
              <a:rPr sz="2200" spc="-5" dirty="0">
                <a:latin typeface="Arial"/>
                <a:cs typeface="Arial"/>
              </a:rPr>
              <a:t>-M,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collabora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iva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pa</a:t>
            </a:r>
            <a:r>
              <a:rPr sz="2200" spc="-5" dirty="0">
                <a:latin typeface="Arial"/>
                <a:cs typeface="Arial"/>
              </a:rPr>
              <a:t>rt</a:t>
            </a:r>
            <a:r>
              <a:rPr sz="2200" dirty="0">
                <a:latin typeface="Arial"/>
                <a:cs typeface="Arial"/>
              </a:rPr>
              <a:t>ecipa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iva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M-a-</a:t>
            </a:r>
            <a:r>
              <a:rPr sz="2200" spc="-5" dirty="0">
                <a:latin typeface="Arial"/>
                <a:cs typeface="Arial"/>
              </a:rPr>
              <a:t>M, sf</a:t>
            </a:r>
            <a:r>
              <a:rPr sz="2200" dirty="0">
                <a:latin typeface="Arial"/>
                <a:cs typeface="Arial"/>
              </a:rPr>
              <a:t>ru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ando mul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imediali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in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ivi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à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2490" rIns="0" bIns="0" rtlCol="0">
            <a:spAutoFit/>
          </a:bodyPr>
          <a:lstStyle/>
          <a:p>
            <a:pPr marL="3826510">
              <a:lnSpc>
                <a:spcPct val="100000"/>
              </a:lnSpc>
            </a:pPr>
            <a:r>
              <a:rPr sz="5000" spc="-20" dirty="0"/>
              <a:t>L</a:t>
            </a:r>
            <a:r>
              <a:rPr sz="5000" spc="-260" dirty="0"/>
              <a:t>I</a:t>
            </a:r>
            <a:r>
              <a:rPr sz="5000" spc="-40" dirty="0"/>
              <a:t>M</a:t>
            </a:r>
            <a:r>
              <a:rPr sz="5000" spc="390" dirty="0"/>
              <a:t> </a:t>
            </a:r>
            <a:r>
              <a:rPr sz="5000" spc="30" dirty="0"/>
              <a:t>i</a:t>
            </a:r>
            <a:r>
              <a:rPr sz="5000" spc="345" dirty="0"/>
              <a:t>n</a:t>
            </a:r>
            <a:r>
              <a:rPr sz="5000" spc="390" dirty="0"/>
              <a:t> </a:t>
            </a:r>
            <a:r>
              <a:rPr sz="5000" spc="195" dirty="0"/>
              <a:t>cl</a:t>
            </a:r>
            <a:r>
              <a:rPr sz="5000" spc="380" dirty="0"/>
              <a:t>a</a:t>
            </a:r>
            <a:r>
              <a:rPr sz="5000" spc="355" dirty="0"/>
              <a:t>sse</a:t>
            </a:r>
            <a:endParaRPr sz="5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6469" y="968108"/>
            <a:ext cx="3396615" cy="592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marR="66675" indent="-471170">
              <a:lnSpc>
                <a:spcPts val="2600"/>
              </a:lnSpc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realizzare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ambien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 apprendimen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 u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ilizzo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di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uso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delle</a:t>
            </a:r>
            <a:r>
              <a:rPr sz="2200" spc="-5" dirty="0">
                <a:latin typeface="Arial"/>
                <a:cs typeface="Arial"/>
              </a:rPr>
              <a:t> t</a:t>
            </a:r>
            <a:r>
              <a:rPr sz="2200" dirty="0">
                <a:latin typeface="Arial"/>
                <a:cs typeface="Arial"/>
              </a:rPr>
              <a:t>ecnologie nella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ivi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scola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ica quotidiana</a:t>
            </a:r>
            <a:endParaRPr sz="2200">
              <a:latin typeface="Arial"/>
              <a:cs typeface="Arial"/>
            </a:endParaRPr>
          </a:p>
          <a:p>
            <a:pPr marL="483870" marR="5080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verificare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quan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l’in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egrazione delle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nella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dida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ica quo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idiana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possa in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ervenire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processi 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orma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ivi</a:t>
            </a:r>
            <a:endParaRPr sz="2200">
              <a:latin typeface="Arial"/>
              <a:cs typeface="Arial"/>
            </a:endParaRPr>
          </a:p>
          <a:p>
            <a:pPr marL="483870" marR="170815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capovolgere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processo 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ruzione dell’innovazione dida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ica</a:t>
            </a:r>
            <a:endParaRPr sz="2200">
              <a:latin typeface="Arial"/>
              <a:cs typeface="Arial"/>
            </a:endParaRPr>
          </a:p>
          <a:p>
            <a:pPr marL="483870" indent="-47117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co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ruzione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100" y="2451100"/>
            <a:ext cx="8636000" cy="485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2490" rIns="0" bIns="0" rtlCol="0">
            <a:spAutoFit/>
          </a:bodyPr>
          <a:lstStyle/>
          <a:p>
            <a:pPr marL="4328160">
              <a:lnSpc>
                <a:spcPct val="100000"/>
              </a:lnSpc>
            </a:pPr>
            <a:r>
              <a:rPr sz="5000" spc="480" dirty="0"/>
              <a:t>C</a:t>
            </a:r>
            <a:r>
              <a:rPr sz="5000" spc="65" dirty="0"/>
              <a:t>l</a:t>
            </a:r>
            <a:r>
              <a:rPr sz="5000" spc="380" dirty="0"/>
              <a:t>a</a:t>
            </a:r>
            <a:r>
              <a:rPr sz="5000" spc="300" dirty="0"/>
              <a:t>ssi</a:t>
            </a:r>
            <a:r>
              <a:rPr sz="5000" spc="390" dirty="0"/>
              <a:t> </a:t>
            </a:r>
            <a:r>
              <a:rPr sz="5000" spc="305" dirty="0"/>
              <a:t>2</a:t>
            </a:r>
            <a:r>
              <a:rPr sz="5000" spc="240" dirty="0"/>
              <a:t>.</a:t>
            </a:r>
            <a:r>
              <a:rPr sz="5000" spc="30" dirty="0"/>
              <a:t>0</a:t>
            </a:r>
            <a:endParaRPr sz="50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6469" y="968108"/>
            <a:ext cx="3495040" cy="582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marR="5080" indent="-471170">
              <a:lnSpc>
                <a:spcPts val="2600"/>
              </a:lnSpc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finanziamen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 scola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ici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dispo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 abbracciare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linea avanza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innovazione</a:t>
            </a:r>
            <a:endParaRPr sz="2200">
              <a:latin typeface="Arial"/>
              <a:cs typeface="Arial"/>
            </a:endParaRPr>
          </a:p>
          <a:p>
            <a:pPr marL="483870" marR="191770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modificare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ambien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 apprendimen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eso come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uzione scola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ica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solo un’aula</a:t>
            </a:r>
            <a:endParaRPr sz="2200">
              <a:latin typeface="Arial"/>
              <a:cs typeface="Arial"/>
            </a:endParaRPr>
          </a:p>
          <a:p>
            <a:pPr marL="483870" marR="207645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ra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egie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ano insieme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innovazione nella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programmazione dida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ica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nuovi modelli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 organizzazione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risorse umane</a:t>
            </a:r>
            <a:r>
              <a:rPr sz="2200" spc="-5" dirty="0">
                <a:latin typeface="Arial"/>
                <a:cs typeface="Arial"/>
              </a:rPr>
              <a:t>, st</a:t>
            </a:r>
            <a:r>
              <a:rPr sz="2200" dirty="0">
                <a:latin typeface="Arial"/>
                <a:cs typeface="Arial"/>
              </a:rPr>
              <a:t>ru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urali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ed in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ra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ru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urali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1803400"/>
            <a:ext cx="8191500" cy="614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2490" rIns="0" bIns="0" rtlCol="0">
            <a:spAutoFit/>
          </a:bodyPr>
          <a:lstStyle/>
          <a:p>
            <a:pPr marL="4144010">
              <a:lnSpc>
                <a:spcPct val="100000"/>
              </a:lnSpc>
            </a:pPr>
            <a:r>
              <a:rPr sz="5000" spc="495" dirty="0"/>
              <a:t>S</a:t>
            </a:r>
            <a:r>
              <a:rPr sz="5000" spc="425" dirty="0"/>
              <a:t>cu</a:t>
            </a:r>
            <a:r>
              <a:rPr sz="5000" spc="105" dirty="0"/>
              <a:t>o</a:t>
            </a:r>
            <a:r>
              <a:rPr sz="5000" spc="65" dirty="0"/>
              <a:t>l</a:t>
            </a:r>
            <a:r>
              <a:rPr sz="5000" spc="-550" dirty="0"/>
              <a:t>@</a:t>
            </a:r>
            <a:r>
              <a:rPr sz="5000" spc="390" dirty="0"/>
              <a:t> </a:t>
            </a:r>
            <a:r>
              <a:rPr sz="5000" spc="305" dirty="0"/>
              <a:t>2</a:t>
            </a:r>
            <a:r>
              <a:rPr sz="5000" spc="240" dirty="0"/>
              <a:t>.</a:t>
            </a:r>
            <a:r>
              <a:rPr sz="5000" spc="30" dirty="0"/>
              <a:t>0</a:t>
            </a:r>
            <a:endParaRPr sz="50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1981" y="2438278"/>
            <a:ext cx="3485515" cy="427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173990" indent="-257175">
              <a:lnSpc>
                <a:spcPct val="100699"/>
              </a:lnSpc>
              <a:buAutoNum type="arabicPeriod"/>
              <a:tabLst>
                <a:tab pos="269875" algn="l"/>
              </a:tabLst>
            </a:pPr>
            <a:r>
              <a:rPr sz="2400" dirty="0">
                <a:latin typeface="Arial"/>
                <a:cs typeface="Arial"/>
              </a:rPr>
              <a:t>Sperimen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azione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 con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enu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digi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ali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 </a:t>
            </a:r>
            <a:r>
              <a:rPr sz="2400" spc="-5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udio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individuale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 della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classe au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oprodo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269875" marR="5080" indent="-257175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269875" algn="l"/>
              </a:tabLst>
            </a:pPr>
            <a:r>
              <a:rPr sz="2400" dirty="0">
                <a:latin typeface="Arial"/>
                <a:cs typeface="Arial"/>
              </a:rPr>
              <a:t>Dare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impulso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mondo dell’edi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oria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 realizzazione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prodo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i edi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oriali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innova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ivi</a:t>
            </a:r>
            <a:endParaRPr sz="2400">
              <a:latin typeface="Arial"/>
              <a:cs typeface="Arial"/>
            </a:endParaRPr>
          </a:p>
          <a:p>
            <a:pPr marL="269875" marR="767715" indent="-257175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269875" algn="l"/>
              </a:tabLst>
            </a:pPr>
            <a:r>
              <a:rPr sz="2400" dirty="0">
                <a:latin typeface="Arial"/>
                <a:cs typeface="Arial"/>
              </a:rPr>
              <a:t>esempio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dirty="0">
                <a:latin typeface="Arial"/>
                <a:cs typeface="Arial"/>
              </a:rPr>
              <a:t>“Book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 progress”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100" y="1917700"/>
            <a:ext cx="7531100" cy="591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2490" rIns="0" bIns="0" rtlCol="0">
            <a:spAutoFit/>
          </a:bodyPr>
          <a:lstStyle/>
          <a:p>
            <a:pPr marL="1680210">
              <a:lnSpc>
                <a:spcPct val="100000"/>
              </a:lnSpc>
            </a:pPr>
            <a:r>
              <a:rPr sz="5000" spc="335" dirty="0"/>
              <a:t>E</a:t>
            </a:r>
            <a:r>
              <a:rPr sz="5000" spc="229" dirty="0"/>
              <a:t>d</a:t>
            </a:r>
            <a:r>
              <a:rPr sz="5000" spc="30" dirty="0"/>
              <a:t>i</a:t>
            </a:r>
            <a:r>
              <a:rPr sz="5000" spc="170" dirty="0"/>
              <a:t>t</a:t>
            </a:r>
            <a:r>
              <a:rPr sz="5000" spc="105" dirty="0"/>
              <a:t>o</a:t>
            </a:r>
            <a:r>
              <a:rPr sz="5000" spc="140" dirty="0"/>
              <a:t>r</a:t>
            </a:r>
            <a:r>
              <a:rPr sz="5000" spc="30" dirty="0"/>
              <a:t>i</a:t>
            </a:r>
            <a:r>
              <a:rPr sz="5000" spc="380" dirty="0"/>
              <a:t>a</a:t>
            </a:r>
            <a:r>
              <a:rPr sz="5000" spc="390" dirty="0"/>
              <a:t> </a:t>
            </a:r>
            <a:r>
              <a:rPr sz="5000" spc="250" dirty="0"/>
              <a:t>D</a:t>
            </a:r>
            <a:r>
              <a:rPr sz="5000" spc="30" dirty="0"/>
              <a:t>i</a:t>
            </a:r>
            <a:r>
              <a:rPr sz="5000" spc="114" dirty="0"/>
              <a:t>g</a:t>
            </a:r>
            <a:r>
              <a:rPr sz="5000" spc="65" dirty="0"/>
              <a:t>i</a:t>
            </a:r>
            <a:r>
              <a:rPr sz="5000" spc="170" dirty="0"/>
              <a:t>t</a:t>
            </a:r>
            <a:r>
              <a:rPr sz="5000" spc="380" dirty="0"/>
              <a:t>a</a:t>
            </a:r>
            <a:r>
              <a:rPr sz="5000" spc="65" dirty="0"/>
              <a:t>l</a:t>
            </a:r>
            <a:r>
              <a:rPr sz="5000" spc="185" dirty="0"/>
              <a:t>e</a:t>
            </a:r>
            <a:r>
              <a:rPr sz="5000" spc="390" dirty="0"/>
              <a:t> </a:t>
            </a:r>
            <a:r>
              <a:rPr sz="5000" spc="495" dirty="0"/>
              <a:t>S</a:t>
            </a:r>
            <a:r>
              <a:rPr sz="5000" spc="215" dirty="0"/>
              <a:t>co</a:t>
            </a:r>
            <a:r>
              <a:rPr sz="5000" spc="65" dirty="0"/>
              <a:t>l</a:t>
            </a:r>
            <a:r>
              <a:rPr sz="5000" spc="380" dirty="0"/>
              <a:t>a</a:t>
            </a:r>
            <a:r>
              <a:rPr sz="5000" spc="305" dirty="0"/>
              <a:t>st</a:t>
            </a:r>
            <a:r>
              <a:rPr sz="5000" spc="30" dirty="0"/>
              <a:t>i</a:t>
            </a:r>
            <a:r>
              <a:rPr sz="5000" spc="355" dirty="0"/>
              <a:t>ca</a:t>
            </a:r>
            <a:endParaRPr sz="50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792" y="2384087"/>
            <a:ext cx="3451860" cy="417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90170" indent="-257175">
              <a:lnSpc>
                <a:spcPct val="100699"/>
              </a:lnSpc>
              <a:buAutoNum type="arabicPeriod"/>
              <a:tabLst>
                <a:tab pos="269875" algn="l"/>
              </a:tabLst>
            </a:pP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ormazione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 delle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classi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azione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 all’uso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dida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ico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dello </a:t>
            </a:r>
            <a:r>
              <a:rPr sz="2400" spc="-5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rumen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-5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ruzione di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percorsi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 apprendimen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 a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raverso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l’uso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delle </a:t>
            </a:r>
            <a:r>
              <a:rPr sz="2400" spc="-5" dirty="0">
                <a:latin typeface="Arial"/>
                <a:cs typeface="Arial"/>
              </a:rPr>
              <a:t>TIC;</a:t>
            </a:r>
            <a:endParaRPr sz="2400">
              <a:latin typeface="Arial"/>
              <a:cs typeface="Arial"/>
            </a:endParaRPr>
          </a:p>
          <a:p>
            <a:pPr marL="269875" marR="5080" indent="-257175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269875" algn="l"/>
              </a:tabLst>
            </a:pPr>
            <a:r>
              <a:rPr sz="2400" dirty="0">
                <a:latin typeface="Arial"/>
                <a:cs typeface="Arial"/>
              </a:rPr>
              <a:t>Suppo</a:t>
            </a:r>
            <a:r>
              <a:rPr sz="2400" spc="-5" dirty="0">
                <a:latin typeface="Arial"/>
                <a:cs typeface="Arial"/>
              </a:rPr>
              <a:t>rt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proge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azione dida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ica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 delle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Classi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07410" y="2133130"/>
            <a:ext cx="3463925" cy="516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marR="5080" indent="-471170">
              <a:lnSpc>
                <a:spcPts val="2600"/>
              </a:lnSpc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“geolocalizzare”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me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ere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ema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 re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compe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enze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 risorse</a:t>
            </a:r>
            <a:r>
              <a:rPr sz="2200" spc="-5" dirty="0">
                <a:latin typeface="Arial"/>
                <a:cs typeface="Arial"/>
              </a:rPr>
              <a:t> st</a:t>
            </a:r>
            <a:r>
              <a:rPr sz="2200" dirty="0">
                <a:latin typeface="Arial"/>
                <a:cs typeface="Arial"/>
              </a:rPr>
              <a:t>ru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urali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 Piano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Nazionale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Scuola Digitale,</a:t>
            </a:r>
            <a:endParaRPr sz="2200">
              <a:latin typeface="Arial"/>
              <a:cs typeface="Arial"/>
            </a:endParaRPr>
          </a:p>
          <a:p>
            <a:pPr marL="483870" marR="51435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valorizzare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risorse esi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rendere economicamen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logi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icamen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 so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enibile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 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ormazione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adegua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ai nuovi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numeri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PNSD</a:t>
            </a:r>
            <a:endParaRPr sz="2200">
              <a:latin typeface="Arial"/>
              <a:cs typeface="Arial"/>
            </a:endParaRPr>
          </a:p>
          <a:p>
            <a:pPr marL="483870" marR="83185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Elenco</a:t>
            </a:r>
            <a:r>
              <a:rPr sz="2200" spc="-5" dirty="0">
                <a:latin typeface="Arial"/>
                <a:cs typeface="Arial"/>
              </a:rPr>
              <a:t> f</a:t>
            </a:r>
            <a:r>
              <a:rPr sz="2200" dirty="0">
                <a:latin typeface="Arial"/>
                <a:cs typeface="Arial"/>
              </a:rPr>
              <a:t>orma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ori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PNSD regionale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8900" y="3721100"/>
            <a:ext cx="5181600" cy="287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5172" y="459778"/>
            <a:ext cx="9074785" cy="148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4075" marR="5080" indent="-2112010">
              <a:lnSpc>
                <a:spcPts val="5900"/>
              </a:lnSpc>
            </a:pPr>
            <a:r>
              <a:rPr sz="5000" spc="-260" dirty="0"/>
              <a:t>I</a:t>
            </a:r>
            <a:r>
              <a:rPr sz="5000" spc="285" dirty="0"/>
              <a:t>m</a:t>
            </a:r>
            <a:r>
              <a:rPr sz="5000" spc="245" dirty="0"/>
              <a:t>p</a:t>
            </a:r>
            <a:r>
              <a:rPr sz="5000" spc="105" dirty="0"/>
              <a:t>o</a:t>
            </a:r>
            <a:r>
              <a:rPr sz="5000" spc="140" dirty="0"/>
              <a:t>r</a:t>
            </a:r>
            <a:r>
              <a:rPr sz="5000" spc="170" dirty="0"/>
              <a:t>t</a:t>
            </a:r>
            <a:r>
              <a:rPr sz="5000" spc="380" dirty="0"/>
              <a:t>a</a:t>
            </a:r>
            <a:r>
              <a:rPr sz="5000" spc="345" dirty="0"/>
              <a:t>n</a:t>
            </a:r>
            <a:r>
              <a:rPr sz="5000" spc="280" dirty="0"/>
              <a:t>za</a:t>
            </a:r>
            <a:r>
              <a:rPr sz="5000" spc="390" dirty="0"/>
              <a:t> </a:t>
            </a:r>
            <a:r>
              <a:rPr sz="5000" spc="229" dirty="0"/>
              <a:t>d</a:t>
            </a:r>
            <a:r>
              <a:rPr sz="5000" spc="125" dirty="0"/>
              <a:t>el</a:t>
            </a:r>
            <a:r>
              <a:rPr sz="5000" spc="65" dirty="0"/>
              <a:t>l</a:t>
            </a:r>
            <a:r>
              <a:rPr sz="5000" spc="380" dirty="0"/>
              <a:t>a</a:t>
            </a:r>
            <a:r>
              <a:rPr sz="5000" spc="390" dirty="0"/>
              <a:t> </a:t>
            </a:r>
            <a:r>
              <a:rPr sz="5000" spc="200" dirty="0"/>
              <a:t>F</a:t>
            </a:r>
            <a:r>
              <a:rPr sz="5000" spc="105" dirty="0"/>
              <a:t>o</a:t>
            </a:r>
            <a:r>
              <a:rPr sz="5000" spc="295" dirty="0"/>
              <a:t>r</a:t>
            </a:r>
            <a:r>
              <a:rPr sz="5000" spc="285" dirty="0"/>
              <a:t>m</a:t>
            </a:r>
            <a:r>
              <a:rPr sz="5000" spc="380" dirty="0"/>
              <a:t>a</a:t>
            </a:r>
            <a:r>
              <a:rPr sz="5000" spc="105" dirty="0"/>
              <a:t>zio</a:t>
            </a:r>
            <a:r>
              <a:rPr sz="5000" spc="345" dirty="0"/>
              <a:t>n</a:t>
            </a:r>
            <a:r>
              <a:rPr sz="5000" spc="185" dirty="0"/>
              <a:t>e</a:t>
            </a:r>
            <a:r>
              <a:rPr sz="5000" spc="90" dirty="0"/>
              <a:t> </a:t>
            </a:r>
            <a:r>
              <a:rPr sz="5000" spc="250" dirty="0"/>
              <a:t>D</a:t>
            </a:r>
            <a:r>
              <a:rPr sz="5000" spc="105" dirty="0"/>
              <a:t>o</a:t>
            </a:r>
            <a:r>
              <a:rPr sz="5000" spc="285" dirty="0"/>
              <a:t>cen</a:t>
            </a:r>
            <a:r>
              <a:rPr sz="5000" spc="170" dirty="0"/>
              <a:t>t</a:t>
            </a:r>
            <a:r>
              <a:rPr sz="5000" spc="30" dirty="0"/>
              <a:t>i</a:t>
            </a:r>
            <a:r>
              <a:rPr sz="5000" spc="390" dirty="0"/>
              <a:t> </a:t>
            </a:r>
            <a:r>
              <a:rPr sz="5000" spc="125" dirty="0"/>
              <a:t>-</a:t>
            </a:r>
            <a:r>
              <a:rPr sz="5000" spc="390" dirty="0"/>
              <a:t> </a:t>
            </a:r>
            <a:r>
              <a:rPr sz="5000" spc="50" dirty="0"/>
              <a:t>P</a:t>
            </a:r>
            <a:r>
              <a:rPr sz="5000" spc="-145" dirty="0"/>
              <a:t>N</a:t>
            </a:r>
            <a:r>
              <a:rPr sz="5000" spc="495" dirty="0"/>
              <a:t>S</a:t>
            </a:r>
            <a:r>
              <a:rPr sz="5000" spc="250" dirty="0"/>
              <a:t>D</a:t>
            </a:r>
            <a:endParaRPr sz="500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900" y="2400300"/>
            <a:ext cx="10833100" cy="612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1451" y="185115"/>
            <a:ext cx="11402060" cy="203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864869" algn="ctr">
              <a:lnSpc>
                <a:spcPts val="4000"/>
              </a:lnSpc>
            </a:pPr>
            <a:r>
              <a:rPr sz="3450" spc="330" dirty="0">
                <a:latin typeface="Georgia"/>
                <a:cs typeface="Georgia"/>
              </a:rPr>
              <a:t>C</a:t>
            </a:r>
            <a:r>
              <a:rPr sz="3450" spc="70" dirty="0">
                <a:latin typeface="Georgia"/>
                <a:cs typeface="Georgia"/>
              </a:rPr>
              <a:t>o</a:t>
            </a:r>
            <a:r>
              <a:rPr sz="3450" spc="195" dirty="0">
                <a:latin typeface="Georgia"/>
                <a:cs typeface="Georgia"/>
              </a:rPr>
              <a:t>m</a:t>
            </a:r>
            <a:r>
              <a:rPr sz="3450" spc="165" dirty="0">
                <a:latin typeface="Georgia"/>
                <a:cs typeface="Georgia"/>
              </a:rPr>
              <a:t>p</a:t>
            </a:r>
            <a:r>
              <a:rPr sz="3450" spc="45" dirty="0">
                <a:latin typeface="Georgia"/>
                <a:cs typeface="Georgia"/>
              </a:rPr>
              <a:t>l</a:t>
            </a:r>
            <a:r>
              <a:rPr sz="3450" spc="185" dirty="0">
                <a:latin typeface="Georgia"/>
                <a:cs typeface="Georgia"/>
              </a:rPr>
              <a:t>essi</a:t>
            </a:r>
            <a:r>
              <a:rPr sz="3450" spc="120" dirty="0">
                <a:latin typeface="Georgia"/>
                <a:cs typeface="Georgia"/>
              </a:rPr>
              <a:t>t</a:t>
            </a:r>
            <a:r>
              <a:rPr sz="3450" spc="260" dirty="0">
                <a:latin typeface="Georgia"/>
                <a:cs typeface="Georgia"/>
              </a:rPr>
              <a:t>à</a:t>
            </a:r>
            <a:r>
              <a:rPr sz="3450" spc="170" dirty="0">
                <a:latin typeface="Georgia"/>
                <a:cs typeface="Georgia"/>
              </a:rPr>
              <a:t>,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204" dirty="0">
                <a:latin typeface="Georgia"/>
                <a:cs typeface="Georgia"/>
              </a:rPr>
              <a:t>b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120" dirty="0">
                <a:latin typeface="Georgia"/>
                <a:cs typeface="Georgia"/>
              </a:rPr>
              <a:t>t</a:t>
            </a:r>
            <a:r>
              <a:rPr sz="3450" spc="360" dirty="0">
                <a:latin typeface="Georgia"/>
                <a:cs typeface="Georgia"/>
              </a:rPr>
              <a:t>u</a:t>
            </a:r>
            <a:r>
              <a:rPr sz="3450" spc="155" dirty="0">
                <a:latin typeface="Georgia"/>
                <a:cs typeface="Georgia"/>
              </a:rPr>
              <a:t>d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235" dirty="0">
                <a:latin typeface="Georgia"/>
                <a:cs typeface="Georgia"/>
              </a:rPr>
              <a:t>n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55" dirty="0">
                <a:latin typeface="Georgia"/>
                <a:cs typeface="Georgia"/>
              </a:rPr>
              <a:t>d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75" dirty="0">
                <a:latin typeface="Georgia"/>
                <a:cs typeface="Georgia"/>
              </a:rPr>
              <a:t>g</a:t>
            </a:r>
            <a:r>
              <a:rPr sz="3450" spc="45" dirty="0">
                <a:latin typeface="Georgia"/>
                <a:cs typeface="Georgia"/>
              </a:rPr>
              <a:t>i</a:t>
            </a:r>
            <a:r>
              <a:rPr sz="3450" spc="120" dirty="0">
                <a:latin typeface="Georgia"/>
                <a:cs typeface="Georgia"/>
              </a:rPr>
              <a:t>t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45" dirty="0">
                <a:latin typeface="Georgia"/>
                <a:cs typeface="Georgia"/>
              </a:rPr>
              <a:t>l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170" dirty="0">
                <a:latin typeface="Georgia"/>
                <a:cs typeface="Georgia"/>
              </a:rPr>
              <a:t>,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235" dirty="0">
                <a:latin typeface="Georgia"/>
                <a:cs typeface="Georgia"/>
              </a:rPr>
              <a:t>n</a:t>
            </a:r>
            <a:r>
              <a:rPr sz="3450" spc="360" dirty="0">
                <a:latin typeface="Georgia"/>
                <a:cs typeface="Georgia"/>
              </a:rPr>
              <a:t>u</a:t>
            </a:r>
            <a:r>
              <a:rPr sz="3450" spc="70" dirty="0">
                <a:latin typeface="Georgia"/>
                <a:cs typeface="Georgia"/>
              </a:rPr>
              <a:t>o</a:t>
            </a:r>
            <a:r>
              <a:rPr sz="3450" spc="50" dirty="0">
                <a:latin typeface="Georgia"/>
                <a:cs typeface="Georgia"/>
              </a:rPr>
              <a:t>vi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95" dirty="0">
                <a:latin typeface="Georgia"/>
                <a:cs typeface="Georgia"/>
              </a:rPr>
              <a:t>m</a:t>
            </a:r>
            <a:r>
              <a:rPr sz="3450" spc="70" dirty="0">
                <a:latin typeface="Georgia"/>
                <a:cs typeface="Georgia"/>
              </a:rPr>
              <a:t>o</a:t>
            </a:r>
            <a:r>
              <a:rPr sz="3450" spc="155" dirty="0">
                <a:latin typeface="Georgia"/>
                <a:cs typeface="Georgia"/>
              </a:rPr>
              <a:t>d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55" dirty="0">
                <a:latin typeface="Georgia"/>
                <a:cs typeface="Georgia"/>
              </a:rPr>
              <a:t>d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15" dirty="0">
                <a:latin typeface="Georgia"/>
                <a:cs typeface="Georgia"/>
              </a:rPr>
              <a:t> </a:t>
            </a:r>
            <a:r>
              <a:rPr sz="3450" spc="150" dirty="0">
                <a:latin typeface="Georgia"/>
                <a:cs typeface="Georgia"/>
              </a:rPr>
              <a:t>co</a:t>
            </a:r>
            <a:r>
              <a:rPr sz="3450" spc="195" dirty="0">
                <a:latin typeface="Georgia"/>
                <a:cs typeface="Georgia"/>
              </a:rPr>
              <a:t>m</a:t>
            </a:r>
            <a:r>
              <a:rPr sz="3450" spc="360" dirty="0">
                <a:latin typeface="Georgia"/>
                <a:cs typeface="Georgia"/>
              </a:rPr>
              <a:t>u</a:t>
            </a:r>
            <a:r>
              <a:rPr sz="3450" spc="235" dirty="0">
                <a:latin typeface="Georgia"/>
                <a:cs typeface="Georgia"/>
              </a:rPr>
              <a:t>n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245" dirty="0">
                <a:latin typeface="Georgia"/>
                <a:cs typeface="Georgia"/>
              </a:rPr>
              <a:t>ca</a:t>
            </a:r>
            <a:r>
              <a:rPr sz="3450" spc="120" dirty="0">
                <a:latin typeface="Georgia"/>
                <a:cs typeface="Georgia"/>
              </a:rPr>
              <a:t>r</a:t>
            </a:r>
            <a:r>
              <a:rPr sz="3450" spc="125" dirty="0">
                <a:latin typeface="Georgia"/>
                <a:cs typeface="Georgia"/>
              </a:rPr>
              <a:t>e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25" dirty="0">
                <a:latin typeface="Georgia"/>
                <a:cs typeface="Georgia"/>
              </a:rPr>
              <a:t>e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165" dirty="0">
                <a:latin typeface="Georgia"/>
                <a:cs typeface="Georgia"/>
              </a:rPr>
              <a:t>pp</a:t>
            </a:r>
            <a:r>
              <a:rPr sz="3450" spc="120" dirty="0">
                <a:latin typeface="Georgia"/>
                <a:cs typeface="Georgia"/>
              </a:rPr>
              <a:t>r</a:t>
            </a:r>
            <a:r>
              <a:rPr sz="3450" spc="180" dirty="0">
                <a:latin typeface="Georgia"/>
                <a:cs typeface="Georgia"/>
              </a:rPr>
              <a:t>en</a:t>
            </a:r>
            <a:r>
              <a:rPr sz="3450" spc="155" dirty="0">
                <a:latin typeface="Georgia"/>
                <a:cs typeface="Georgia"/>
              </a:rPr>
              <a:t>d</a:t>
            </a:r>
            <a:r>
              <a:rPr sz="3450" spc="125" dirty="0">
                <a:latin typeface="Georgia"/>
                <a:cs typeface="Georgia"/>
              </a:rPr>
              <a:t>ere</a:t>
            </a:r>
            <a:r>
              <a:rPr sz="3450" spc="665" dirty="0">
                <a:latin typeface="Georgia"/>
                <a:cs typeface="Georgia"/>
              </a:rPr>
              <a:t>…</a:t>
            </a:r>
            <a:endParaRPr sz="3450">
              <a:latin typeface="Georgia"/>
              <a:cs typeface="Georgia"/>
            </a:endParaRPr>
          </a:p>
          <a:p>
            <a:pPr algn="ctr">
              <a:lnSpc>
                <a:spcPts val="3820"/>
              </a:lnSpc>
            </a:pPr>
            <a:r>
              <a:rPr sz="3450" spc="55" dirty="0">
                <a:latin typeface="Georgia"/>
                <a:cs typeface="Georgia"/>
              </a:rPr>
              <a:t>T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204" dirty="0">
                <a:latin typeface="Georgia"/>
                <a:cs typeface="Georgia"/>
              </a:rPr>
              <a:t>b</a:t>
            </a:r>
            <a:r>
              <a:rPr sz="3450" spc="45" dirty="0">
                <a:latin typeface="Georgia"/>
                <a:cs typeface="Georgia"/>
              </a:rPr>
              <a:t>l</a:t>
            </a:r>
            <a:r>
              <a:rPr sz="3450" spc="120" dirty="0">
                <a:latin typeface="Georgia"/>
                <a:cs typeface="Georgia"/>
              </a:rPr>
              <a:t>et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65" dirty="0">
                <a:latin typeface="Georgia"/>
                <a:cs typeface="Georgia"/>
              </a:rPr>
              <a:t>p</a:t>
            </a:r>
            <a:r>
              <a:rPr sz="3450" spc="114" dirty="0">
                <a:latin typeface="Georgia"/>
                <a:cs typeface="Georgia"/>
              </a:rPr>
              <a:t>er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70" dirty="0">
                <a:latin typeface="Georgia"/>
                <a:cs typeface="Georgia"/>
              </a:rPr>
              <a:t>o</a:t>
            </a:r>
            <a:r>
              <a:rPr sz="3450" spc="155" dirty="0">
                <a:latin typeface="Georgia"/>
                <a:cs typeface="Georgia"/>
              </a:rPr>
              <a:t>g</a:t>
            </a:r>
            <a:r>
              <a:rPr sz="3450" spc="185" dirty="0">
                <a:latin typeface="Georgia"/>
                <a:cs typeface="Georgia"/>
              </a:rPr>
              <a:t>n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45" dirty="0">
                <a:latin typeface="Georgia"/>
                <a:cs typeface="Georgia"/>
              </a:rPr>
              <a:t>l</a:t>
            </a:r>
            <a:r>
              <a:rPr sz="3450" spc="360" dirty="0">
                <a:latin typeface="Georgia"/>
                <a:cs typeface="Georgia"/>
              </a:rPr>
              <a:t>u</a:t>
            </a:r>
            <a:r>
              <a:rPr sz="3450" spc="235" dirty="0">
                <a:latin typeface="Georgia"/>
                <a:cs typeface="Georgia"/>
              </a:rPr>
              <a:t>nn</a:t>
            </a:r>
            <a:r>
              <a:rPr sz="3450" spc="70" dirty="0">
                <a:latin typeface="Georgia"/>
                <a:cs typeface="Georgia"/>
              </a:rPr>
              <a:t>o</a:t>
            </a:r>
            <a:r>
              <a:rPr sz="3450" spc="210" dirty="0">
                <a:latin typeface="Georgia"/>
                <a:cs typeface="Georgia"/>
              </a:rPr>
              <a:t>?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290" dirty="0">
                <a:latin typeface="Georgia"/>
                <a:cs typeface="Georgia"/>
              </a:rPr>
              <a:t>B</a:t>
            </a:r>
            <a:r>
              <a:rPr sz="3450" spc="80" dirty="0">
                <a:latin typeface="Georgia"/>
                <a:cs typeface="Georgia"/>
              </a:rPr>
              <a:t>Y</a:t>
            </a:r>
            <a:r>
              <a:rPr sz="3450" spc="190" dirty="0">
                <a:latin typeface="Georgia"/>
                <a:cs typeface="Georgia"/>
              </a:rPr>
              <a:t>O</a:t>
            </a:r>
            <a:r>
              <a:rPr sz="3450" spc="175" dirty="0">
                <a:latin typeface="Georgia"/>
                <a:cs typeface="Georgia"/>
              </a:rPr>
              <a:t>D</a:t>
            </a:r>
            <a:r>
              <a:rPr sz="3450" spc="210" dirty="0">
                <a:latin typeface="Georgia"/>
                <a:cs typeface="Georgia"/>
              </a:rPr>
              <a:t>?</a:t>
            </a:r>
            <a:endParaRPr sz="3450">
              <a:latin typeface="Georgia"/>
              <a:cs typeface="Georgia"/>
            </a:endParaRPr>
          </a:p>
          <a:p>
            <a:pPr algn="ctr">
              <a:lnSpc>
                <a:spcPts val="4070"/>
              </a:lnSpc>
            </a:pPr>
            <a:r>
              <a:rPr sz="3450" spc="190" dirty="0">
                <a:latin typeface="Georgia"/>
                <a:cs typeface="Georgia"/>
              </a:rPr>
              <a:t>Q</a:t>
            </a:r>
            <a:r>
              <a:rPr sz="3450" spc="360" dirty="0">
                <a:latin typeface="Georgia"/>
                <a:cs typeface="Georgia"/>
              </a:rPr>
              <a:t>u</a:t>
            </a:r>
            <a:r>
              <a:rPr sz="3450" spc="180" dirty="0">
                <a:latin typeface="Georgia"/>
                <a:cs typeface="Georgia"/>
              </a:rPr>
              <a:t>est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70" dirty="0">
                <a:latin typeface="Georgia"/>
                <a:cs typeface="Georgia"/>
              </a:rPr>
              <a:t>o</a:t>
            </a:r>
            <a:r>
              <a:rPr sz="3450" spc="235" dirty="0">
                <a:latin typeface="Georgia"/>
                <a:cs typeface="Georgia"/>
              </a:rPr>
              <a:t>n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40" dirty="0">
                <a:latin typeface="Georgia"/>
                <a:cs typeface="Georgia"/>
              </a:rPr>
              <a:t>ed</a:t>
            </a:r>
            <a:r>
              <a:rPr sz="3450" spc="360" dirty="0">
                <a:latin typeface="Georgia"/>
                <a:cs typeface="Georgia"/>
              </a:rPr>
              <a:t>u</a:t>
            </a:r>
            <a:r>
              <a:rPr sz="3450" spc="245" dirty="0">
                <a:latin typeface="Georgia"/>
                <a:cs typeface="Georgia"/>
              </a:rPr>
              <a:t>ca</a:t>
            </a:r>
            <a:r>
              <a:rPr sz="3450" spc="120" dirty="0">
                <a:latin typeface="Georgia"/>
                <a:cs typeface="Georgia"/>
              </a:rPr>
              <a:t>t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100" dirty="0">
                <a:latin typeface="Georgia"/>
                <a:cs typeface="Georgia"/>
              </a:rPr>
              <a:t>ve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50" dirty="0">
                <a:latin typeface="Georgia"/>
                <a:cs typeface="Georgia"/>
              </a:rPr>
              <a:t>co</a:t>
            </a:r>
            <a:r>
              <a:rPr sz="3450" spc="95" dirty="0">
                <a:latin typeface="Georgia"/>
                <a:cs typeface="Georgia"/>
              </a:rPr>
              <a:t>r</a:t>
            </a:r>
            <a:r>
              <a:rPr sz="3450" spc="120" dirty="0">
                <a:latin typeface="Georgia"/>
                <a:cs typeface="Georgia"/>
              </a:rPr>
              <a:t>r</a:t>
            </a:r>
            <a:r>
              <a:rPr sz="3450" spc="85" dirty="0">
                <a:latin typeface="Georgia"/>
                <a:cs typeface="Georgia"/>
              </a:rPr>
              <a:t>el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120" dirty="0">
                <a:latin typeface="Georgia"/>
                <a:cs typeface="Georgia"/>
              </a:rPr>
              <a:t>t</a:t>
            </a:r>
            <a:r>
              <a:rPr sz="3450" spc="125" dirty="0">
                <a:latin typeface="Georgia"/>
                <a:cs typeface="Georgia"/>
              </a:rPr>
              <a:t>e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45" dirty="0">
                <a:latin typeface="Georgia"/>
                <a:cs typeface="Georgia"/>
              </a:rPr>
              <a:t>ll</a:t>
            </a:r>
            <a:r>
              <a:rPr sz="3450" spc="125" dirty="0">
                <a:latin typeface="Georgia"/>
                <a:cs typeface="Georgia"/>
              </a:rPr>
              <a:t>e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50" dirty="0">
                <a:latin typeface="Georgia"/>
                <a:cs typeface="Georgia"/>
              </a:rPr>
              <a:t>co</a:t>
            </a:r>
            <a:r>
              <a:rPr sz="3450" spc="195" dirty="0">
                <a:latin typeface="Georgia"/>
                <a:cs typeface="Georgia"/>
              </a:rPr>
              <a:t>m</a:t>
            </a:r>
            <a:r>
              <a:rPr sz="3450" spc="165" dirty="0">
                <a:latin typeface="Georgia"/>
                <a:cs typeface="Georgia"/>
              </a:rPr>
              <a:t>p</a:t>
            </a:r>
            <a:r>
              <a:rPr sz="3450" spc="120" dirty="0">
                <a:latin typeface="Georgia"/>
                <a:cs typeface="Georgia"/>
              </a:rPr>
              <a:t>et</a:t>
            </a:r>
            <a:r>
              <a:rPr sz="3450" spc="180" dirty="0">
                <a:latin typeface="Georgia"/>
                <a:cs typeface="Georgia"/>
              </a:rPr>
              <a:t>en</a:t>
            </a:r>
            <a:r>
              <a:rPr sz="3450" spc="125" dirty="0">
                <a:latin typeface="Georgia"/>
                <a:cs typeface="Georgia"/>
              </a:rPr>
              <a:t>ze</a:t>
            </a:r>
            <a:r>
              <a:rPr sz="3450" spc="270" dirty="0">
                <a:latin typeface="Georgia"/>
                <a:cs typeface="Georgia"/>
              </a:rPr>
              <a:t> </a:t>
            </a:r>
            <a:r>
              <a:rPr sz="3450" spc="155" dirty="0">
                <a:latin typeface="Georgia"/>
                <a:cs typeface="Georgia"/>
              </a:rPr>
              <a:t>d</a:t>
            </a:r>
            <a:r>
              <a:rPr sz="3450" spc="20" dirty="0">
                <a:latin typeface="Georgia"/>
                <a:cs typeface="Georgia"/>
              </a:rPr>
              <a:t>i</a:t>
            </a:r>
            <a:r>
              <a:rPr sz="3450" spc="75" dirty="0">
                <a:latin typeface="Georgia"/>
                <a:cs typeface="Georgia"/>
              </a:rPr>
              <a:t>g</a:t>
            </a:r>
            <a:r>
              <a:rPr sz="3450" spc="45" dirty="0">
                <a:latin typeface="Georgia"/>
                <a:cs typeface="Georgia"/>
              </a:rPr>
              <a:t>i</a:t>
            </a:r>
            <a:r>
              <a:rPr sz="3450" spc="120" dirty="0">
                <a:latin typeface="Georgia"/>
                <a:cs typeface="Georgia"/>
              </a:rPr>
              <a:t>t</a:t>
            </a:r>
            <a:r>
              <a:rPr sz="3450" spc="260" dirty="0">
                <a:latin typeface="Georgia"/>
                <a:cs typeface="Georgia"/>
              </a:rPr>
              <a:t>a</a:t>
            </a:r>
            <a:r>
              <a:rPr sz="3450" spc="45" dirty="0">
                <a:latin typeface="Georgia"/>
                <a:cs typeface="Georgia"/>
              </a:rPr>
              <a:t>l</a:t>
            </a:r>
            <a:r>
              <a:rPr sz="3450" spc="20" dirty="0">
                <a:latin typeface="Georgia"/>
                <a:cs typeface="Georgia"/>
              </a:rPr>
              <a:t>i</a:t>
            </a:r>
            <a:endParaRPr sz="345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545" y="382676"/>
            <a:ext cx="11537950" cy="1212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8760">
              <a:lnSpc>
                <a:spcPts val="4800"/>
              </a:lnSpc>
              <a:tabLst>
                <a:tab pos="4669155" algn="l"/>
                <a:tab pos="6250305" algn="l"/>
                <a:tab pos="9329420" algn="l"/>
              </a:tabLst>
            </a:pP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Nu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o</a:t>
            </a:r>
            <a:r>
              <a:rPr sz="4200" spc="-10" dirty="0">
                <a:solidFill>
                  <a:srgbClr val="464653"/>
                </a:solidFill>
                <a:latin typeface="Trebuchet MS"/>
                <a:cs typeface="Trebuchet MS"/>
              </a:rPr>
              <a:t>v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i st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rument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i</a:t>
            </a:r>
            <a:r>
              <a:rPr sz="4200" spc="10" dirty="0">
                <a:solidFill>
                  <a:srgbClr val="464653"/>
                </a:solidFill>
                <a:latin typeface="Trebuchet MS"/>
                <a:cs typeface="Trebuchet MS"/>
              </a:rPr>
              <a:t> 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e	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nuo</a:t>
            </a:r>
            <a:r>
              <a:rPr sz="4200" spc="-10" dirty="0">
                <a:solidFill>
                  <a:srgbClr val="464653"/>
                </a:solidFill>
                <a:latin typeface="Trebuchet MS"/>
                <a:cs typeface="Trebuchet MS"/>
              </a:rPr>
              <a:t>v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e	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c</a:t>
            </a:r>
            <a:r>
              <a:rPr sz="4200" spc="-10" dirty="0">
                <a:solidFill>
                  <a:srgbClr val="464653"/>
                </a:solidFill>
                <a:latin typeface="Trebuchet MS"/>
                <a:cs typeface="Trebuchet MS"/>
              </a:rPr>
              <a:t>o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mpeten</a:t>
            </a:r>
            <a:r>
              <a:rPr sz="4200" spc="-10" dirty="0">
                <a:solidFill>
                  <a:srgbClr val="464653"/>
                </a:solidFill>
                <a:latin typeface="Trebuchet MS"/>
                <a:cs typeface="Trebuchet MS"/>
              </a:rPr>
              <a:t>z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e	per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 ch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i si 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oc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cupa di didattica</a:t>
            </a:r>
            <a:r>
              <a:rPr sz="4200" spc="-25" dirty="0">
                <a:solidFill>
                  <a:srgbClr val="464653"/>
                </a:solidFill>
                <a:latin typeface="Trebuchet MS"/>
                <a:cs typeface="Trebuchet MS"/>
              </a:rPr>
              <a:t> 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- 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U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na ca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ss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etta 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d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e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gl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i att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r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e</a:t>
            </a:r>
            <a:r>
              <a:rPr sz="4200" spc="-5" dirty="0">
                <a:solidFill>
                  <a:srgbClr val="464653"/>
                </a:solidFill>
                <a:latin typeface="Trebuchet MS"/>
                <a:cs typeface="Trebuchet MS"/>
              </a:rPr>
              <a:t>zz</a:t>
            </a:r>
            <a:r>
              <a:rPr sz="4200" dirty="0">
                <a:solidFill>
                  <a:srgbClr val="464653"/>
                </a:solidFill>
                <a:latin typeface="Trebuchet MS"/>
                <a:cs typeface="Trebuchet MS"/>
              </a:rPr>
              <a:t>i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7700" y="1549400"/>
            <a:ext cx="11709400" cy="702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48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38" y="220027"/>
            <a:ext cx="11729722" cy="86177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1509" indent="-731509">
              <a:buFont typeface="+mj-lt"/>
              <a:buAutoNum type="arabicPeriod"/>
            </a:pPr>
            <a:r>
              <a:rPr lang="en-US" sz="3200" dirty="0" smtClean="0"/>
              <a:t>The framework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3200" dirty="0" err="1" smtClean="0"/>
              <a:t>Competenze</a:t>
            </a:r>
            <a:r>
              <a:rPr lang="en-US" sz="3200" dirty="0" smtClean="0"/>
              <a:t> 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smtClean="0"/>
              <a:t>e-schooling</a:t>
            </a:r>
          </a:p>
          <a:p>
            <a:pPr marL="731509" indent="-731509">
              <a:buFont typeface="+mj-lt"/>
              <a:buAutoNum type="arabicPeriod"/>
            </a:pPr>
            <a:r>
              <a:rPr lang="en-US" sz="3200" dirty="0" smtClean="0"/>
              <a:t>Presenting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3200" dirty="0" smtClean="0"/>
              <a:t>LIM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err="1" smtClean="0"/>
              <a:t>Lavagne</a:t>
            </a:r>
            <a:endParaRPr lang="en-US" sz="3200" dirty="0" smtClean="0"/>
          </a:p>
          <a:p>
            <a:pPr marL="1300460" lvl="1" indent="-731509">
              <a:buFont typeface="+mj-lt"/>
              <a:buAutoNum type="arabicPeriod"/>
            </a:pPr>
            <a:r>
              <a:rPr lang="en-US" sz="3200" dirty="0" err="1" smtClean="0"/>
              <a:t>VideoLectures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LODE</a:t>
            </a:r>
          </a:p>
          <a:p>
            <a:pPr marL="1300460" lvl="1" indent="-731509">
              <a:buFont typeface="+mj-lt"/>
              <a:buAutoNum type="arabicPeriod"/>
            </a:pPr>
            <a:endParaRPr lang="en-US" sz="3200" dirty="0" smtClean="0"/>
          </a:p>
          <a:p>
            <a:pPr marL="731509" indent="-731509">
              <a:buFont typeface="+mj-lt"/>
              <a:buAutoNum type="arabicPeriod"/>
            </a:pPr>
            <a:r>
              <a:rPr lang="en-US" sz="3200" dirty="0" smtClean="0"/>
              <a:t>Organizing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3200" dirty="0" smtClean="0"/>
              <a:t>LMS (</a:t>
            </a:r>
            <a:r>
              <a:rPr lang="en-US" sz="3200" dirty="0" err="1" smtClean="0"/>
              <a:t>moodle</a:t>
            </a:r>
            <a:r>
              <a:rPr lang="en-US" sz="3200" dirty="0" smtClean="0"/>
              <a:t>)</a:t>
            </a:r>
          </a:p>
          <a:p>
            <a:pPr marL="731509" indent="-731509">
              <a:buFont typeface="+mj-lt"/>
              <a:buAutoNum type="arabicPeriod"/>
            </a:pPr>
            <a:r>
              <a:rPr lang="en-US" sz="3200" dirty="0"/>
              <a:t>C</a:t>
            </a:r>
            <a:r>
              <a:rPr lang="en-US" sz="3200" dirty="0" smtClean="0"/>
              <a:t>ollaborative creation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3200" dirty="0" smtClean="0"/>
              <a:t>blog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3200" dirty="0" smtClean="0"/>
              <a:t>wiki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3200" dirty="0" err="1" smtClean="0"/>
              <a:t>google</a:t>
            </a:r>
            <a:r>
              <a:rPr lang="en-US" sz="3200" dirty="0" smtClean="0"/>
              <a:t> docs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676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38" y="220027"/>
            <a:ext cx="11729722" cy="86177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31509" indent="-731509">
              <a:buFont typeface="+mj-lt"/>
              <a:buAutoNum type="arabicPeriod" startAt="5"/>
            </a:pPr>
            <a:r>
              <a:rPr lang="en-US" sz="2800" dirty="0" smtClean="0"/>
              <a:t>Remote collaboration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2800" dirty="0" smtClean="0"/>
              <a:t>Skype (Adobe connect, Hangout…)</a:t>
            </a:r>
          </a:p>
          <a:p>
            <a:pPr marL="731509" indent="-731509">
              <a:buFont typeface="+mj-lt"/>
              <a:buAutoNum type="arabicPeriod" startAt="5"/>
            </a:pPr>
            <a:r>
              <a:rPr lang="en-US" sz="2800" dirty="0" smtClean="0"/>
              <a:t>Knowledge construction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2800" dirty="0" smtClean="0"/>
              <a:t>concept maps (J. Novak)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2800" dirty="0" smtClean="0"/>
              <a:t>mind maps (Tony </a:t>
            </a:r>
            <a:r>
              <a:rPr lang="en-US" sz="2800" dirty="0" err="1" smtClean="0"/>
              <a:t>Buzan</a:t>
            </a:r>
            <a:r>
              <a:rPr lang="en-US" sz="2800" dirty="0" smtClean="0"/>
              <a:t>)</a:t>
            </a:r>
          </a:p>
          <a:p>
            <a:pPr marL="731509" indent="-731509">
              <a:buFont typeface="+mj-lt"/>
              <a:buAutoNum type="arabicPeriod" startAt="5"/>
            </a:pPr>
            <a:r>
              <a:rPr lang="en-US" sz="2800" dirty="0" smtClean="0"/>
              <a:t>Publishing/sharing/finding resources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2800" dirty="0" err="1" smtClean="0"/>
              <a:t>slideshare</a:t>
            </a:r>
            <a:endParaRPr lang="en-US" sz="2800" dirty="0" smtClean="0"/>
          </a:p>
          <a:p>
            <a:pPr marL="1300460" lvl="1" indent="-731509">
              <a:buFont typeface="+mj-lt"/>
              <a:buAutoNum type="arabicPeriod"/>
            </a:pPr>
            <a:r>
              <a:rPr lang="en-US" sz="2800" dirty="0" err="1" smtClean="0"/>
              <a:t>videolectures</a:t>
            </a:r>
            <a:endParaRPr lang="en-US" sz="2800" dirty="0" smtClean="0"/>
          </a:p>
          <a:p>
            <a:pPr marL="1300460" lvl="1" indent="-731509">
              <a:buFont typeface="+mj-lt"/>
              <a:buAutoNum type="arabicPeriod"/>
            </a:pPr>
            <a:r>
              <a:rPr lang="en-US" sz="2800" dirty="0" err="1" smtClean="0"/>
              <a:t>youtube</a:t>
            </a:r>
            <a:endParaRPr lang="en-US" sz="2800" dirty="0" smtClean="0"/>
          </a:p>
          <a:p>
            <a:pPr marL="731509" indent="-731509">
              <a:buFont typeface="+mj-lt"/>
              <a:buAutoNum type="arabicPeriod" startAt="5"/>
            </a:pPr>
            <a:r>
              <a:rPr lang="en-US" sz="2800" dirty="0" smtClean="0"/>
              <a:t>Assessing</a:t>
            </a:r>
          </a:p>
          <a:p>
            <a:pPr marL="731509" indent="-731509">
              <a:buFont typeface="+mj-lt"/>
              <a:buAutoNum type="arabicPeriod" startAt="5"/>
            </a:pPr>
            <a:r>
              <a:rPr lang="en-US" sz="2800" dirty="0" smtClean="0"/>
              <a:t>Collecting feedback</a:t>
            </a:r>
          </a:p>
          <a:p>
            <a:pPr marL="1300460" lvl="1" indent="-731509">
              <a:buFont typeface="+mj-lt"/>
              <a:buAutoNum type="arabicPeriod"/>
            </a:pPr>
            <a:r>
              <a:rPr lang="en-US" sz="2800" dirty="0" smtClean="0"/>
              <a:t>Survey Monkey</a:t>
            </a:r>
          </a:p>
          <a:p>
            <a:pPr marL="1300460" lvl="1" indent="-731509">
              <a:buFont typeface="+mj-lt"/>
              <a:buAutoNum type="arabicPeriod"/>
            </a:pPr>
            <a:endParaRPr lang="en-US" sz="2800" dirty="0" smtClean="0"/>
          </a:p>
          <a:p>
            <a:pPr marL="1300460" lvl="1" indent="-731509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542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Nuova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tecnologia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1" y="2095219"/>
            <a:ext cx="11230187" cy="66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04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50240" y="1625600"/>
            <a:ext cx="1170432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9FB8C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0664" y="2392882"/>
            <a:ext cx="7603473" cy="555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32583" y="2858887"/>
            <a:ext cx="7295691" cy="4794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4423" y="2418892"/>
            <a:ext cx="7475954" cy="54278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4423" y="2418892"/>
            <a:ext cx="7475954" cy="5428601"/>
          </a:xfrm>
          <a:custGeom>
            <a:avLst/>
            <a:gdLst/>
            <a:ahLst/>
            <a:cxnLst/>
            <a:rect l="l" t="t" r="r" b="b"/>
            <a:pathLst>
              <a:path w="5256530" h="3816985">
                <a:moveTo>
                  <a:pt x="0" y="636142"/>
                </a:moveTo>
                <a:lnTo>
                  <a:pt x="1744" y="588673"/>
                </a:lnTo>
                <a:lnTo>
                  <a:pt x="6895" y="542149"/>
                </a:lnTo>
                <a:lnTo>
                  <a:pt x="15330" y="496695"/>
                </a:lnTo>
                <a:lnTo>
                  <a:pt x="26926" y="452434"/>
                </a:lnTo>
                <a:lnTo>
                  <a:pt x="41560" y="409489"/>
                </a:lnTo>
                <a:lnTo>
                  <a:pt x="59109" y="367982"/>
                </a:lnTo>
                <a:lnTo>
                  <a:pt x="79450" y="328038"/>
                </a:lnTo>
                <a:lnTo>
                  <a:pt x="102461" y="289778"/>
                </a:lnTo>
                <a:lnTo>
                  <a:pt x="128017" y="253327"/>
                </a:lnTo>
                <a:lnTo>
                  <a:pt x="155997" y="218806"/>
                </a:lnTo>
                <a:lnTo>
                  <a:pt x="186277" y="186340"/>
                </a:lnTo>
                <a:lnTo>
                  <a:pt x="218734" y="156052"/>
                </a:lnTo>
                <a:lnTo>
                  <a:pt x="253246" y="128063"/>
                </a:lnTo>
                <a:lnTo>
                  <a:pt x="289689" y="102499"/>
                </a:lnTo>
                <a:lnTo>
                  <a:pt x="327941" y="79481"/>
                </a:lnTo>
                <a:lnTo>
                  <a:pt x="367879" y="59132"/>
                </a:lnTo>
                <a:lnTo>
                  <a:pt x="409379" y="41577"/>
                </a:lnTo>
                <a:lnTo>
                  <a:pt x="452318" y="26937"/>
                </a:lnTo>
                <a:lnTo>
                  <a:pt x="496575" y="15337"/>
                </a:lnTo>
                <a:lnTo>
                  <a:pt x="542025" y="6898"/>
                </a:lnTo>
                <a:lnTo>
                  <a:pt x="588546" y="1745"/>
                </a:lnTo>
                <a:lnTo>
                  <a:pt x="636015" y="0"/>
                </a:lnTo>
                <a:lnTo>
                  <a:pt x="4620514" y="0"/>
                </a:lnTo>
                <a:lnTo>
                  <a:pt x="4667983" y="1745"/>
                </a:lnTo>
                <a:lnTo>
                  <a:pt x="4714504" y="6898"/>
                </a:lnTo>
                <a:lnTo>
                  <a:pt x="4759954" y="15337"/>
                </a:lnTo>
                <a:lnTo>
                  <a:pt x="4804211" y="26937"/>
                </a:lnTo>
                <a:lnTo>
                  <a:pt x="4847150" y="41577"/>
                </a:lnTo>
                <a:lnTo>
                  <a:pt x="4888650" y="59132"/>
                </a:lnTo>
                <a:lnTo>
                  <a:pt x="4928588" y="79481"/>
                </a:lnTo>
                <a:lnTo>
                  <a:pt x="4966840" y="102499"/>
                </a:lnTo>
                <a:lnTo>
                  <a:pt x="5003283" y="128063"/>
                </a:lnTo>
                <a:lnTo>
                  <a:pt x="5037795" y="156052"/>
                </a:lnTo>
                <a:lnTo>
                  <a:pt x="5070252" y="186340"/>
                </a:lnTo>
                <a:lnTo>
                  <a:pt x="5100532" y="218806"/>
                </a:lnTo>
                <a:lnTo>
                  <a:pt x="5128512" y="253327"/>
                </a:lnTo>
                <a:lnTo>
                  <a:pt x="5154068" y="289778"/>
                </a:lnTo>
                <a:lnTo>
                  <a:pt x="5177079" y="328038"/>
                </a:lnTo>
                <a:lnTo>
                  <a:pt x="5197420" y="367982"/>
                </a:lnTo>
                <a:lnTo>
                  <a:pt x="5214969" y="409489"/>
                </a:lnTo>
                <a:lnTo>
                  <a:pt x="5229603" y="452434"/>
                </a:lnTo>
                <a:lnTo>
                  <a:pt x="5241199" y="496695"/>
                </a:lnTo>
                <a:lnTo>
                  <a:pt x="5249634" y="542149"/>
                </a:lnTo>
                <a:lnTo>
                  <a:pt x="5254785" y="588673"/>
                </a:lnTo>
                <a:lnTo>
                  <a:pt x="5256530" y="636142"/>
                </a:lnTo>
                <a:lnTo>
                  <a:pt x="5256530" y="3180334"/>
                </a:lnTo>
                <a:lnTo>
                  <a:pt x="5254785" y="3227803"/>
                </a:lnTo>
                <a:lnTo>
                  <a:pt x="5249634" y="3274327"/>
                </a:lnTo>
                <a:lnTo>
                  <a:pt x="5241199" y="3319781"/>
                </a:lnTo>
                <a:lnTo>
                  <a:pt x="5229603" y="3364042"/>
                </a:lnTo>
                <a:lnTo>
                  <a:pt x="5214969" y="3406987"/>
                </a:lnTo>
                <a:lnTo>
                  <a:pt x="5197420" y="3448494"/>
                </a:lnTo>
                <a:lnTo>
                  <a:pt x="5177079" y="3488438"/>
                </a:lnTo>
                <a:lnTo>
                  <a:pt x="5154068" y="3526698"/>
                </a:lnTo>
                <a:lnTo>
                  <a:pt x="5128512" y="3563149"/>
                </a:lnTo>
                <a:lnTo>
                  <a:pt x="5100532" y="3597670"/>
                </a:lnTo>
                <a:lnTo>
                  <a:pt x="5070252" y="3630136"/>
                </a:lnTo>
                <a:lnTo>
                  <a:pt x="5037795" y="3660424"/>
                </a:lnTo>
                <a:lnTo>
                  <a:pt x="5003283" y="3688413"/>
                </a:lnTo>
                <a:lnTo>
                  <a:pt x="4966840" y="3713977"/>
                </a:lnTo>
                <a:lnTo>
                  <a:pt x="4928588" y="3736995"/>
                </a:lnTo>
                <a:lnTo>
                  <a:pt x="4888650" y="3757344"/>
                </a:lnTo>
                <a:lnTo>
                  <a:pt x="4847150" y="3774899"/>
                </a:lnTo>
                <a:lnTo>
                  <a:pt x="4804211" y="3789539"/>
                </a:lnTo>
                <a:lnTo>
                  <a:pt x="4759954" y="3801139"/>
                </a:lnTo>
                <a:lnTo>
                  <a:pt x="4714504" y="3809578"/>
                </a:lnTo>
                <a:lnTo>
                  <a:pt x="4667983" y="3814731"/>
                </a:lnTo>
                <a:lnTo>
                  <a:pt x="4620514" y="3816477"/>
                </a:lnTo>
                <a:lnTo>
                  <a:pt x="636015" y="3816477"/>
                </a:lnTo>
                <a:lnTo>
                  <a:pt x="588546" y="3814731"/>
                </a:lnTo>
                <a:lnTo>
                  <a:pt x="542025" y="3809578"/>
                </a:lnTo>
                <a:lnTo>
                  <a:pt x="496575" y="3801139"/>
                </a:lnTo>
                <a:lnTo>
                  <a:pt x="452318" y="3789539"/>
                </a:lnTo>
                <a:lnTo>
                  <a:pt x="409379" y="3774899"/>
                </a:lnTo>
                <a:lnTo>
                  <a:pt x="367879" y="3757344"/>
                </a:lnTo>
                <a:lnTo>
                  <a:pt x="327941" y="3736995"/>
                </a:lnTo>
                <a:lnTo>
                  <a:pt x="289689" y="3713977"/>
                </a:lnTo>
                <a:lnTo>
                  <a:pt x="253246" y="3688413"/>
                </a:lnTo>
                <a:lnTo>
                  <a:pt x="218734" y="3660424"/>
                </a:lnTo>
                <a:lnTo>
                  <a:pt x="186277" y="3630136"/>
                </a:lnTo>
                <a:lnTo>
                  <a:pt x="155997" y="3597670"/>
                </a:lnTo>
                <a:lnTo>
                  <a:pt x="128017" y="3563149"/>
                </a:lnTo>
                <a:lnTo>
                  <a:pt x="102461" y="3526698"/>
                </a:lnTo>
                <a:lnTo>
                  <a:pt x="79450" y="3488438"/>
                </a:lnTo>
                <a:lnTo>
                  <a:pt x="59109" y="3448494"/>
                </a:lnTo>
                <a:lnTo>
                  <a:pt x="41560" y="3406987"/>
                </a:lnTo>
                <a:lnTo>
                  <a:pt x="26926" y="3364042"/>
                </a:lnTo>
                <a:lnTo>
                  <a:pt x="15330" y="3319781"/>
                </a:lnTo>
                <a:lnTo>
                  <a:pt x="6895" y="3274327"/>
                </a:lnTo>
                <a:lnTo>
                  <a:pt x="1744" y="3227803"/>
                </a:lnTo>
                <a:lnTo>
                  <a:pt x="0" y="3180334"/>
                </a:lnTo>
                <a:lnTo>
                  <a:pt x="0" y="636142"/>
                </a:lnTo>
                <a:close/>
              </a:path>
            </a:pathLst>
          </a:custGeom>
          <a:ln w="9525">
            <a:solidFill>
              <a:srgbClr val="B884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2227" y="839894"/>
            <a:ext cx="8927253" cy="7249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2"/>
            <a:r>
              <a:rPr sz="4600" spc="377" dirty="0">
                <a:solidFill>
                  <a:srgbClr val="464652"/>
                </a:solidFill>
                <a:latin typeface="Cambria"/>
                <a:cs typeface="Cambria"/>
              </a:rPr>
              <a:t>Dis</a:t>
            </a:r>
            <a:r>
              <a:rPr sz="4600" spc="370" dirty="0">
                <a:solidFill>
                  <a:srgbClr val="464652"/>
                </a:solidFill>
                <a:latin typeface="Cambria"/>
                <a:cs typeface="Cambria"/>
              </a:rPr>
              <a:t>c</a:t>
            </a:r>
            <a:r>
              <a:rPr sz="4600" spc="405" dirty="0">
                <a:solidFill>
                  <a:srgbClr val="464652"/>
                </a:solidFill>
                <a:latin typeface="Cambria"/>
                <a:cs typeface="Cambria"/>
              </a:rPr>
              <a:t>utiamone…</a:t>
            </a:r>
            <a:endParaRPr sz="4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4600">
              <a:latin typeface="Times New Roman"/>
              <a:cs typeface="Times New Roman"/>
            </a:endParaRPr>
          </a:p>
          <a:p>
            <a:pPr>
              <a:spcBef>
                <a:spcPts val="7"/>
              </a:spcBef>
            </a:pPr>
            <a:endParaRPr sz="5700">
              <a:latin typeface="Times New Roman"/>
              <a:cs typeface="Times New Roman"/>
            </a:endParaRPr>
          </a:p>
          <a:p>
            <a:pPr marL="2572922" marR="7225" indent="55089" algn="ctr"/>
            <a:r>
              <a:rPr sz="4600" spc="-156" dirty="0">
                <a:latin typeface="Trebuchet MS"/>
                <a:cs typeface="Trebuchet MS"/>
              </a:rPr>
              <a:t>Nella</a:t>
            </a:r>
            <a:r>
              <a:rPr sz="4600" spc="-135" dirty="0">
                <a:latin typeface="Trebuchet MS"/>
                <a:cs typeface="Trebuchet MS"/>
              </a:rPr>
              <a:t> </a:t>
            </a:r>
            <a:r>
              <a:rPr sz="4600" spc="-326" dirty="0">
                <a:latin typeface="Trebuchet MS"/>
                <a:cs typeface="Trebuchet MS"/>
              </a:rPr>
              <a:t>v</a:t>
            </a:r>
            <a:r>
              <a:rPr sz="4600" spc="-142" dirty="0">
                <a:latin typeface="Trebuchet MS"/>
                <a:cs typeface="Trebuchet MS"/>
              </a:rPr>
              <a:t>ostra</a:t>
            </a:r>
            <a:r>
              <a:rPr sz="4600" spc="-171" dirty="0">
                <a:latin typeface="Trebuchet MS"/>
                <a:cs typeface="Trebuchet MS"/>
              </a:rPr>
              <a:t> </a:t>
            </a:r>
            <a:r>
              <a:rPr sz="4600" spc="-220" dirty="0">
                <a:latin typeface="Trebuchet MS"/>
                <a:cs typeface="Trebuchet MS"/>
              </a:rPr>
              <a:t>esper</a:t>
            </a:r>
            <a:r>
              <a:rPr sz="4600" spc="-114" dirty="0">
                <a:latin typeface="Trebuchet MS"/>
                <a:cs typeface="Trebuchet MS"/>
              </a:rPr>
              <a:t>i</a:t>
            </a:r>
            <a:r>
              <a:rPr sz="4600" spc="-377" dirty="0">
                <a:latin typeface="Trebuchet MS"/>
                <a:cs typeface="Trebuchet MS"/>
              </a:rPr>
              <a:t>enza,</a:t>
            </a:r>
            <a:r>
              <a:rPr sz="4600" spc="-235" dirty="0">
                <a:latin typeface="Trebuchet MS"/>
                <a:cs typeface="Trebuchet MS"/>
              </a:rPr>
              <a:t> q</a:t>
            </a:r>
            <a:r>
              <a:rPr sz="4600" spc="-228" dirty="0">
                <a:latin typeface="Trebuchet MS"/>
                <a:cs typeface="Trebuchet MS"/>
              </a:rPr>
              <a:t>u</a:t>
            </a:r>
            <a:r>
              <a:rPr sz="4600" spc="-361" dirty="0">
                <a:latin typeface="Trebuchet MS"/>
                <a:cs typeface="Trebuchet MS"/>
              </a:rPr>
              <a:t>ali</a:t>
            </a:r>
            <a:r>
              <a:rPr sz="4600" spc="-149" dirty="0">
                <a:latin typeface="Trebuchet MS"/>
                <a:cs typeface="Trebuchet MS"/>
              </a:rPr>
              <a:t> </a:t>
            </a:r>
            <a:r>
              <a:rPr sz="4600" spc="-128" dirty="0">
                <a:latin typeface="Trebuchet MS"/>
                <a:cs typeface="Trebuchet MS"/>
              </a:rPr>
              <a:t>str</a:t>
            </a:r>
            <a:r>
              <a:rPr sz="4600" spc="-171" dirty="0">
                <a:latin typeface="Trebuchet MS"/>
                <a:cs typeface="Trebuchet MS"/>
              </a:rPr>
              <a:t>u</a:t>
            </a:r>
            <a:r>
              <a:rPr sz="4600" spc="-270" dirty="0">
                <a:latin typeface="Trebuchet MS"/>
                <a:cs typeface="Trebuchet MS"/>
              </a:rPr>
              <a:t>menti</a:t>
            </a:r>
            <a:r>
              <a:rPr sz="4600" spc="-156" dirty="0">
                <a:latin typeface="Trebuchet MS"/>
                <a:cs typeface="Trebuchet MS"/>
              </a:rPr>
              <a:t> </a:t>
            </a:r>
            <a:r>
              <a:rPr sz="4600" spc="-604" dirty="0">
                <a:latin typeface="Trebuchet MS"/>
                <a:cs typeface="Trebuchet MS"/>
              </a:rPr>
              <a:t>a</a:t>
            </a:r>
            <a:r>
              <a:rPr sz="4600" spc="-326" dirty="0">
                <a:latin typeface="Trebuchet MS"/>
                <a:cs typeface="Trebuchet MS"/>
              </a:rPr>
              <a:t>v</a:t>
            </a:r>
            <a:r>
              <a:rPr sz="4600" spc="-299" dirty="0">
                <a:latin typeface="Trebuchet MS"/>
                <a:cs typeface="Trebuchet MS"/>
              </a:rPr>
              <a:t>ete</a:t>
            </a:r>
            <a:r>
              <a:rPr sz="4600" spc="-185" dirty="0">
                <a:latin typeface="Trebuchet MS"/>
                <a:cs typeface="Trebuchet MS"/>
              </a:rPr>
              <a:t> </a:t>
            </a:r>
            <a:r>
              <a:rPr sz="4600" spc="-306" dirty="0">
                <a:latin typeface="Trebuchet MS"/>
                <a:cs typeface="Trebuchet MS"/>
              </a:rPr>
              <a:t>ut</a:t>
            </a:r>
            <a:r>
              <a:rPr sz="4600" spc="-178" dirty="0">
                <a:latin typeface="Trebuchet MS"/>
                <a:cs typeface="Trebuchet MS"/>
              </a:rPr>
              <a:t>i</a:t>
            </a:r>
            <a:r>
              <a:rPr sz="4600" spc="-334" dirty="0">
                <a:latin typeface="Trebuchet MS"/>
                <a:cs typeface="Trebuchet MS"/>
              </a:rPr>
              <a:t>l</a:t>
            </a:r>
            <a:r>
              <a:rPr sz="4600" spc="-313" dirty="0">
                <a:latin typeface="Trebuchet MS"/>
                <a:cs typeface="Trebuchet MS"/>
              </a:rPr>
              <a:t>i</a:t>
            </a:r>
            <a:r>
              <a:rPr sz="4600" spc="-235" dirty="0">
                <a:latin typeface="Trebuchet MS"/>
                <a:cs typeface="Trebuchet MS"/>
              </a:rPr>
              <a:t>zzat</a:t>
            </a:r>
            <a:r>
              <a:rPr sz="4600" spc="-290" dirty="0">
                <a:latin typeface="Trebuchet MS"/>
                <a:cs typeface="Trebuchet MS"/>
              </a:rPr>
              <a:t>o</a:t>
            </a:r>
            <a:r>
              <a:rPr sz="4600" spc="-156" dirty="0">
                <a:latin typeface="Trebuchet MS"/>
                <a:cs typeface="Trebuchet MS"/>
              </a:rPr>
              <a:t>?</a:t>
            </a:r>
            <a:r>
              <a:rPr sz="4600" spc="-178" dirty="0">
                <a:latin typeface="Trebuchet MS"/>
                <a:cs typeface="Trebuchet MS"/>
              </a:rPr>
              <a:t> </a:t>
            </a:r>
            <a:r>
              <a:rPr sz="4600" spc="-100" dirty="0">
                <a:latin typeface="Trebuchet MS"/>
                <a:cs typeface="Trebuchet MS"/>
              </a:rPr>
              <a:t>Qua</a:t>
            </a:r>
            <a:r>
              <a:rPr sz="4600" spc="-36" dirty="0">
                <a:latin typeface="Trebuchet MS"/>
                <a:cs typeface="Trebuchet MS"/>
              </a:rPr>
              <a:t>l</a:t>
            </a:r>
            <a:r>
              <a:rPr sz="4600" spc="-299" dirty="0">
                <a:latin typeface="Trebuchet MS"/>
                <a:cs typeface="Trebuchet MS"/>
              </a:rPr>
              <a:t>e</a:t>
            </a:r>
            <a:r>
              <a:rPr sz="4600" spc="-142" dirty="0">
                <a:latin typeface="Trebuchet MS"/>
                <a:cs typeface="Trebuchet MS"/>
              </a:rPr>
              <a:t> </a:t>
            </a:r>
            <a:r>
              <a:rPr sz="4600" spc="-498" dirty="0">
                <a:latin typeface="Trebuchet MS"/>
                <a:cs typeface="Trebuchet MS"/>
              </a:rPr>
              <a:t>a</a:t>
            </a:r>
            <a:r>
              <a:rPr sz="4600" spc="-263" dirty="0">
                <a:latin typeface="Trebuchet MS"/>
                <a:cs typeface="Trebuchet MS"/>
              </a:rPr>
              <a:t>p</a:t>
            </a:r>
            <a:r>
              <a:rPr sz="4600" spc="-256" dirty="0">
                <a:latin typeface="Trebuchet MS"/>
                <a:cs typeface="Trebuchet MS"/>
              </a:rPr>
              <a:t>p</a:t>
            </a:r>
            <a:r>
              <a:rPr sz="4600" spc="-85" dirty="0">
                <a:latin typeface="Trebuchet MS"/>
                <a:cs typeface="Trebuchet MS"/>
              </a:rPr>
              <a:t>r</a:t>
            </a:r>
            <a:r>
              <a:rPr sz="4600" spc="-135" dirty="0">
                <a:latin typeface="Trebuchet MS"/>
                <a:cs typeface="Trebuchet MS"/>
              </a:rPr>
              <a:t>occio</a:t>
            </a:r>
            <a:r>
              <a:rPr sz="4600" spc="-92" dirty="0">
                <a:latin typeface="Trebuchet MS"/>
                <a:cs typeface="Trebuchet MS"/>
              </a:rPr>
              <a:t> </a:t>
            </a:r>
            <a:r>
              <a:rPr sz="4600" spc="-604" dirty="0">
                <a:latin typeface="Trebuchet MS"/>
                <a:cs typeface="Trebuchet MS"/>
              </a:rPr>
              <a:t>a</a:t>
            </a:r>
            <a:r>
              <a:rPr sz="4600" spc="-326" dirty="0">
                <a:latin typeface="Trebuchet MS"/>
                <a:cs typeface="Trebuchet MS"/>
              </a:rPr>
              <a:t>v</a:t>
            </a:r>
            <a:r>
              <a:rPr sz="4600" spc="-299" dirty="0">
                <a:latin typeface="Trebuchet MS"/>
                <a:cs typeface="Trebuchet MS"/>
              </a:rPr>
              <a:t>ete</a:t>
            </a:r>
            <a:r>
              <a:rPr sz="4600" spc="-142" dirty="0">
                <a:latin typeface="Trebuchet MS"/>
                <a:cs typeface="Trebuchet MS"/>
              </a:rPr>
              <a:t> </a:t>
            </a:r>
            <a:r>
              <a:rPr sz="4600" spc="-199" dirty="0">
                <a:latin typeface="Trebuchet MS"/>
                <a:cs typeface="Trebuchet MS"/>
              </a:rPr>
              <a:t>ad</a:t>
            </a:r>
            <a:r>
              <a:rPr sz="4600" spc="-213" dirty="0">
                <a:latin typeface="Trebuchet MS"/>
                <a:cs typeface="Trebuchet MS"/>
              </a:rPr>
              <a:t>o</a:t>
            </a:r>
            <a:r>
              <a:rPr sz="4600" spc="-235" dirty="0">
                <a:latin typeface="Trebuchet MS"/>
                <a:cs typeface="Trebuchet MS"/>
              </a:rPr>
              <a:t>ttato?</a:t>
            </a:r>
            <a:r>
              <a:rPr sz="4600" spc="-149" dirty="0">
                <a:latin typeface="Trebuchet MS"/>
                <a:cs typeface="Trebuchet MS"/>
              </a:rPr>
              <a:t> </a:t>
            </a:r>
            <a:r>
              <a:rPr sz="4600" spc="-100" dirty="0">
                <a:latin typeface="Trebuchet MS"/>
                <a:cs typeface="Trebuchet MS"/>
              </a:rPr>
              <a:t>Qua</a:t>
            </a:r>
            <a:r>
              <a:rPr sz="4600" spc="-43" dirty="0">
                <a:latin typeface="Trebuchet MS"/>
                <a:cs typeface="Trebuchet MS"/>
              </a:rPr>
              <a:t>l</a:t>
            </a:r>
            <a:r>
              <a:rPr sz="4600" spc="-299" dirty="0">
                <a:latin typeface="Trebuchet MS"/>
                <a:cs typeface="Trebuchet MS"/>
              </a:rPr>
              <a:t>e</a:t>
            </a:r>
            <a:r>
              <a:rPr sz="4600" spc="-142" dirty="0">
                <a:latin typeface="Trebuchet MS"/>
                <a:cs typeface="Trebuchet MS"/>
              </a:rPr>
              <a:t> </a:t>
            </a:r>
            <a:r>
              <a:rPr sz="4600" spc="-270" dirty="0">
                <a:latin typeface="Trebuchet MS"/>
                <a:cs typeface="Trebuchet MS"/>
              </a:rPr>
              <a:t>vi</a:t>
            </a:r>
            <a:r>
              <a:rPr sz="4600" spc="-206" dirty="0">
                <a:latin typeface="Trebuchet MS"/>
                <a:cs typeface="Trebuchet MS"/>
              </a:rPr>
              <a:t> </a:t>
            </a:r>
            <a:r>
              <a:rPr sz="4600" spc="-235" dirty="0">
                <a:latin typeface="Trebuchet MS"/>
                <a:cs typeface="Trebuchet MS"/>
              </a:rPr>
              <a:t>sem</a:t>
            </a:r>
            <a:r>
              <a:rPr sz="4600" spc="-213" dirty="0">
                <a:latin typeface="Trebuchet MS"/>
                <a:cs typeface="Trebuchet MS"/>
              </a:rPr>
              <a:t>b</a:t>
            </a:r>
            <a:r>
              <a:rPr sz="4600" spc="-206" dirty="0">
                <a:latin typeface="Trebuchet MS"/>
                <a:cs typeface="Trebuchet MS"/>
              </a:rPr>
              <a:t>ra</a:t>
            </a:r>
            <a:r>
              <a:rPr sz="4600" spc="-156" dirty="0">
                <a:latin typeface="Trebuchet MS"/>
                <a:cs typeface="Trebuchet MS"/>
              </a:rPr>
              <a:t> </a:t>
            </a:r>
            <a:r>
              <a:rPr sz="4600" spc="-290" dirty="0">
                <a:latin typeface="Trebuchet MS"/>
                <a:cs typeface="Trebuchet MS"/>
              </a:rPr>
              <a:t>l</a:t>
            </a:r>
            <a:r>
              <a:rPr sz="4600" spc="-505" dirty="0">
                <a:latin typeface="Trebuchet MS"/>
                <a:cs typeface="Trebuchet MS"/>
              </a:rPr>
              <a:t>a</a:t>
            </a:r>
            <a:r>
              <a:rPr sz="4600" spc="-107" dirty="0">
                <a:latin typeface="Trebuchet MS"/>
                <a:cs typeface="Trebuchet MS"/>
              </a:rPr>
              <a:t> </a:t>
            </a:r>
            <a:r>
              <a:rPr sz="4600" spc="-228" dirty="0">
                <a:latin typeface="Trebuchet MS"/>
                <a:cs typeface="Trebuchet MS"/>
              </a:rPr>
              <a:t>d</a:t>
            </a:r>
            <a:r>
              <a:rPr sz="4600" spc="-121" dirty="0">
                <a:latin typeface="Trebuchet MS"/>
                <a:cs typeface="Trebuchet MS"/>
              </a:rPr>
              <a:t>i</a:t>
            </a:r>
            <a:r>
              <a:rPr sz="4600" spc="-235" dirty="0">
                <a:latin typeface="Trebuchet MS"/>
                <a:cs typeface="Trebuchet MS"/>
              </a:rPr>
              <a:t>r</a:t>
            </a:r>
            <a:r>
              <a:rPr sz="4600" spc="-220" dirty="0">
                <a:latin typeface="Trebuchet MS"/>
                <a:cs typeface="Trebuchet MS"/>
              </a:rPr>
              <a:t>ezione</a:t>
            </a:r>
            <a:r>
              <a:rPr sz="4600" spc="-135" dirty="0">
                <a:latin typeface="Trebuchet MS"/>
                <a:cs typeface="Trebuchet MS"/>
              </a:rPr>
              <a:t> </a:t>
            </a:r>
            <a:r>
              <a:rPr sz="4600" spc="-370" dirty="0">
                <a:latin typeface="Trebuchet MS"/>
                <a:cs typeface="Trebuchet MS"/>
              </a:rPr>
              <a:t>p</a:t>
            </a:r>
            <a:r>
              <a:rPr sz="4600" spc="-185" dirty="0">
                <a:latin typeface="Trebuchet MS"/>
                <a:cs typeface="Trebuchet MS"/>
              </a:rPr>
              <a:t>i</a:t>
            </a:r>
            <a:r>
              <a:rPr sz="4600" spc="-213" dirty="0">
                <a:latin typeface="Trebuchet MS"/>
                <a:cs typeface="Trebuchet MS"/>
              </a:rPr>
              <a:t>ù</a:t>
            </a:r>
            <a:r>
              <a:rPr sz="4600" spc="-114" dirty="0">
                <a:latin typeface="Trebuchet MS"/>
                <a:cs typeface="Trebuchet MS"/>
              </a:rPr>
              <a:t> </a:t>
            </a:r>
            <a:r>
              <a:rPr sz="4600" spc="-135" dirty="0">
                <a:latin typeface="Trebuchet MS"/>
                <a:cs typeface="Trebuchet MS"/>
              </a:rPr>
              <a:t>p</a:t>
            </a:r>
            <a:r>
              <a:rPr sz="4600" spc="-199" dirty="0">
                <a:latin typeface="Trebuchet MS"/>
                <a:cs typeface="Trebuchet MS"/>
              </a:rPr>
              <a:t>r</a:t>
            </a:r>
            <a:r>
              <a:rPr sz="4600" spc="-235" dirty="0">
                <a:latin typeface="Trebuchet MS"/>
                <a:cs typeface="Trebuchet MS"/>
              </a:rPr>
              <a:t>omettente?</a:t>
            </a:r>
            <a:endParaRPr sz="4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80234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38" y="220027"/>
            <a:ext cx="11729722" cy="86177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95" y="1974633"/>
            <a:ext cx="9920808" cy="276999"/>
          </a:xfrm>
        </p:spPr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elearning.unipd.it</a:t>
            </a:r>
            <a:r>
              <a:rPr lang="en-US" dirty="0" smtClean="0"/>
              <a:t>/</a:t>
            </a:r>
            <a:r>
              <a:rPr lang="en-US" dirty="0" err="1" smtClean="0"/>
              <a:t>cmela</a:t>
            </a:r>
            <a:r>
              <a:rPr lang="en-US" dirty="0" smtClean="0"/>
              <a:t>/</a:t>
            </a:r>
            <a:r>
              <a:rPr lang="en-US" dirty="0" err="1" smtClean="0"/>
              <a:t>pluginfile.php</a:t>
            </a:r>
            <a:r>
              <a:rPr lang="en-US" dirty="0" smtClean="0"/>
              <a:t>/74/</a:t>
            </a:r>
            <a:r>
              <a:rPr lang="en-US" dirty="0" err="1" smtClean="0"/>
              <a:t>mod_resource</a:t>
            </a:r>
            <a:r>
              <a:rPr lang="en-US" dirty="0" smtClean="0"/>
              <a:t>/content/2/</a:t>
            </a:r>
            <a:r>
              <a:rPr lang="en-US" smtClean="0"/>
              <a:t>usare_moodle.pdf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7538" y="220027"/>
            <a:ext cx="11729722" cy="861774"/>
          </a:xfrm>
        </p:spPr>
        <p:txBody>
          <a:bodyPr/>
          <a:lstStyle/>
          <a:p>
            <a:r>
              <a:rPr lang="it-IT"/>
              <a:t>Introduzione della novità</a:t>
            </a:r>
          </a:p>
        </p:txBody>
      </p:sp>
      <p:graphicFrame>
        <p:nvGraphicFramePr>
          <p:cNvPr id="5837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584960" y="2817707"/>
          <a:ext cx="9834880" cy="585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4291584" imgH="2554224" progId="Word.Document.8">
                  <p:embed/>
                </p:oleObj>
              </mc:Choice>
              <mc:Fallback>
                <p:oleObj name="Document" r:id="rId5" imgW="4291584" imgH="25542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960" y="2817707"/>
                        <a:ext cx="9834880" cy="585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80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Gartner Heap’s cycle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971" y="2135858"/>
            <a:ext cx="11733670" cy="664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65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890" y="533387"/>
            <a:ext cx="7106920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8070" marR="5080" indent="-1056005">
              <a:lnSpc>
                <a:spcPct val="100499"/>
              </a:lnSpc>
            </a:pPr>
            <a:r>
              <a:rPr sz="3400" dirty="0">
                <a:latin typeface="Arial"/>
                <a:cs typeface="Arial"/>
              </a:rPr>
              <a:t>Perché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la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scuola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dovrebbe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occuparsi delle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compe</a:t>
            </a:r>
            <a:r>
              <a:rPr sz="3400" spc="-10" dirty="0">
                <a:latin typeface="Arial"/>
                <a:cs typeface="Arial"/>
              </a:rPr>
              <a:t>t</a:t>
            </a:r>
            <a:r>
              <a:rPr sz="3400" dirty="0">
                <a:latin typeface="Arial"/>
                <a:cs typeface="Arial"/>
              </a:rPr>
              <a:t>enze</a:t>
            </a:r>
            <a:r>
              <a:rPr sz="3400" spc="-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digi</a:t>
            </a:r>
            <a:r>
              <a:rPr sz="3400" spc="-10" dirty="0">
                <a:latin typeface="Arial"/>
                <a:cs typeface="Arial"/>
              </a:rPr>
              <a:t>t</a:t>
            </a:r>
            <a:r>
              <a:rPr sz="3400" dirty="0">
                <a:latin typeface="Arial"/>
                <a:cs typeface="Arial"/>
              </a:rPr>
              <a:t>ali?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30119" y="2819412"/>
            <a:ext cx="3482340" cy="400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Comunicazione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 </a:t>
            </a:r>
            <a:r>
              <a:rPr sz="2400" dirty="0">
                <a:latin typeface="Arial"/>
                <a:cs typeface="Arial"/>
              </a:rPr>
              <a:t>giovani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hanno bisogno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“anche” per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comprendere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 usare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-5" dirty="0">
                <a:latin typeface="Arial"/>
                <a:cs typeface="Arial"/>
              </a:rPr>
              <a:t> t</a:t>
            </a:r>
            <a:r>
              <a:rPr sz="2400" dirty="0">
                <a:latin typeface="Arial"/>
                <a:cs typeface="Arial"/>
              </a:rPr>
              <a:t>ecnologie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 la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469900" marR="513715" indent="-457200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Essere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connessi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 collaborare</a:t>
            </a:r>
            <a:endParaRPr sz="2400">
              <a:latin typeface="Arial"/>
              <a:cs typeface="Arial"/>
            </a:endParaRPr>
          </a:p>
          <a:p>
            <a:pPr marL="469900" marR="563880" indent="-457200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Modello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elong learning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600" y="2692400"/>
            <a:ext cx="8724900" cy="436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8818" y="655342"/>
            <a:ext cx="3307079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 marR="5080" indent="-118745">
              <a:lnSpc>
                <a:spcPct val="101200"/>
              </a:lnSpc>
            </a:pPr>
            <a:r>
              <a:rPr sz="2800" dirty="0">
                <a:latin typeface="Arial"/>
                <a:cs typeface="Arial"/>
              </a:rPr>
              <a:t>Cosa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endiamo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 compe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enze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digi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ali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36469" y="2196337"/>
            <a:ext cx="3479165" cy="4939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marR="284480" indent="-471170">
              <a:lnSpc>
                <a:spcPts val="2600"/>
              </a:lnSpc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Non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è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“al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abe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izza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 digi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ali”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vol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 sempre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il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digi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ale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è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 perenne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evoluzione</a:t>
            </a:r>
            <a:endParaRPr sz="2200">
              <a:latin typeface="Arial"/>
              <a:cs typeface="Arial"/>
            </a:endParaRPr>
          </a:p>
          <a:p>
            <a:pPr marL="483870" marR="129539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ornire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gli</a:t>
            </a:r>
            <a:r>
              <a:rPr sz="2200" spc="-5" dirty="0">
                <a:latin typeface="Arial"/>
                <a:cs typeface="Arial"/>
              </a:rPr>
              <a:t> st</a:t>
            </a:r>
            <a:r>
              <a:rPr sz="2200" dirty="0">
                <a:latin typeface="Arial"/>
                <a:cs typeface="Arial"/>
              </a:rPr>
              <a:t>rumen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 cul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urali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curiosi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à per</a:t>
            </a:r>
            <a:r>
              <a:rPr sz="2200" spc="-5" dirty="0">
                <a:latin typeface="Arial"/>
                <a:cs typeface="Arial"/>
              </a:rPr>
              <a:t> t</a:t>
            </a:r>
            <a:r>
              <a:rPr sz="2200" dirty="0">
                <a:latin typeface="Arial"/>
                <a:cs typeface="Arial"/>
              </a:rPr>
              <a:t>rarre</a:t>
            </a:r>
            <a:r>
              <a:rPr sz="2200" spc="-5" dirty="0">
                <a:latin typeface="Arial"/>
                <a:cs typeface="Arial"/>
              </a:rPr>
              <a:t> t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benefici disponibili</a:t>
            </a:r>
            <a:endParaRPr sz="2200">
              <a:latin typeface="Arial"/>
              <a:cs typeface="Arial"/>
            </a:endParaRPr>
          </a:p>
          <a:p>
            <a:pPr marL="483870" marR="5080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Un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diri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adinanza 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approccio</a:t>
            </a:r>
            <a:endParaRPr sz="2200">
              <a:latin typeface="Arial"/>
              <a:cs typeface="Arial"/>
            </a:endParaRPr>
          </a:p>
          <a:p>
            <a:pPr marL="483870" marR="812165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spc="-5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erne</a:t>
            </a:r>
            <a:r>
              <a:rPr sz="2200" spc="-5" dirty="0">
                <a:latin typeface="Arial"/>
                <a:cs typeface="Arial"/>
              </a:rPr>
              <a:t>t </a:t>
            </a:r>
            <a:r>
              <a:rPr sz="2200" dirty="0">
                <a:latin typeface="Arial"/>
                <a:cs typeface="Arial"/>
              </a:rPr>
              <a:t>come rivoluzione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della conoscenza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 sapere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200" y="800100"/>
            <a:ext cx="8204200" cy="688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00" y="2209800"/>
            <a:ext cx="12255500" cy="318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5490" y="2462059"/>
            <a:ext cx="694309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u="sng" spc="-35" dirty="0">
                <a:solidFill>
                  <a:srgbClr val="064A87"/>
                </a:solidFill>
                <a:latin typeface="Verdana"/>
                <a:cs typeface="Verdana"/>
              </a:rPr>
              <a:t>R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a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cco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manda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zi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one de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l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 </a:t>
            </a:r>
            <a:r>
              <a:rPr sz="1600" u="sng" spc="-40" dirty="0">
                <a:solidFill>
                  <a:srgbClr val="064A87"/>
                </a:solidFill>
                <a:latin typeface="Verdana"/>
                <a:cs typeface="Verdana"/>
              </a:rPr>
              <a:t>P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ar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l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amento 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E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uropeo e de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l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 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C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on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sigli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o re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l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a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ti</a:t>
            </a:r>
            <a:r>
              <a:rPr sz="1600" u="sng" spc="-40" dirty="0">
                <a:solidFill>
                  <a:srgbClr val="064A87"/>
                </a:solidFill>
                <a:latin typeface="Verdana"/>
                <a:cs typeface="Verdana"/>
              </a:rPr>
              <a:t>v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a a</a:t>
            </a:r>
            <a:r>
              <a:rPr sz="1600" spc="-5" dirty="0">
                <a:solidFill>
                  <a:srgbClr val="064A87"/>
                </a:solidFill>
                <a:latin typeface="Verdana"/>
                <a:cs typeface="Verdana"/>
              </a:rPr>
              <a:t> 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co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mpeten</a:t>
            </a:r>
            <a:r>
              <a:rPr sz="1600" u="sng" spc="-10" dirty="0">
                <a:solidFill>
                  <a:srgbClr val="064A87"/>
                </a:solidFill>
                <a:latin typeface="Verdana"/>
                <a:cs typeface="Verdana"/>
              </a:rPr>
              <a:t>z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e ch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i</a:t>
            </a:r>
            <a:r>
              <a:rPr sz="1600" u="sng" spc="-20" dirty="0">
                <a:solidFill>
                  <a:srgbClr val="064A87"/>
                </a:solidFill>
                <a:latin typeface="Verdana"/>
                <a:cs typeface="Verdana"/>
              </a:rPr>
              <a:t>av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e per 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l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’a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ppr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en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di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mento permanente, 2006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/</a:t>
            </a:r>
            <a:r>
              <a:rPr sz="1600" u="sng" spc="-5" dirty="0">
                <a:solidFill>
                  <a:srgbClr val="064A87"/>
                </a:solidFill>
                <a:latin typeface="Verdana"/>
                <a:cs typeface="Verdana"/>
              </a:rPr>
              <a:t>962</a:t>
            </a:r>
            <a:r>
              <a:rPr sz="1600" u="sng" dirty="0">
                <a:solidFill>
                  <a:srgbClr val="064A87"/>
                </a:solidFill>
                <a:latin typeface="Verdana"/>
                <a:cs typeface="Verdana"/>
              </a:rPr>
              <a:t>/CE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167" y="7959737"/>
            <a:ext cx="108127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u="heavy" dirty="0">
                <a:latin typeface="Arial"/>
                <a:cs typeface="Arial"/>
                <a:hlinkClick r:id="rId3"/>
              </a:rPr>
              <a:t>h</a:t>
            </a:r>
            <a:r>
              <a:rPr sz="2400" u="heavy" spc="-5" dirty="0">
                <a:latin typeface="Arial"/>
                <a:cs typeface="Arial"/>
                <a:hlinkClick r:id="rId3"/>
              </a:rPr>
              <a:t>tt</a:t>
            </a:r>
            <a:r>
              <a:rPr sz="2400" u="heavy" dirty="0">
                <a:latin typeface="Arial"/>
                <a:cs typeface="Arial"/>
                <a:hlinkClick r:id="rId3"/>
              </a:rPr>
              <a:t>p</a:t>
            </a:r>
            <a:r>
              <a:rPr sz="2400" u="heavy" spc="-5" dirty="0">
                <a:latin typeface="Arial"/>
                <a:cs typeface="Arial"/>
                <a:hlinkClick r:id="rId3"/>
              </a:rPr>
              <a:t>://</a:t>
            </a:r>
            <a:r>
              <a:rPr sz="2400" u="heavy" dirty="0">
                <a:latin typeface="Arial"/>
                <a:cs typeface="Arial"/>
                <a:hlinkClick r:id="rId3"/>
              </a:rPr>
              <a:t>ww</a:t>
            </a:r>
            <a:r>
              <a:rPr sz="2400" u="heavy" spc="-135" dirty="0">
                <a:latin typeface="Arial"/>
                <a:cs typeface="Arial"/>
                <a:hlinkClick r:id="rId3"/>
              </a:rPr>
              <a:t>w</a:t>
            </a:r>
            <a:r>
              <a:rPr sz="2400" u="heavy" spc="-5" dirty="0">
                <a:latin typeface="Arial"/>
                <a:cs typeface="Arial"/>
                <a:hlinkClick r:id="rId3"/>
              </a:rPr>
              <a:t>.</a:t>
            </a:r>
            <a:r>
              <a:rPr sz="2400" u="heavy" dirty="0">
                <a:latin typeface="Arial"/>
                <a:cs typeface="Arial"/>
                <a:hlinkClick r:id="rId3"/>
              </a:rPr>
              <a:t>agid</a:t>
            </a:r>
            <a:r>
              <a:rPr sz="2400" u="heavy" spc="-5" dirty="0">
                <a:latin typeface="Arial"/>
                <a:cs typeface="Arial"/>
                <a:hlinkClick r:id="rId3"/>
              </a:rPr>
              <a:t>.</a:t>
            </a:r>
            <a:r>
              <a:rPr sz="2400" u="heavy" dirty="0">
                <a:latin typeface="Arial"/>
                <a:cs typeface="Arial"/>
                <a:hlinkClick r:id="rId3"/>
              </a:rPr>
              <a:t>go</a:t>
            </a:r>
            <a:r>
              <a:rPr sz="2400" u="heavy" spc="-180" dirty="0">
                <a:latin typeface="Arial"/>
                <a:cs typeface="Arial"/>
                <a:hlinkClick r:id="rId3"/>
              </a:rPr>
              <a:t>v</a:t>
            </a:r>
            <a:r>
              <a:rPr sz="2400" u="heavy" spc="-5" dirty="0">
                <a:latin typeface="Arial"/>
                <a:cs typeface="Arial"/>
                <a:hlinkClick r:id="rId3"/>
              </a:rPr>
              <a:t>.</a:t>
            </a:r>
            <a:r>
              <a:rPr sz="2400" u="heavy" dirty="0">
                <a:latin typeface="Arial"/>
                <a:cs typeface="Arial"/>
                <a:hlinkClick r:id="rId3"/>
              </a:rPr>
              <a:t>i</a:t>
            </a:r>
            <a:r>
              <a:rPr sz="2400" u="heavy" spc="-5" dirty="0">
                <a:latin typeface="Arial"/>
                <a:cs typeface="Arial"/>
                <a:hlinkClick r:id="rId3"/>
              </a:rPr>
              <a:t>t/</a:t>
            </a:r>
            <a:r>
              <a:rPr sz="2400" u="heavy" dirty="0">
                <a:latin typeface="Arial"/>
                <a:cs typeface="Arial"/>
                <a:hlinkClick r:id="rId3"/>
              </a:rPr>
              <a:t>compe</a:t>
            </a:r>
            <a:r>
              <a:rPr sz="2400" u="heavy" spc="-5" dirty="0">
                <a:latin typeface="Arial"/>
                <a:cs typeface="Arial"/>
                <a:hlinkClick r:id="rId3"/>
              </a:rPr>
              <a:t>t</a:t>
            </a:r>
            <a:r>
              <a:rPr sz="2400" u="heavy" dirty="0">
                <a:latin typeface="Arial"/>
                <a:cs typeface="Arial"/>
                <a:hlinkClick r:id="rId3"/>
              </a:rPr>
              <a:t>enze-digi</a:t>
            </a:r>
            <a:r>
              <a:rPr sz="2400" u="heavy" spc="-5" dirty="0">
                <a:latin typeface="Arial"/>
                <a:cs typeface="Arial"/>
                <a:hlinkClick r:id="rId3"/>
              </a:rPr>
              <a:t>t</a:t>
            </a:r>
            <a:r>
              <a:rPr sz="2400" u="heavy" dirty="0">
                <a:latin typeface="Arial"/>
                <a:cs typeface="Arial"/>
                <a:hlinkClick r:id="rId3"/>
              </a:rPr>
              <a:t>ali</a:t>
            </a:r>
            <a:r>
              <a:rPr sz="2400" u="heavy" spc="-5" dirty="0">
                <a:latin typeface="Arial"/>
                <a:cs typeface="Arial"/>
                <a:hlinkClick r:id="rId3"/>
              </a:rPr>
              <a:t>/</a:t>
            </a:r>
            <a:r>
              <a:rPr sz="2400" u="heavy" dirty="0">
                <a:latin typeface="Arial"/>
                <a:cs typeface="Arial"/>
                <a:hlinkClick r:id="rId3"/>
              </a:rPr>
              <a:t>compe</a:t>
            </a:r>
            <a:r>
              <a:rPr sz="2400" u="heavy" spc="-5" dirty="0">
                <a:latin typeface="Arial"/>
                <a:cs typeface="Arial"/>
                <a:hlinkClick r:id="rId3"/>
              </a:rPr>
              <a:t>t</a:t>
            </a:r>
            <a:r>
              <a:rPr sz="2400" u="heavy" dirty="0">
                <a:latin typeface="Arial"/>
                <a:cs typeface="Arial"/>
                <a:hlinkClick r:id="rId3"/>
              </a:rPr>
              <a:t>enze-digi</a:t>
            </a:r>
            <a:r>
              <a:rPr sz="2400" u="heavy" spc="-5" dirty="0">
                <a:latin typeface="Arial"/>
                <a:cs typeface="Arial"/>
                <a:hlinkClick r:id="rId3"/>
              </a:rPr>
              <a:t>t</a:t>
            </a:r>
            <a:r>
              <a:rPr sz="2400" u="heavy" dirty="0">
                <a:latin typeface="Arial"/>
                <a:cs typeface="Arial"/>
                <a:hlinkClick r:id="rId3"/>
              </a:rPr>
              <a:t>ali</a:t>
            </a:r>
            <a:r>
              <a:rPr sz="2400" u="heavy" spc="-5" dirty="0">
                <a:latin typeface="Arial"/>
                <a:cs typeface="Arial"/>
                <a:hlinkClick r:id="rId3"/>
              </a:rPr>
              <a:t>/</a:t>
            </a:r>
            <a:r>
              <a:rPr sz="2400" u="heavy" dirty="0">
                <a:latin typeface="Arial"/>
                <a:cs typeface="Arial"/>
                <a:hlinkClick r:id="rId3"/>
              </a:rPr>
              <a:t>compe</a:t>
            </a:r>
            <a:r>
              <a:rPr sz="2400" u="heavy" spc="-5" dirty="0">
                <a:latin typeface="Arial"/>
                <a:cs typeface="Arial"/>
                <a:hlinkClick r:id="rId3"/>
              </a:rPr>
              <a:t>t</a:t>
            </a:r>
            <a:r>
              <a:rPr sz="2400" u="heavy" dirty="0">
                <a:latin typeface="Arial"/>
                <a:cs typeface="Arial"/>
                <a:hlinkClick r:id="rId3"/>
              </a:rPr>
              <a:t>enze-base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1000" y="5575300"/>
            <a:ext cx="6756400" cy="148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0646" y="454418"/>
            <a:ext cx="10743565" cy="149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5665" marR="5080" indent="-2133600">
              <a:lnSpc>
                <a:spcPts val="5900"/>
              </a:lnSpc>
            </a:pPr>
            <a:r>
              <a:rPr sz="5000" spc="45" dirty="0"/>
              <a:t>A</a:t>
            </a:r>
            <a:r>
              <a:rPr sz="5000" spc="370" dirty="0"/>
              <a:t>G</a:t>
            </a:r>
            <a:r>
              <a:rPr sz="5000" spc="-260" dirty="0"/>
              <a:t>I</a:t>
            </a:r>
            <a:r>
              <a:rPr sz="5000" spc="250" dirty="0"/>
              <a:t>D</a:t>
            </a:r>
            <a:r>
              <a:rPr sz="5000" spc="30" dirty="0"/>
              <a:t>:</a:t>
            </a:r>
            <a:r>
              <a:rPr sz="5000" spc="390" dirty="0"/>
              <a:t> </a:t>
            </a:r>
            <a:r>
              <a:rPr sz="5000" spc="525" dirty="0"/>
              <a:t>u</a:t>
            </a:r>
            <a:r>
              <a:rPr sz="5000" spc="345" dirty="0"/>
              <a:t>n</a:t>
            </a:r>
            <a:r>
              <a:rPr sz="5000" spc="380" dirty="0"/>
              <a:t>a</a:t>
            </a:r>
            <a:r>
              <a:rPr sz="5000" spc="390" dirty="0"/>
              <a:t> </a:t>
            </a:r>
            <a:r>
              <a:rPr sz="5000" spc="229" dirty="0"/>
              <a:t>d</a:t>
            </a:r>
            <a:r>
              <a:rPr sz="5000" spc="95" dirty="0"/>
              <a:t>e</a:t>
            </a:r>
            <a:r>
              <a:rPr sz="5000" spc="55" dirty="0"/>
              <a:t>f</a:t>
            </a:r>
            <a:r>
              <a:rPr sz="5000" spc="30" dirty="0"/>
              <a:t>i</a:t>
            </a:r>
            <a:r>
              <a:rPr sz="5000" spc="345" dirty="0"/>
              <a:t>n</a:t>
            </a:r>
            <a:r>
              <a:rPr sz="5000" spc="30" dirty="0"/>
              <a:t>i</a:t>
            </a:r>
            <a:r>
              <a:rPr sz="5000" spc="105" dirty="0"/>
              <a:t>zio</a:t>
            </a:r>
            <a:r>
              <a:rPr sz="5000" spc="345" dirty="0"/>
              <a:t>n</a:t>
            </a:r>
            <a:r>
              <a:rPr sz="5000" spc="185" dirty="0"/>
              <a:t>e</a:t>
            </a:r>
            <a:r>
              <a:rPr sz="5000" spc="390" dirty="0"/>
              <a:t> </a:t>
            </a:r>
            <a:r>
              <a:rPr sz="5000" spc="215" dirty="0"/>
              <a:t>co</a:t>
            </a:r>
            <a:r>
              <a:rPr sz="5000" spc="345" dirty="0"/>
              <a:t>n</a:t>
            </a:r>
            <a:r>
              <a:rPr sz="5000" spc="229" dirty="0"/>
              <a:t>d</a:t>
            </a:r>
            <a:r>
              <a:rPr sz="5000" spc="30" dirty="0"/>
              <a:t>i</a:t>
            </a:r>
            <a:r>
              <a:rPr sz="5000" spc="70" dirty="0"/>
              <a:t>vi</a:t>
            </a:r>
            <a:r>
              <a:rPr sz="5000" spc="409" dirty="0"/>
              <a:t>sa</a:t>
            </a:r>
            <a:r>
              <a:rPr sz="5000" spc="390" dirty="0"/>
              <a:t> </a:t>
            </a:r>
            <a:r>
              <a:rPr sz="5000" spc="229" dirty="0"/>
              <a:t>d</a:t>
            </a:r>
            <a:r>
              <a:rPr sz="5000" spc="30" dirty="0"/>
              <a:t>i</a:t>
            </a:r>
            <a:r>
              <a:rPr sz="5000" spc="25" dirty="0"/>
              <a:t> </a:t>
            </a:r>
            <a:r>
              <a:rPr sz="5000" spc="-55" dirty="0"/>
              <a:t>“</a:t>
            </a:r>
            <a:r>
              <a:rPr sz="5000" spc="215" dirty="0"/>
              <a:t>co</a:t>
            </a:r>
            <a:r>
              <a:rPr sz="5000" spc="285" dirty="0"/>
              <a:t>m</a:t>
            </a:r>
            <a:r>
              <a:rPr sz="5000" spc="245" dirty="0"/>
              <a:t>p</a:t>
            </a:r>
            <a:r>
              <a:rPr sz="5000" spc="175" dirty="0"/>
              <a:t>et</a:t>
            </a:r>
            <a:r>
              <a:rPr sz="5000" spc="265" dirty="0"/>
              <a:t>en</a:t>
            </a:r>
            <a:r>
              <a:rPr sz="5000" spc="180" dirty="0"/>
              <a:t>ze</a:t>
            </a:r>
            <a:r>
              <a:rPr sz="5000" spc="390" dirty="0"/>
              <a:t> </a:t>
            </a:r>
            <a:r>
              <a:rPr sz="5000" spc="229" dirty="0"/>
              <a:t>d</a:t>
            </a:r>
            <a:r>
              <a:rPr sz="5000" spc="30" dirty="0"/>
              <a:t>i</a:t>
            </a:r>
            <a:r>
              <a:rPr sz="5000" spc="114" dirty="0"/>
              <a:t>g</a:t>
            </a:r>
            <a:r>
              <a:rPr sz="5000" spc="65" dirty="0"/>
              <a:t>i</a:t>
            </a:r>
            <a:r>
              <a:rPr sz="5000" spc="170" dirty="0"/>
              <a:t>t</a:t>
            </a:r>
            <a:r>
              <a:rPr sz="5000" spc="380" dirty="0"/>
              <a:t>a</a:t>
            </a:r>
            <a:r>
              <a:rPr sz="5000" spc="65" dirty="0"/>
              <a:t>l</a:t>
            </a:r>
            <a:r>
              <a:rPr sz="5000" spc="30" dirty="0"/>
              <a:t>i</a:t>
            </a:r>
            <a:r>
              <a:rPr sz="5000" spc="-55" dirty="0"/>
              <a:t>”</a:t>
            </a:r>
            <a:endParaRPr sz="500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6469" y="2196337"/>
            <a:ext cx="3463290" cy="4939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3870" marR="407670" indent="-471170">
              <a:lnSpc>
                <a:spcPts val="2600"/>
              </a:lnSpc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esercizio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diri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 ci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adinanza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pa</a:t>
            </a:r>
            <a:r>
              <a:rPr sz="2200" spc="-5" dirty="0">
                <a:latin typeface="Arial"/>
                <a:cs typeface="Arial"/>
              </a:rPr>
              <a:t>rt</a:t>
            </a:r>
            <a:r>
              <a:rPr sz="2200" dirty="0">
                <a:latin typeface="Arial"/>
                <a:cs typeface="Arial"/>
              </a:rPr>
              <a:t>ecipazione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tt</a:t>
            </a:r>
            <a:r>
              <a:rPr sz="2200" dirty="0">
                <a:latin typeface="Arial"/>
                <a:cs typeface="Arial"/>
              </a:rPr>
              <a:t>iva</a:t>
            </a:r>
            <a:endParaRPr sz="2200">
              <a:latin typeface="Arial"/>
              <a:cs typeface="Arial"/>
            </a:endParaRPr>
          </a:p>
          <a:p>
            <a:pPr marL="483870" marR="5080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servizi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e-governmen</a:t>
            </a:r>
            <a:r>
              <a:rPr sz="2200" spc="-5" dirty="0">
                <a:latin typeface="Arial"/>
                <a:cs typeface="Arial"/>
              </a:rPr>
              <a:t>t, </a:t>
            </a:r>
            <a:r>
              <a:rPr sz="2200" dirty="0">
                <a:latin typeface="Arial"/>
                <a:cs typeface="Arial"/>
              </a:rPr>
              <a:t>dell’economia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del si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ema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imprese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delle comuni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sociali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 urbane</a:t>
            </a:r>
            <a:endParaRPr sz="2200">
              <a:latin typeface="Arial"/>
              <a:cs typeface="Arial"/>
            </a:endParaRPr>
          </a:p>
          <a:p>
            <a:pPr marL="483870" marR="81915" indent="-471170">
              <a:lnSpc>
                <a:spcPts val="2600"/>
              </a:lnSpc>
              <a:spcBef>
                <a:spcPts val="80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adeguare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</a:t>
            </a:r>
            <a:r>
              <a:rPr sz="2200" spc="-5" dirty="0">
                <a:latin typeface="Arial"/>
                <a:cs typeface="Arial"/>
              </a:rPr>
              <a:t>st</a:t>
            </a:r>
            <a:r>
              <a:rPr sz="2200" dirty="0">
                <a:latin typeface="Arial"/>
                <a:cs typeface="Arial"/>
              </a:rPr>
              <a:t>ema educa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ivo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rilanciare ruolo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scuola</a:t>
            </a:r>
            <a:r>
              <a:rPr sz="2200" spc="-5" dirty="0">
                <a:latin typeface="Arial"/>
                <a:cs typeface="Arial"/>
              </a:rPr>
              <a:t>, </a:t>
            </a:r>
            <a:r>
              <a:rPr sz="2200" dirty="0">
                <a:latin typeface="Arial"/>
                <a:cs typeface="Arial"/>
              </a:rPr>
              <a:t>universi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 f</a:t>
            </a:r>
            <a:r>
              <a:rPr sz="2200" dirty="0">
                <a:latin typeface="Arial"/>
                <a:cs typeface="Arial"/>
              </a:rPr>
              <a:t>ormazione con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inua</a:t>
            </a:r>
            <a:endParaRPr sz="2200">
              <a:latin typeface="Arial"/>
              <a:cs typeface="Arial"/>
            </a:endParaRPr>
          </a:p>
          <a:p>
            <a:pPr marL="483870" indent="-47117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84505" algn="l"/>
              </a:tabLst>
            </a:pPr>
            <a:r>
              <a:rPr sz="2200" dirty="0">
                <a:latin typeface="Arial"/>
                <a:cs typeface="Arial"/>
              </a:rPr>
              <a:t>social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learning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463800"/>
            <a:ext cx="88519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4832" y="454418"/>
            <a:ext cx="10735310" cy="148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6655" marR="5080" indent="-1164590">
              <a:lnSpc>
                <a:spcPts val="5900"/>
              </a:lnSpc>
            </a:pPr>
            <a:r>
              <a:rPr sz="5000" spc="495" dirty="0"/>
              <a:t>S</a:t>
            </a:r>
            <a:r>
              <a:rPr sz="5000" spc="70" dirty="0"/>
              <a:t>vi</a:t>
            </a:r>
            <a:r>
              <a:rPr sz="5000" spc="65" dirty="0"/>
              <a:t>l</a:t>
            </a:r>
            <a:r>
              <a:rPr sz="5000" spc="525" dirty="0"/>
              <a:t>u</a:t>
            </a:r>
            <a:r>
              <a:rPr sz="5000" spc="245" dirty="0"/>
              <a:t>pp</a:t>
            </a:r>
            <a:r>
              <a:rPr sz="5000" spc="380" dirty="0"/>
              <a:t>a</a:t>
            </a:r>
            <a:r>
              <a:rPr sz="5000" spc="175" dirty="0"/>
              <a:t>r</a:t>
            </a:r>
            <a:r>
              <a:rPr sz="5000" spc="185" dirty="0"/>
              <a:t>e</a:t>
            </a:r>
            <a:r>
              <a:rPr sz="5000" spc="390" dirty="0"/>
              <a:t> </a:t>
            </a:r>
            <a:r>
              <a:rPr sz="5000" spc="65" dirty="0"/>
              <a:t>l</a:t>
            </a:r>
            <a:r>
              <a:rPr sz="5000" spc="185" dirty="0"/>
              <a:t>e</a:t>
            </a:r>
            <a:r>
              <a:rPr sz="5000" spc="390" dirty="0"/>
              <a:t> </a:t>
            </a:r>
            <a:r>
              <a:rPr sz="5000" spc="-55" dirty="0"/>
              <a:t>“</a:t>
            </a:r>
            <a:r>
              <a:rPr sz="5000" spc="215" dirty="0"/>
              <a:t>co</a:t>
            </a:r>
            <a:r>
              <a:rPr sz="5000" spc="285" dirty="0"/>
              <a:t>m</a:t>
            </a:r>
            <a:r>
              <a:rPr sz="5000" spc="245" dirty="0"/>
              <a:t>p</a:t>
            </a:r>
            <a:r>
              <a:rPr sz="5000" spc="175" dirty="0"/>
              <a:t>et</a:t>
            </a:r>
            <a:r>
              <a:rPr sz="5000" spc="265" dirty="0"/>
              <a:t>en</a:t>
            </a:r>
            <a:r>
              <a:rPr sz="5000" spc="180" dirty="0"/>
              <a:t>ze</a:t>
            </a:r>
            <a:r>
              <a:rPr sz="5000" spc="390" dirty="0"/>
              <a:t> </a:t>
            </a:r>
            <a:r>
              <a:rPr sz="5000" spc="229" dirty="0"/>
              <a:t>d</a:t>
            </a:r>
            <a:r>
              <a:rPr sz="5000" spc="30" dirty="0"/>
              <a:t>i</a:t>
            </a:r>
            <a:r>
              <a:rPr sz="5000" spc="114" dirty="0"/>
              <a:t>g</a:t>
            </a:r>
            <a:r>
              <a:rPr sz="5000" spc="65" dirty="0"/>
              <a:t>i</a:t>
            </a:r>
            <a:r>
              <a:rPr sz="5000" spc="170" dirty="0"/>
              <a:t>t</a:t>
            </a:r>
            <a:r>
              <a:rPr sz="5000" spc="380" dirty="0"/>
              <a:t>a</a:t>
            </a:r>
            <a:r>
              <a:rPr sz="5000" spc="65" dirty="0"/>
              <a:t>l</a:t>
            </a:r>
            <a:r>
              <a:rPr sz="5000" spc="30" dirty="0"/>
              <a:t>i</a:t>
            </a:r>
            <a:r>
              <a:rPr sz="5000" spc="-55" dirty="0"/>
              <a:t>”</a:t>
            </a:r>
            <a:r>
              <a:rPr sz="5000" spc="-30" dirty="0"/>
              <a:t> </a:t>
            </a:r>
            <a:r>
              <a:rPr sz="5000" spc="345" dirty="0"/>
              <a:t>n</a:t>
            </a:r>
            <a:r>
              <a:rPr sz="5000" spc="105" dirty="0"/>
              <a:t>ei</a:t>
            </a:r>
            <a:r>
              <a:rPr sz="5000" spc="390" dirty="0"/>
              <a:t> </a:t>
            </a:r>
            <a:r>
              <a:rPr sz="5000" spc="229" dirty="0"/>
              <a:t>d</a:t>
            </a:r>
            <a:r>
              <a:rPr sz="5000" spc="30" dirty="0"/>
              <a:t>i</a:t>
            </a:r>
            <a:r>
              <a:rPr sz="5000" spc="155" dirty="0"/>
              <a:t>ve</a:t>
            </a:r>
            <a:r>
              <a:rPr sz="5000" spc="125" dirty="0"/>
              <a:t>r</a:t>
            </a:r>
            <a:r>
              <a:rPr sz="5000" spc="235" dirty="0"/>
              <a:t>si</a:t>
            </a:r>
            <a:r>
              <a:rPr sz="5000" spc="390" dirty="0"/>
              <a:t> </a:t>
            </a:r>
            <a:r>
              <a:rPr sz="5000" spc="380" dirty="0"/>
              <a:t>a</a:t>
            </a:r>
            <a:r>
              <a:rPr sz="5000" spc="285" dirty="0"/>
              <a:t>m</a:t>
            </a:r>
            <a:r>
              <a:rPr sz="5000" spc="300" dirty="0"/>
              <a:t>b</a:t>
            </a:r>
            <a:r>
              <a:rPr sz="5000" spc="30" dirty="0"/>
              <a:t>i</a:t>
            </a:r>
            <a:r>
              <a:rPr sz="5000" spc="170" dirty="0"/>
              <a:t>t</a:t>
            </a:r>
            <a:r>
              <a:rPr sz="5000" spc="30" dirty="0"/>
              <a:t>i</a:t>
            </a:r>
            <a:r>
              <a:rPr sz="5000" spc="390" dirty="0"/>
              <a:t> </a:t>
            </a:r>
            <a:r>
              <a:rPr sz="5000" spc="229" dirty="0"/>
              <a:t>d</a:t>
            </a:r>
            <a:r>
              <a:rPr sz="5000" spc="125" dirty="0"/>
              <a:t>el</a:t>
            </a:r>
            <a:r>
              <a:rPr sz="5000" spc="65" dirty="0"/>
              <a:t>l</a:t>
            </a:r>
            <a:r>
              <a:rPr sz="5000" spc="380" dirty="0"/>
              <a:t>a</a:t>
            </a:r>
            <a:r>
              <a:rPr sz="5000" spc="390" dirty="0"/>
              <a:t> </a:t>
            </a:r>
            <a:r>
              <a:rPr sz="5000" spc="70" dirty="0"/>
              <a:t>vi</a:t>
            </a:r>
            <a:r>
              <a:rPr sz="5000" spc="170" dirty="0"/>
              <a:t>t</a:t>
            </a:r>
            <a:r>
              <a:rPr sz="5000" spc="380" dirty="0"/>
              <a:t>a</a:t>
            </a:r>
            <a:endParaRPr sz="50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8310" y="655342"/>
            <a:ext cx="3208020" cy="131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eni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ori</a:t>
            </a:r>
            <a:r>
              <a:rPr sz="2800" spc="-5" dirty="0">
                <a:latin typeface="Arial"/>
                <a:cs typeface="Arial"/>
              </a:rPr>
              <a:t>/</a:t>
            </a:r>
            <a:r>
              <a:rPr sz="2800" dirty="0">
                <a:latin typeface="Arial"/>
                <a:cs typeface="Arial"/>
              </a:rPr>
              <a:t>educa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ori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empo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“colera” digitale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36469" y="2185396"/>
            <a:ext cx="3407410" cy="511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6570" marR="614680" indent="-483870">
              <a:lnSpc>
                <a:spcPct val="100699"/>
              </a:lnSpc>
              <a:buAutoNum type="arabicPeriod"/>
              <a:tabLst>
                <a:tab pos="497205" algn="l"/>
                <a:tab pos="2191385" algn="l"/>
              </a:tabLst>
            </a:pPr>
            <a:r>
              <a:rPr sz="2400" dirty="0">
                <a:latin typeface="Arial"/>
                <a:cs typeface="Arial"/>
              </a:rPr>
              <a:t>Men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-5" dirty="0">
                <a:latin typeface="Arial"/>
                <a:cs typeface="Arial"/>
              </a:rPr>
              <a:t> st</a:t>
            </a:r>
            <a:r>
              <a:rPr sz="2400" dirty="0">
                <a:latin typeface="Arial"/>
                <a:cs typeface="Arial"/>
              </a:rPr>
              <a:t>udiano 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anno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1000	al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re cose</a:t>
            </a:r>
            <a:endParaRPr sz="2400">
              <a:latin typeface="Arial"/>
              <a:cs typeface="Arial"/>
            </a:endParaRPr>
          </a:p>
          <a:p>
            <a:pPr marL="496570" marR="936625" indent="-483870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497205" algn="l"/>
              </a:tabLst>
            </a:pPr>
            <a:r>
              <a:rPr sz="2400" dirty="0">
                <a:latin typeface="Arial"/>
                <a:cs typeface="Arial"/>
              </a:rPr>
              <a:t>Non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sanno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più narrare</a:t>
            </a:r>
            <a:endParaRPr sz="2400">
              <a:latin typeface="Arial"/>
              <a:cs typeface="Arial"/>
            </a:endParaRPr>
          </a:p>
          <a:p>
            <a:pPr marL="496570" marR="5080" indent="-483870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497205" algn="l"/>
              </a:tabLst>
            </a:pP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amifica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</a:t>
            </a:r>
            <a:r>
              <a:rPr sz="2400" spc="-5" dirty="0">
                <a:latin typeface="Arial"/>
                <a:cs typeface="Arial"/>
              </a:rPr>
              <a:t>: </a:t>
            </a:r>
            <a:r>
              <a:rPr sz="2400" dirty="0">
                <a:latin typeface="Arial"/>
                <a:cs typeface="Arial"/>
              </a:rPr>
              <a:t>ma l’in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errogazione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 verifiche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 gioco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più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livelli</a:t>
            </a:r>
            <a:endParaRPr sz="2400">
              <a:latin typeface="Arial"/>
              <a:cs typeface="Arial"/>
            </a:endParaRPr>
          </a:p>
          <a:p>
            <a:pPr marL="496570" marR="360680" indent="-483870">
              <a:lnSpc>
                <a:spcPct val="100699"/>
              </a:lnSpc>
              <a:spcBef>
                <a:spcPts val="800"/>
              </a:spcBef>
              <a:buAutoNum type="arabicPeriod"/>
              <a:tabLst>
                <a:tab pos="497205" algn="l"/>
              </a:tabLst>
            </a:pPr>
            <a:r>
              <a:rPr sz="2400" dirty="0">
                <a:latin typeface="Arial"/>
                <a:cs typeface="Arial"/>
              </a:rPr>
              <a:t>E-boo</a:t>
            </a:r>
            <a:r>
              <a:rPr sz="2400" spc="-5" dirty="0">
                <a:latin typeface="Arial"/>
                <a:cs typeface="Arial"/>
              </a:rPr>
              <a:t>k: </a:t>
            </a:r>
            <a:r>
              <a:rPr sz="2400" dirty="0">
                <a:latin typeface="Arial"/>
                <a:cs typeface="Arial"/>
              </a:rPr>
              <a:t>leggono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 massimo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quelli dida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ici</a:t>
            </a:r>
            <a:r>
              <a:rPr sz="2400" spc="-5" dirty="0">
                <a:latin typeface="Arial"/>
                <a:cs typeface="Arial"/>
              </a:rPr>
              <a:t>, </a:t>
            </a:r>
            <a:r>
              <a:rPr sz="2400" dirty="0">
                <a:latin typeface="Arial"/>
                <a:cs typeface="Arial"/>
              </a:rPr>
              <a:t>“schi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ano”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tt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gli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7491" y="7916291"/>
            <a:ext cx="3573145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600" dirty="0">
                <a:latin typeface="Arial"/>
                <a:cs typeface="Arial"/>
                <a:hlinkClick r:id="rId2"/>
              </a:rPr>
              <a:t>h</a:t>
            </a:r>
            <a:r>
              <a:rPr sz="1600" spc="-5" dirty="0">
                <a:latin typeface="Arial"/>
                <a:cs typeface="Arial"/>
                <a:hlinkClick r:id="rId2"/>
              </a:rPr>
              <a:t>tt</a:t>
            </a:r>
            <a:r>
              <a:rPr sz="1600" dirty="0">
                <a:latin typeface="Arial"/>
                <a:cs typeface="Arial"/>
                <a:hlinkClick r:id="rId2"/>
              </a:rPr>
              <a:t>p</a:t>
            </a:r>
            <a:r>
              <a:rPr sz="1600" spc="-5" dirty="0">
                <a:latin typeface="Arial"/>
                <a:cs typeface="Arial"/>
                <a:hlinkClick r:id="rId2"/>
              </a:rPr>
              <a:t>://</a:t>
            </a:r>
            <a:r>
              <a:rPr sz="1600" dirty="0">
                <a:latin typeface="Arial"/>
                <a:cs typeface="Arial"/>
                <a:hlinkClick r:id="rId2"/>
              </a:rPr>
              <a:t>webeconoscenza</a:t>
            </a:r>
            <a:r>
              <a:rPr sz="1600" spc="-5" dirty="0">
                <a:latin typeface="Arial"/>
                <a:cs typeface="Arial"/>
                <a:hlinkClick r:id="rId2"/>
              </a:rPr>
              <a:t>.</a:t>
            </a:r>
            <a:r>
              <a:rPr sz="1600" dirty="0">
                <a:latin typeface="Arial"/>
                <a:cs typeface="Arial"/>
                <a:hlinkClick r:id="rId2"/>
              </a:rPr>
              <a:t>ne</a:t>
            </a:r>
            <a:r>
              <a:rPr sz="1600" spc="-5" dirty="0">
                <a:latin typeface="Arial"/>
                <a:cs typeface="Arial"/>
                <a:hlinkClick r:id="rId2"/>
              </a:rPr>
              <a:t>t/</a:t>
            </a:r>
            <a:r>
              <a:rPr sz="1600" dirty="0">
                <a:latin typeface="Arial"/>
                <a:cs typeface="Arial"/>
                <a:hlinkClick r:id="rId2"/>
              </a:rPr>
              <a:t>2014</a:t>
            </a:r>
            <a:r>
              <a:rPr sz="1600" spc="-5" dirty="0">
                <a:latin typeface="Arial"/>
                <a:cs typeface="Arial"/>
                <a:hlinkClick r:id="rId2"/>
              </a:rPr>
              <a:t>/</a:t>
            </a:r>
            <a:r>
              <a:rPr sz="1600" dirty="0">
                <a:latin typeface="Arial"/>
                <a:cs typeface="Arial"/>
                <a:hlinkClick r:id="rId2"/>
              </a:rPr>
              <a:t>03</a:t>
            </a:r>
            <a:r>
              <a:rPr sz="1600" spc="-5" dirty="0">
                <a:latin typeface="Arial"/>
                <a:cs typeface="Arial"/>
                <a:hlinkClick r:id="rId2"/>
              </a:rPr>
              <a:t>/</a:t>
            </a:r>
            <a:r>
              <a:rPr sz="1600" dirty="0">
                <a:latin typeface="Arial"/>
                <a:cs typeface="Arial"/>
                <a:hlinkClick r:id="rId2"/>
              </a:rPr>
              <a:t>25</a:t>
            </a:r>
            <a:r>
              <a:rPr sz="1600" spc="-5" dirty="0">
                <a:latin typeface="Arial"/>
                <a:cs typeface="Arial"/>
                <a:hlinkClick r:id="rId2"/>
              </a:rPr>
              <a:t>/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geni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ore-ai</a:t>
            </a:r>
            <a:r>
              <a:rPr sz="1600" spc="-5" dirty="0">
                <a:latin typeface="Arial"/>
                <a:cs typeface="Arial"/>
              </a:rPr>
              <a:t>-t</a:t>
            </a:r>
            <a:r>
              <a:rPr sz="1600" dirty="0">
                <a:latin typeface="Arial"/>
                <a:cs typeface="Arial"/>
              </a:rPr>
              <a:t>empi-del-colera</a:t>
            </a:r>
            <a:r>
              <a:rPr sz="1600" spc="-5" dirty="0">
                <a:latin typeface="Arial"/>
                <a:cs typeface="Arial"/>
              </a:rPr>
              <a:t>/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800" y="431800"/>
            <a:ext cx="8128000" cy="81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45"/>
              </a:lnSpc>
            </a:pPr>
            <a:r>
              <a:rPr dirty="0"/>
              <a:t>Nuove </a:t>
            </a:r>
            <a:r>
              <a:rPr spc="20" dirty="0"/>
              <a:t>tecnologie e lo</a:t>
            </a:r>
            <a:r>
              <a:rPr spc="-35" dirty="0"/>
              <a:t>r</a:t>
            </a:r>
            <a:r>
              <a:rPr dirty="0"/>
              <a:t>o </a:t>
            </a:r>
            <a:r>
              <a:rPr spc="15" dirty="0"/>
              <a:t>impatto</a:t>
            </a:r>
            <a:r>
              <a:rPr dirty="0"/>
              <a:t> sulla </a:t>
            </a:r>
            <a:r>
              <a:rPr spc="35" dirty="0"/>
              <a:t>didattica</a:t>
            </a: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pc="-45" dirty="0"/>
              <a:t>Fo</a:t>
            </a:r>
            <a:r>
              <a:rPr spc="5" dirty="0"/>
              <a:t>r</a:t>
            </a:r>
            <a:r>
              <a:rPr dirty="0"/>
              <a:t>mazione </a:t>
            </a:r>
            <a:r>
              <a:rPr spc="15" dirty="0"/>
              <a:t>Docenti</a:t>
            </a:r>
            <a:r>
              <a:rPr dirty="0"/>
              <a:t> Neo Assunti 2014/15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55"/>
              </a:lnSpc>
            </a:pPr>
            <a:r>
              <a:rPr dirty="0"/>
              <a:t>Caterina Polica</a:t>
            </a:r>
            <a:r>
              <a:rPr spc="-30" dirty="0"/>
              <a:t>r</a:t>
            </a:r>
            <a:r>
              <a:rPr dirty="0"/>
              <a:t>o</a:t>
            </a:r>
          </a:p>
          <a:p>
            <a:pPr algn="ctr">
              <a:lnSpc>
                <a:spcPct val="100000"/>
              </a:lnSpc>
            </a:pPr>
            <a:r>
              <a:rPr spc="-114" dirty="0"/>
              <a:t>V</a:t>
            </a:r>
            <a:r>
              <a:rPr spc="25" dirty="0"/>
              <a:t>ibo</a:t>
            </a:r>
            <a:r>
              <a:rPr dirty="0"/>
              <a:t> </a:t>
            </a:r>
            <a:r>
              <a:rPr spc="-170" dirty="0"/>
              <a:t>V</a:t>
            </a:r>
            <a:r>
              <a:rPr dirty="0"/>
              <a:t>alentia 17 </a:t>
            </a:r>
            <a:r>
              <a:rPr spc="10" dirty="0"/>
              <a:t>aprile</a:t>
            </a:r>
            <a:r>
              <a:rPr dirty="0"/>
              <a:t> 2015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9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1022</Words>
  <Application>Microsoft Macintosh PowerPoint</Application>
  <PresentationFormat>Custom</PresentationFormat>
  <Paragraphs>163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Document</vt:lpstr>
      <vt:lpstr>Innovazione (tecnologica) nella scuola</vt:lpstr>
      <vt:lpstr>Nuova tecnologia</vt:lpstr>
      <vt:lpstr>Introduzione della novità</vt:lpstr>
      <vt:lpstr>Gartner Heap’s cycle</vt:lpstr>
      <vt:lpstr>Perché la scuola dovrebbe occuparsi delle competenze digitali?</vt:lpstr>
      <vt:lpstr>Cosa intendiamo per competenze digitali</vt:lpstr>
      <vt:lpstr>AGID: una definizione condivisa di “competenze digitali”</vt:lpstr>
      <vt:lpstr>Sviluppare le “competenze digitali” nei diversi ambiti della vita</vt:lpstr>
      <vt:lpstr>Genitori/educatori al tempo del “colera” digitale</vt:lpstr>
      <vt:lpstr>La scuola digitale oggi in Italia</vt:lpstr>
      <vt:lpstr>LIM in classe</vt:lpstr>
      <vt:lpstr>Classi 2.0</vt:lpstr>
      <vt:lpstr>Scuol@ 2.0</vt:lpstr>
      <vt:lpstr>Editoria Digitale Scolastica</vt:lpstr>
      <vt:lpstr>Importanza della Formazione Docenti - PNSD</vt:lpstr>
      <vt:lpstr>PowerPoint Presentation</vt:lpstr>
      <vt:lpstr>Nuovi strumenti e nuove competenze per chi si occupa di didattica - Una cassetta degli attrezzi</vt:lpstr>
      <vt:lpstr>Contents</vt:lpstr>
      <vt:lpstr>Contents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Nuove tecnologie e loro impatto sulla didattica</dc:title>
  <cp:lastModifiedBy>Marco Ronchetti</cp:lastModifiedBy>
  <cp:revision>8</cp:revision>
  <dcterms:created xsi:type="dcterms:W3CDTF">2015-05-19T09:15:37Z</dcterms:created>
  <dcterms:modified xsi:type="dcterms:W3CDTF">2015-05-20T13:01:18Z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2015-05-19T00:00:00Z</vt:filetime>
  </property>
</Properties>
</file>