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29"/>
  </p:notesMasterIdLst>
  <p:sldIdLst>
    <p:sldId id="387" r:id="rId2"/>
    <p:sldId id="342" r:id="rId3"/>
    <p:sldId id="343" r:id="rId4"/>
    <p:sldId id="344" r:id="rId5"/>
    <p:sldId id="345" r:id="rId6"/>
    <p:sldId id="346" r:id="rId7"/>
    <p:sldId id="357" r:id="rId8"/>
    <p:sldId id="359" r:id="rId9"/>
    <p:sldId id="358" r:id="rId10"/>
    <p:sldId id="349" r:id="rId11"/>
    <p:sldId id="393" r:id="rId12"/>
    <p:sldId id="394" r:id="rId13"/>
    <p:sldId id="395" r:id="rId14"/>
    <p:sldId id="396" r:id="rId15"/>
    <p:sldId id="392" r:id="rId16"/>
    <p:sldId id="388" r:id="rId17"/>
    <p:sldId id="389" r:id="rId18"/>
    <p:sldId id="355" r:id="rId19"/>
    <p:sldId id="364" r:id="rId20"/>
    <p:sldId id="374" r:id="rId21"/>
    <p:sldId id="375" r:id="rId22"/>
    <p:sldId id="376" r:id="rId23"/>
    <p:sldId id="382" r:id="rId24"/>
    <p:sldId id="383" r:id="rId25"/>
    <p:sldId id="384" r:id="rId26"/>
    <p:sldId id="385" r:id="rId27"/>
    <p:sldId id="386" r:id="rId28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2A2A"/>
    <a:srgbClr val="F2F2F2"/>
    <a:srgbClr val="0000FF"/>
    <a:srgbClr val="00CC00"/>
    <a:srgbClr val="F79646"/>
    <a:srgbClr val="6EAA2E"/>
    <a:srgbClr val="B10D14"/>
    <a:srgbClr val="F2A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0" autoAdjust="0"/>
    <p:restoredTop sz="87922" autoAdjust="0"/>
  </p:normalViewPr>
  <p:slideViewPr>
    <p:cSldViewPr>
      <p:cViewPr>
        <p:scale>
          <a:sx n="90" d="100"/>
          <a:sy n="90" d="100"/>
        </p:scale>
        <p:origin x="-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F6C5D1-254F-46BD-BE06-DEE41AC6C7DC}" type="datetimeFigureOut">
              <a:rPr lang="it-IT"/>
              <a:pPr>
                <a:defRPr/>
              </a:pPr>
              <a:t>20/05/15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t-I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9018DC8-143D-4C69-AFC5-9A6862F7E0A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650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fondo_eschoo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" y="77267"/>
            <a:ext cx="8762192" cy="654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114" y="836713"/>
            <a:ext cx="7172334" cy="720080"/>
          </a:xfrm>
        </p:spPr>
        <p:txBody>
          <a:bodyPr>
            <a:normAutofit/>
          </a:bodyPr>
          <a:lstStyle>
            <a:lvl1pPr algn="l">
              <a:defRPr sz="3000" baseline="0"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608512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rgbClr val="2A2A2A"/>
                </a:solidFill>
                <a:latin typeface="Calibri" panose="020F0502020204030204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198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76375" y="1773238"/>
            <a:ext cx="69834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smtClean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76375" y="1052513"/>
            <a:ext cx="698341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Berlin Sans FB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Berlin Sans FB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Berlin Sans FB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FF0000"/>
          </a:solidFill>
          <a:latin typeface="Berlin Sans FB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0000"/>
          </a:solidFill>
          <a:latin typeface="Franklin Gothic Medium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300"/>
        </a:spcAft>
        <a:buClr>
          <a:srgbClr val="FF0000"/>
        </a:buClr>
        <a:buSzPct val="75000"/>
        <a:buFont typeface="Franklin Gothic Medium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182563" algn="l" rtl="0" eaLnBrk="0" fontAlgn="base" hangingPunct="0">
        <a:spcBef>
          <a:spcPct val="0"/>
        </a:spcBef>
        <a:spcAft>
          <a:spcPts val="300"/>
        </a:spcAft>
        <a:buClr>
          <a:srgbClr val="FF0000"/>
        </a:buClr>
        <a:buSzPct val="50000"/>
        <a:buFont typeface="Franklin Gothic Medium" pitchFamily="34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176213" algn="l" rtl="0" eaLnBrk="0" fontAlgn="base" hangingPunct="0">
        <a:spcBef>
          <a:spcPct val="0"/>
        </a:spcBef>
        <a:spcAft>
          <a:spcPts val="300"/>
        </a:spcAft>
        <a:buClr>
          <a:srgbClr val="FF0000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77800" algn="l" rtl="0" eaLnBrk="0" fontAlgn="base" hangingPunct="0">
        <a:spcBef>
          <a:spcPct val="0"/>
        </a:spcBef>
        <a:spcAft>
          <a:spcPts val="300"/>
        </a:spcAft>
        <a:buClr>
          <a:srgbClr val="FF0000"/>
        </a:buClr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0975" algn="l" rtl="0" eaLnBrk="0" fontAlgn="base" hangingPunct="0">
        <a:spcBef>
          <a:spcPct val="0"/>
        </a:spcBef>
        <a:spcAft>
          <a:spcPts val="300"/>
        </a:spcAft>
        <a:buClr>
          <a:srgbClr val="FF0000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chooling.it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so000271\Documents\Lavoro\TILab\eSchooling\Attività\OR6 - project management\D6.4 - divulgazione\Convegno eSchooling\Volantini\Wordi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06692"/>
            <a:ext cx="6408712" cy="495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>
          <a:xfrm>
            <a:off x="539552" y="1541313"/>
            <a:ext cx="8064896" cy="4608512"/>
          </a:xfrm>
        </p:spPr>
        <p:txBody>
          <a:bodyPr/>
          <a:lstStyle/>
          <a:p>
            <a:endParaRPr lang="it-IT" dirty="0" smtClean="0"/>
          </a:p>
          <a:p>
            <a:endParaRPr lang="it-IT" sz="3200" b="1" dirty="0" smtClean="0">
              <a:solidFill>
                <a:srgbClr val="00CC00"/>
              </a:solidFill>
            </a:endParaRPr>
          </a:p>
        </p:txBody>
      </p:sp>
      <p:sp>
        <p:nvSpPr>
          <p:cNvPr id="6" name="Segnaposto testo 2"/>
          <p:cNvSpPr txBox="1">
            <a:spLocks/>
          </p:cNvSpPr>
          <p:nvPr/>
        </p:nvSpPr>
        <p:spPr bwMode="auto">
          <a:xfrm>
            <a:off x="1087081" y="4316244"/>
            <a:ext cx="678269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1" i="0" kern="1200" baseline="0">
                <a:solidFill>
                  <a:schemeClr val="accent2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0" kern="1200" baseline="0">
                <a:solidFill>
                  <a:schemeClr val="accent3"/>
                </a:solidFill>
                <a:latin typeface="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b="1" i="0" kern="1200" baseline="0">
                <a:solidFill>
                  <a:schemeClr val="accent3"/>
                </a:solidFill>
                <a:latin typeface="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b="1" i="0" kern="1200" baseline="0">
                <a:solidFill>
                  <a:schemeClr val="accent3"/>
                </a:solidFill>
                <a:latin typeface="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b="1" i="0" kern="1200" baseline="0">
                <a:solidFill>
                  <a:schemeClr val="accent3"/>
                </a:solidFill>
                <a:latin typeface="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>
                <a:solidFill>
                  <a:srgbClr val="0070C0"/>
                </a:solidFill>
                <a:latin typeface="Arial" charset="0"/>
                <a:cs typeface="Arial" charset="0"/>
                <a:hlinkClick r:id="rId3"/>
              </a:rPr>
              <a:t>www.eschooling.it</a:t>
            </a:r>
            <a:endParaRPr lang="it-IT" sz="16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sz="1600" dirty="0">
                <a:solidFill>
                  <a:srgbClr val="0070C0"/>
                </a:solidFill>
                <a:latin typeface="Arial" charset="0"/>
                <a:cs typeface="Arial" charset="0"/>
              </a:rPr>
              <a:t>info@eschooling.it</a:t>
            </a:r>
          </a:p>
          <a:p>
            <a:pPr algn="ctr"/>
            <a:endParaRPr lang="it-IT" sz="1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Alessandro Leonardi – Telecom Italia S.p.A.</a:t>
            </a:r>
          </a:p>
        </p:txBody>
      </p:sp>
      <p:pic>
        <p:nvPicPr>
          <p:cNvPr id="7" name="Picture 2" descr="C:\Users\so000271\Documents\Lavoro\TILab\eSchooling\Attività\OR6 - project management\D6.4 - divulgazione\Logo\logo-tele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06" y="5886386"/>
            <a:ext cx="1656184" cy="4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so000271\Documents\Lavoro\TILab\eSchooling\Attività\OR6 - project management\D6.4 - divulgazione\Logo\logo_ericks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58" y="5727085"/>
            <a:ext cx="852109" cy="85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so000271\Documents\Lavoro\TILab\eSchooling\Attività\OR6 - project management\D6.4 - divulgazione\Logo\logo_memetic_t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33" y="5881943"/>
            <a:ext cx="1245571" cy="4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so000271\Documents\Lavoro\TILab\eSchooling\Attività\OR6 - project management\D6.4 - divulgazione\Logo\newlogo ForTeam Studio transp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28" y="5947962"/>
            <a:ext cx="1930857" cy="32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o000271\Documents\Lavoro\TILab\eSchooling\Attività\OR6 - project management\D6.4 - divulgazione\Logo\logo_un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14" y="567780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62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are competencies a problem?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it-IT" sz="3200" b="1" dirty="0" err="1" smtClean="0"/>
              <a:t>Need</a:t>
            </a:r>
            <a:r>
              <a:rPr lang="it-IT" sz="3200" b="1" dirty="0" smtClean="0"/>
              <a:t> to </a:t>
            </a:r>
            <a:r>
              <a:rPr lang="it-IT" sz="3200" b="1" dirty="0" err="1" smtClean="0"/>
              <a:t>change</a:t>
            </a:r>
            <a:r>
              <a:rPr lang="it-IT" sz="3200" b="1" dirty="0" smtClean="0"/>
              <a:t> the </a:t>
            </a:r>
            <a:r>
              <a:rPr lang="it-IT" sz="3200" b="1" dirty="0" err="1" smtClean="0"/>
              <a:t>pedagogical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paradigm</a:t>
            </a:r>
            <a:endParaRPr lang="it-IT" sz="3200" b="1" dirty="0"/>
          </a:p>
          <a:p>
            <a:pPr marL="457200" indent="-457200">
              <a:buFont typeface="Arial"/>
              <a:buChar char="•"/>
            </a:pPr>
            <a:endParaRPr lang="it-IT" sz="3200" b="1" dirty="0" smtClean="0"/>
          </a:p>
          <a:p>
            <a:pPr marL="457200" indent="-457200">
              <a:buFont typeface="Arial"/>
              <a:buChar char="•"/>
            </a:pPr>
            <a:r>
              <a:rPr lang="it-IT" sz="3200" b="1" dirty="0" smtClean="0"/>
              <a:t>ICT can </a:t>
            </a:r>
            <a:r>
              <a:rPr lang="it-IT" sz="3200" b="1" dirty="0" err="1" smtClean="0"/>
              <a:t>favour</a:t>
            </a:r>
            <a:r>
              <a:rPr lang="it-IT" sz="3200" b="1" dirty="0" smtClean="0"/>
              <a:t> the </a:t>
            </a:r>
            <a:r>
              <a:rPr lang="it-IT" sz="3200" b="1" dirty="0" err="1" smtClean="0"/>
              <a:t>change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but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they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may</a:t>
            </a:r>
            <a:r>
              <a:rPr lang="it-IT" sz="3200" b="1" dirty="0" smtClean="0"/>
              <a:t> be a </a:t>
            </a:r>
            <a:r>
              <a:rPr lang="it-IT" sz="3200" b="1" dirty="0" err="1" smtClean="0"/>
              <a:t>problem</a:t>
            </a:r>
            <a:r>
              <a:rPr lang="it-IT" sz="3200" b="1" dirty="0" smtClean="0"/>
              <a:t> in </a:t>
            </a:r>
            <a:r>
              <a:rPr lang="it-IT" sz="3200" b="1" dirty="0" err="1" smtClean="0"/>
              <a:t>themselves</a:t>
            </a:r>
            <a:r>
              <a:rPr lang="it-IT" sz="3200" b="1" dirty="0" smtClean="0"/>
              <a:t> </a:t>
            </a:r>
          </a:p>
          <a:p>
            <a:pPr marL="457200" indent="-457200">
              <a:buFont typeface="Arial"/>
              <a:buChar char="•"/>
            </a:pPr>
            <a:endParaRPr lang="it-IT" sz="3200" b="1" dirty="0" smtClean="0"/>
          </a:p>
          <a:p>
            <a:pPr marL="457200" indent="-457200">
              <a:buFont typeface="Arial"/>
              <a:buChar char="•"/>
            </a:pPr>
            <a:r>
              <a:rPr lang="it-IT" sz="3200" b="1" dirty="0" err="1" smtClean="0"/>
              <a:t>Average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teachers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age</a:t>
            </a:r>
            <a:r>
              <a:rPr lang="it-IT" sz="3200" b="1" dirty="0" smtClean="0"/>
              <a:t>: </a:t>
            </a:r>
            <a:r>
              <a:rPr lang="it-IT" sz="3200" b="1" dirty="0" smtClean="0"/>
              <a:t>high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88180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happens in the Italian high schools?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: formative plan (FORMAL)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T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+ 9 months: Assessment (FORMAL)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2555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happens in the Italian high schools?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: formative plan (FORMAL)</a:t>
            </a:r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r>
              <a:rPr lang="en-US" sz="3200" b="1" dirty="0" smtClean="0"/>
              <a:t>T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 + 9 months: Assessment (FORMAL)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2780928"/>
            <a:ext cx="51860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8000"/>
                </a:solidFill>
              </a:rPr>
              <a:t>in the middle: </a:t>
            </a:r>
          </a:p>
          <a:p>
            <a:pPr algn="ctr"/>
            <a:r>
              <a:rPr lang="en-US" sz="6000" b="1" dirty="0" smtClean="0">
                <a:solidFill>
                  <a:srgbClr val="008000"/>
                </a:solidFill>
              </a:rPr>
              <a:t>NOTHING</a:t>
            </a:r>
            <a:endParaRPr lang="en-US" sz="6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0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idea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4896" cy="4608512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6EAA2E"/>
                </a:solidFill>
              </a:rPr>
              <a:t>0) Build a competence taxonomy</a:t>
            </a:r>
          </a:p>
          <a:p>
            <a:r>
              <a:rPr lang="en-US" sz="3200" b="1" dirty="0" smtClean="0"/>
              <a:t>1) Collect declarations (plans) at T</a:t>
            </a:r>
            <a:r>
              <a:rPr lang="en-US" sz="3200" b="1" baseline="-25000" dirty="0" smtClean="0"/>
              <a:t>0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008000"/>
                </a:solidFill>
              </a:rPr>
              <a:t>2) Give </a:t>
            </a:r>
            <a:r>
              <a:rPr lang="en-US" sz="3200" b="1" dirty="0" smtClean="0">
                <a:solidFill>
                  <a:srgbClr val="FF0000"/>
                </a:solidFill>
              </a:rPr>
              <a:t>tools </a:t>
            </a:r>
            <a:r>
              <a:rPr lang="en-US" sz="3200" b="1" dirty="0" smtClean="0">
                <a:solidFill>
                  <a:srgbClr val="008000"/>
                </a:solidFill>
              </a:rPr>
              <a:t>to design/perform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activities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competence evaluation </a:t>
            </a:r>
            <a:r>
              <a:rPr lang="en-US" sz="3200" b="1" dirty="0">
                <a:solidFill>
                  <a:srgbClr val="008000"/>
                </a:solidFill>
              </a:rPr>
              <a:t>(rubrics)</a:t>
            </a:r>
            <a:endParaRPr lang="en-US" sz="3200" b="1" dirty="0" smtClean="0">
              <a:solidFill>
                <a:srgbClr val="008000"/>
              </a:solidFill>
            </a:endParaRPr>
          </a:p>
          <a:p>
            <a:r>
              <a:rPr lang="en-US" sz="3200" b="1" dirty="0" smtClean="0">
                <a:solidFill>
                  <a:srgbClr val="008000"/>
                </a:solidFill>
              </a:rPr>
              <a:t>3) Use </a:t>
            </a:r>
            <a:r>
              <a:rPr lang="en-US" sz="3200" b="1" dirty="0" err="1" smtClean="0">
                <a:solidFill>
                  <a:srgbClr val="FF0000"/>
                </a:solidFill>
              </a:rPr>
              <a:t>informations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to proactively favor the communication: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"self": reminders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teacher– teacher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school– family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teacher – student (metacognition)</a:t>
            </a:r>
          </a:p>
          <a:p>
            <a:r>
              <a:rPr lang="en-US" sz="3200" b="1" dirty="0" smtClean="0"/>
              <a:t>4) Support formal evaluation at </a:t>
            </a:r>
            <a:r>
              <a:rPr lang="en-US" sz="3200" b="1" dirty="0"/>
              <a:t>T</a:t>
            </a:r>
            <a:r>
              <a:rPr lang="en-US" sz="3200" b="1" baseline="-25000" dirty="0"/>
              <a:t>0</a:t>
            </a:r>
            <a:r>
              <a:rPr lang="en-US" sz="3200" b="1" dirty="0"/>
              <a:t> + 9 </a:t>
            </a:r>
            <a:r>
              <a:rPr lang="en-US" sz="3200" b="1" dirty="0" smtClean="0"/>
              <a:t>months: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2716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idea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4896" cy="4608512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smtClean="0">
                <a:solidFill>
                  <a:srgbClr val="6EAA2E"/>
                </a:solidFill>
              </a:rPr>
              <a:t>0) Build a competence taxonomy</a:t>
            </a:r>
          </a:p>
          <a:p>
            <a:r>
              <a:rPr lang="en-US" sz="3200" b="1" dirty="0" smtClean="0"/>
              <a:t>1) Collect declarations (plans) at T</a:t>
            </a:r>
            <a:r>
              <a:rPr lang="en-US" sz="3200" b="1" baseline="-25000" dirty="0" smtClean="0"/>
              <a:t>0</a:t>
            </a:r>
            <a:endParaRPr lang="en-US" sz="3200" b="1" dirty="0" smtClean="0"/>
          </a:p>
          <a:p>
            <a:r>
              <a:rPr lang="en-US" sz="3200" b="1" dirty="0" smtClean="0">
                <a:solidFill>
                  <a:srgbClr val="008000"/>
                </a:solidFill>
              </a:rPr>
              <a:t>2) Give </a:t>
            </a:r>
            <a:r>
              <a:rPr lang="en-US" sz="3200" b="1" dirty="0" smtClean="0">
                <a:solidFill>
                  <a:srgbClr val="FF0000"/>
                </a:solidFill>
              </a:rPr>
              <a:t>tools </a:t>
            </a:r>
            <a:r>
              <a:rPr lang="en-US" sz="3200" b="1" dirty="0" smtClean="0">
                <a:solidFill>
                  <a:srgbClr val="008000"/>
                </a:solidFill>
              </a:rPr>
              <a:t>to design/perform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activities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competence evaluation </a:t>
            </a:r>
            <a:r>
              <a:rPr lang="en-US" sz="3200" b="1" dirty="0">
                <a:solidFill>
                  <a:srgbClr val="008000"/>
                </a:solidFill>
              </a:rPr>
              <a:t>(rubrics)</a:t>
            </a:r>
            <a:endParaRPr lang="en-US" sz="3200" b="1" dirty="0" smtClean="0">
              <a:solidFill>
                <a:srgbClr val="008000"/>
              </a:solidFill>
            </a:endParaRPr>
          </a:p>
          <a:p>
            <a:r>
              <a:rPr lang="en-US" sz="3200" b="1" dirty="0" smtClean="0">
                <a:solidFill>
                  <a:srgbClr val="008000"/>
                </a:solidFill>
              </a:rPr>
              <a:t>3) Use </a:t>
            </a:r>
            <a:r>
              <a:rPr lang="en-US" sz="3200" b="1" dirty="0" err="1" smtClean="0">
                <a:solidFill>
                  <a:srgbClr val="FF0000"/>
                </a:solidFill>
              </a:rPr>
              <a:t>informations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008000"/>
                </a:solidFill>
              </a:rPr>
              <a:t>to proactively favor the communication: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"self": reminders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teacher– teacher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school– family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8000"/>
                </a:solidFill>
              </a:rPr>
              <a:t>teacher – student (metacognition)</a:t>
            </a:r>
          </a:p>
          <a:p>
            <a:r>
              <a:rPr lang="en-US" sz="3200" b="1" dirty="0" smtClean="0"/>
              <a:t>4) Support formal evaluation at </a:t>
            </a:r>
            <a:r>
              <a:rPr lang="en-US" sz="3200" b="1" dirty="0"/>
              <a:t>T</a:t>
            </a:r>
            <a:r>
              <a:rPr lang="en-US" sz="3200" b="1" baseline="-25000" dirty="0"/>
              <a:t>0</a:t>
            </a:r>
            <a:r>
              <a:rPr lang="en-US" sz="3200" b="1" dirty="0"/>
              <a:t> + 9 </a:t>
            </a:r>
            <a:r>
              <a:rPr lang="en-US" sz="3200" b="1" dirty="0" smtClean="0"/>
              <a:t>months: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 rot="18422295">
            <a:off x="5851516" y="3350822"/>
            <a:ext cx="3554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EASY TO USE 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5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81"/>
          <p:cNvSpPr/>
          <p:nvPr/>
        </p:nvSpPr>
        <p:spPr>
          <a:xfrm>
            <a:off x="697448" y="1783047"/>
            <a:ext cx="3744416" cy="1872208"/>
          </a:xfrm>
          <a:prstGeom prst="roundRect">
            <a:avLst>
              <a:gd name="adj" fmla="val 7808"/>
            </a:avLst>
          </a:prstGeom>
          <a:solidFill>
            <a:srgbClr val="7E7E7E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80147" tIns="0" rIns="80147" bIns="40074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Arial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97448" y="1776701"/>
            <a:ext cx="3744416" cy="276999"/>
          </a:xfrm>
          <a:prstGeom prst="rect">
            <a:avLst/>
          </a:prstGeom>
          <a:solidFill>
            <a:srgbClr val="AABB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TELECOM ITALIA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4" name="Rounded Rectangle 81"/>
          <p:cNvSpPr/>
          <p:nvPr/>
        </p:nvSpPr>
        <p:spPr>
          <a:xfrm>
            <a:off x="4787865" y="1783047"/>
            <a:ext cx="3744416" cy="1872208"/>
          </a:xfrm>
          <a:prstGeom prst="roundRect">
            <a:avLst>
              <a:gd name="adj" fmla="val 7808"/>
            </a:avLst>
          </a:prstGeom>
          <a:solidFill>
            <a:srgbClr val="7E7E7E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80147" tIns="0" rIns="80147" bIns="40074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Arial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788024" y="1776701"/>
            <a:ext cx="3744416" cy="276999"/>
          </a:xfrm>
          <a:prstGeom prst="rect">
            <a:avLst/>
          </a:prstGeom>
          <a:solidFill>
            <a:srgbClr val="AABB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EDIZIONI CENTRO STUDI ERICKSON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6" name="Rounded Rectangle 81"/>
          <p:cNvSpPr/>
          <p:nvPr/>
        </p:nvSpPr>
        <p:spPr>
          <a:xfrm>
            <a:off x="697448" y="4398485"/>
            <a:ext cx="3744416" cy="1872208"/>
          </a:xfrm>
          <a:prstGeom prst="roundRect">
            <a:avLst>
              <a:gd name="adj" fmla="val 7808"/>
            </a:avLst>
          </a:prstGeom>
          <a:solidFill>
            <a:srgbClr val="7E7E7E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80147" tIns="0" rIns="80147" bIns="40074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697448" y="4392139"/>
            <a:ext cx="3744416" cy="276999"/>
          </a:xfrm>
          <a:prstGeom prst="rect">
            <a:avLst/>
          </a:prstGeom>
          <a:solidFill>
            <a:srgbClr val="AABB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MEMETIC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8" name="Rounded Rectangle 81"/>
          <p:cNvSpPr/>
          <p:nvPr/>
        </p:nvSpPr>
        <p:spPr>
          <a:xfrm>
            <a:off x="4787865" y="4398485"/>
            <a:ext cx="3744416" cy="1872208"/>
          </a:xfrm>
          <a:prstGeom prst="roundRect">
            <a:avLst>
              <a:gd name="adj" fmla="val 7808"/>
            </a:avLst>
          </a:prstGeom>
          <a:solidFill>
            <a:srgbClr val="7E7E7E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lIns="80147" tIns="0" rIns="80147" bIns="40074" rtlCol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9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ＭＳ Ｐゴシック"/>
              <a:cs typeface="Arial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4788024" y="4392139"/>
            <a:ext cx="3744416" cy="276999"/>
          </a:xfrm>
          <a:prstGeom prst="rect">
            <a:avLst/>
          </a:prstGeom>
          <a:solidFill>
            <a:srgbClr val="AABB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FORTEAM STUDIO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cxnSp>
        <p:nvCxnSpPr>
          <p:cNvPr id="30" name="Connettore 1 29"/>
          <p:cNvCxnSpPr/>
          <p:nvPr/>
        </p:nvCxnSpPr>
        <p:spPr>
          <a:xfrm>
            <a:off x="4613356" y="3416685"/>
            <a:ext cx="0" cy="1224136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dot"/>
            <a:round/>
          </a:ln>
          <a:effectLst/>
        </p:spPr>
      </p:cxnSp>
      <p:cxnSp>
        <p:nvCxnSpPr>
          <p:cNvPr id="31" name="Connettore 1 30"/>
          <p:cNvCxnSpPr/>
          <p:nvPr/>
        </p:nvCxnSpPr>
        <p:spPr>
          <a:xfrm flipH="1">
            <a:off x="4044232" y="3977705"/>
            <a:ext cx="1131308" cy="0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dot"/>
            <a:round/>
          </a:ln>
          <a:effectLst/>
        </p:spPr>
      </p:cxnSp>
      <p:sp>
        <p:nvSpPr>
          <p:cNvPr id="32" name="Ovale 31"/>
          <p:cNvSpPr/>
          <p:nvPr/>
        </p:nvSpPr>
        <p:spPr>
          <a:xfrm>
            <a:off x="4525232" y="3890373"/>
            <a:ext cx="167072" cy="167072"/>
          </a:xfrm>
          <a:prstGeom prst="ellipse">
            <a:avLst/>
          </a:prstGeom>
          <a:solidFill>
            <a:srgbClr val="FFFFFF"/>
          </a:solidFill>
          <a:ln w="12700" cap="flat" cmpd="sng" algn="ctr">
            <a:solidFill>
              <a:srgbClr val="E0001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E0001A"/>
              </a:solidFill>
              <a:effectLst/>
              <a:uLnTx/>
              <a:uFillTx/>
              <a:latin typeface="Franklin Gothic Demi"/>
              <a:ea typeface="ＭＳ Ｐゴシック"/>
              <a:cs typeface="Arial"/>
            </a:endParaRPr>
          </a:p>
        </p:txBody>
      </p:sp>
      <p:pic>
        <p:nvPicPr>
          <p:cNvPr id="33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20" y="3380285"/>
            <a:ext cx="1277143" cy="127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54" y="2509601"/>
            <a:ext cx="16859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32" y="2287351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05" y="5267888"/>
            <a:ext cx="13684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C:\Users\so000271\Documents\Lavoro\TILab\eSchooling\Attività\OR6 - project management\D6.4 - divulgazione\Logo\newlogo ForTeam Studio tran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641" y="5323451"/>
            <a:ext cx="2328863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2699792" y="3859766"/>
            <a:ext cx="1287427" cy="276999"/>
          </a:xfrm>
          <a:prstGeom prst="rect">
            <a:avLst/>
          </a:prstGeom>
          <a:solidFill>
            <a:srgbClr val="AABB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UNIVERSITA’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5246244" y="3859766"/>
            <a:ext cx="1116124" cy="276999"/>
          </a:xfrm>
          <a:prstGeom prst="rect">
            <a:avLst/>
          </a:prstGeom>
          <a:solidFill>
            <a:srgbClr val="AABBD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Arial"/>
              </a:rPr>
              <a:t>DI TRENTO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40" name="Titolo 1"/>
          <p:cNvSpPr txBox="1">
            <a:spLocks/>
          </p:cNvSpPr>
          <p:nvPr/>
        </p:nvSpPr>
        <p:spPr bwMode="auto">
          <a:xfrm>
            <a:off x="1115616" y="908720"/>
            <a:ext cx="7532374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 baseline="0">
                <a:solidFill>
                  <a:srgbClr val="FF0000"/>
                </a:solidFill>
                <a:latin typeface="Calibri" panose="020F0502020204030204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Berlin Sans FB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Berlin Sans FB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Berlin Sans FB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FF0000"/>
                </a:solidFill>
                <a:latin typeface="Berlin Sans FB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Franklin Gothic Medium" pitchFamily="34" charset="0"/>
              </a:defRPr>
            </a:lvl9pPr>
          </a:lstStyle>
          <a:p>
            <a:r>
              <a:rPr lang="it-IT" dirty="0" smtClean="0"/>
              <a:t>Partner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869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Obiettivi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3200" b="1" dirty="0" smtClean="0">
              <a:solidFill>
                <a:srgbClr val="00CC00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4422687" y="2535897"/>
            <a:ext cx="0" cy="1109668"/>
          </a:xfrm>
          <a:prstGeom prst="line">
            <a:avLst/>
          </a:prstGeom>
          <a:ln w="19050" cmpd="sng">
            <a:solidFill>
              <a:schemeClr val="accent5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e 6"/>
          <p:cNvSpPr/>
          <p:nvPr/>
        </p:nvSpPr>
        <p:spPr>
          <a:xfrm>
            <a:off x="2990247" y="2853477"/>
            <a:ext cx="2880320" cy="2880320"/>
          </a:xfrm>
          <a:prstGeom prst="ellipse">
            <a:avLst/>
          </a:prstGeom>
          <a:noFill/>
          <a:ln w="1905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1 7"/>
          <p:cNvCxnSpPr/>
          <p:nvPr/>
        </p:nvCxnSpPr>
        <p:spPr>
          <a:xfrm>
            <a:off x="2673999" y="4282057"/>
            <a:ext cx="1108336" cy="0"/>
          </a:xfrm>
          <a:prstGeom prst="line">
            <a:avLst/>
          </a:prstGeom>
          <a:ln w="19050" cmpd="sng">
            <a:solidFill>
              <a:schemeClr val="accent5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e 8"/>
          <p:cNvSpPr/>
          <p:nvPr/>
        </p:nvSpPr>
        <p:spPr>
          <a:xfrm>
            <a:off x="3638319" y="3501549"/>
            <a:ext cx="1584176" cy="1584176"/>
          </a:xfrm>
          <a:prstGeom prst="ellipse">
            <a:avLst/>
          </a:prstGeom>
          <a:noFill/>
          <a:ln w="19050" cmpd="sng">
            <a:solidFill>
              <a:schemeClr val="accent5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078751" y="3941981"/>
            <a:ext cx="703312" cy="703312"/>
          </a:xfrm>
          <a:prstGeom prst="ellipse">
            <a:avLst/>
          </a:prstGeom>
          <a:noFill/>
          <a:ln w="3175" cmpd="sng">
            <a:solidFill>
              <a:schemeClr val="accent6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31655" y="1823006"/>
            <a:ext cx="3150680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Definire e validare un </a:t>
            </a:r>
            <a:r>
              <a:rPr lang="it-IT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modello innovativo di didattica digitale</a:t>
            </a: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le scuole con particolare focus sullo </a:t>
            </a:r>
            <a:r>
              <a:rPr lang="it-IT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 e la valutazione delle </a:t>
            </a:r>
            <a:r>
              <a:rPr lang="it-IT" sz="1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</a:t>
            </a:r>
            <a:r>
              <a:rPr lang="it-IT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sia </a:t>
            </a:r>
            <a:r>
              <a:rPr lang="it-IT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grado di integrare proficuamente strumenti e tecnologie (anche “social”) 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32302" y="5329332"/>
            <a:ext cx="228593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Facilitare l’introduzione della tecnologia nella scuola come supporto  a </a:t>
            </a:r>
            <a:r>
              <a:rPr lang="it-IT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nuove e moderne forme di insegnamento e apprendimento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028213" y="2577949"/>
            <a:ext cx="256997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Sviluppare e sperimentare nelle scuole il prototipo </a:t>
            </a: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modello integrato eSchooling</a:t>
            </a:r>
          </a:p>
        </p:txBody>
      </p:sp>
      <p:cxnSp>
        <p:nvCxnSpPr>
          <p:cNvPr id="14" name="Connettore 4 13"/>
          <p:cNvCxnSpPr/>
          <p:nvPr/>
        </p:nvCxnSpPr>
        <p:spPr>
          <a:xfrm>
            <a:off x="672961" y="3243020"/>
            <a:ext cx="1885238" cy="367032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Connettore 4 14"/>
          <p:cNvCxnSpPr/>
          <p:nvPr/>
        </p:nvCxnSpPr>
        <p:spPr>
          <a:xfrm flipV="1">
            <a:off x="613983" y="4884299"/>
            <a:ext cx="1944216" cy="281040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Connettore 4 15"/>
          <p:cNvCxnSpPr/>
          <p:nvPr/>
        </p:nvCxnSpPr>
        <p:spPr>
          <a:xfrm rot="10800000" flipV="1">
            <a:off x="6374623" y="3285525"/>
            <a:ext cx="2232248" cy="360040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Connettore 4 16"/>
          <p:cNvCxnSpPr/>
          <p:nvPr/>
        </p:nvCxnSpPr>
        <p:spPr>
          <a:xfrm rot="10800000">
            <a:off x="6374623" y="4884299"/>
            <a:ext cx="2232248" cy="345442"/>
          </a:xfrm>
          <a:prstGeom prst="bentConnector3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6034959" y="5329332"/>
            <a:ext cx="221012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Consentire la definizione e il (</a:t>
            </a:r>
            <a:r>
              <a:rPr lang="it-IT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)uso dei </a:t>
            </a:r>
            <a:r>
              <a:rPr lang="it-IT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contenuti didattici costruiti e co-costruiti </a:t>
            </a:r>
            <a:r>
              <a:rPr lang="it-IT" sz="1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docenti e anche da studenti</a:t>
            </a:r>
          </a:p>
        </p:txBody>
      </p:sp>
      <p:cxnSp>
        <p:nvCxnSpPr>
          <p:cNvPr id="19" name="Connettore 1 18"/>
          <p:cNvCxnSpPr/>
          <p:nvPr/>
        </p:nvCxnSpPr>
        <p:spPr>
          <a:xfrm>
            <a:off x="5006471" y="4282057"/>
            <a:ext cx="1108336" cy="0"/>
          </a:xfrm>
          <a:prstGeom prst="line">
            <a:avLst/>
          </a:prstGeom>
          <a:ln w="19050" cmpd="sng">
            <a:solidFill>
              <a:schemeClr val="accent5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4422687" y="4941709"/>
            <a:ext cx="0" cy="1109668"/>
          </a:xfrm>
          <a:prstGeom prst="line">
            <a:avLst/>
          </a:prstGeom>
          <a:ln w="19050" cmpd="sng">
            <a:solidFill>
              <a:schemeClr val="accent5"/>
            </a:solidFill>
            <a:prstDash val="solid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613983" y="3207103"/>
            <a:ext cx="73904" cy="7390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613983" y="5130565"/>
            <a:ext cx="73904" cy="7390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8598183" y="3253756"/>
            <a:ext cx="73904" cy="7390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8598183" y="5184901"/>
            <a:ext cx="73904" cy="7390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/>
          <p:cNvSpPr/>
          <p:nvPr/>
        </p:nvSpPr>
        <p:spPr>
          <a:xfrm>
            <a:off x="3053871" y="2925485"/>
            <a:ext cx="2744688" cy="2744688"/>
          </a:xfrm>
          <a:prstGeom prst="ellipse">
            <a:avLst/>
          </a:prstGeom>
          <a:noFill/>
          <a:ln w="1905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2630207" y="3429541"/>
            <a:ext cx="1175476" cy="215444"/>
          </a:xfrm>
          <a:prstGeom prst="rect">
            <a:avLst/>
          </a:prstGeom>
          <a:solidFill>
            <a:srgbClr val="E0001A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1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Obiettivo #01</a:t>
            </a:r>
            <a:endParaRPr kumimoji="0" lang="it-IT" sz="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5150487" y="3429541"/>
            <a:ext cx="1175476" cy="215444"/>
          </a:xfrm>
          <a:prstGeom prst="rect">
            <a:avLst/>
          </a:prstGeom>
          <a:solidFill>
            <a:srgbClr val="E0001A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1" kern="0" dirty="0">
                <a:solidFill>
                  <a:sysClr val="window" lastClr="FFFFFF"/>
                </a:solidFill>
                <a:latin typeface="Arial"/>
                <a:cs typeface="Arial"/>
              </a:rPr>
              <a:t>Obiettivo </a:t>
            </a:r>
            <a:r>
              <a:rPr lang="it-IT" sz="800" b="1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#02</a:t>
            </a:r>
            <a:endParaRPr lang="it-IT" sz="800" b="1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2630207" y="4869701"/>
            <a:ext cx="1175476" cy="215444"/>
          </a:xfrm>
          <a:prstGeom prst="rect">
            <a:avLst/>
          </a:prstGeom>
          <a:solidFill>
            <a:srgbClr val="E0001A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1" kern="0" dirty="0">
                <a:solidFill>
                  <a:sysClr val="window" lastClr="FFFFFF"/>
                </a:solidFill>
                <a:latin typeface="Arial"/>
                <a:cs typeface="Arial"/>
              </a:rPr>
              <a:t>Obiettivo #</a:t>
            </a:r>
            <a:r>
              <a:rPr lang="it-IT" sz="800" b="1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03</a:t>
            </a:r>
            <a:endParaRPr lang="it-IT" sz="800" b="1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5150487" y="4869701"/>
            <a:ext cx="1175476" cy="215444"/>
          </a:xfrm>
          <a:prstGeom prst="rect">
            <a:avLst/>
          </a:prstGeom>
          <a:solidFill>
            <a:srgbClr val="E0001A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" b="1" kern="0" dirty="0">
                <a:solidFill>
                  <a:sysClr val="window" lastClr="FFFFFF"/>
                </a:solidFill>
                <a:latin typeface="Arial"/>
                <a:cs typeface="Arial"/>
              </a:rPr>
              <a:t>Obiettivo #</a:t>
            </a:r>
            <a:r>
              <a:rPr lang="it-IT" sz="800" b="1" kern="0" dirty="0" smtClean="0">
                <a:solidFill>
                  <a:sysClr val="window" lastClr="FFFFFF"/>
                </a:solidFill>
                <a:latin typeface="Arial"/>
                <a:cs typeface="Arial"/>
              </a:rPr>
              <a:t>04</a:t>
            </a:r>
          </a:p>
        </p:txBody>
      </p:sp>
      <p:pic>
        <p:nvPicPr>
          <p:cNvPr id="30" name="Picture 2" descr="C:\Users\so000271\Documents\Lavoro\TILab\eSchooling\Attività\OR6 - project management\D6.4 - divulgazione\Logo\eschooling_p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13" y="3733039"/>
            <a:ext cx="999293" cy="96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so000271\Desktop\poster_ridott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483"/>
            <a:ext cx="3295467" cy="24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8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Strategia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3200" b="1" dirty="0" smtClean="0">
              <a:solidFill>
                <a:srgbClr val="00CC00"/>
              </a:solidFill>
            </a:endParaRPr>
          </a:p>
        </p:txBody>
      </p:sp>
      <p:sp>
        <p:nvSpPr>
          <p:cNvPr id="6" name="AutoShape 1030"/>
          <p:cNvSpPr>
            <a:spLocks noChangeArrowheads="1"/>
          </p:cNvSpPr>
          <p:nvPr/>
        </p:nvSpPr>
        <p:spPr bwMode="auto">
          <a:xfrm>
            <a:off x="1216159" y="1563521"/>
            <a:ext cx="3528392" cy="3456384"/>
          </a:xfrm>
          <a:prstGeom prst="chevron">
            <a:avLst>
              <a:gd name="adj" fmla="val 3315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0" tIns="0" rIns="0" bIns="0" anchor="ctr" anchorCtr="1"/>
          <a:lstStyle/>
          <a:p>
            <a:pPr marL="273050" indent="-11113" algn="ctr" defTabSz="762000">
              <a:defRPr/>
            </a:pPr>
            <a:endParaRPr lang="en-GB" sz="900" b="1" dirty="0">
              <a:solidFill>
                <a:schemeClr val="accent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AutoShape 1030"/>
          <p:cNvSpPr>
            <a:spLocks noChangeArrowheads="1"/>
          </p:cNvSpPr>
          <p:nvPr/>
        </p:nvSpPr>
        <p:spPr bwMode="auto">
          <a:xfrm>
            <a:off x="4240495" y="1203481"/>
            <a:ext cx="4248472" cy="4161768"/>
          </a:xfrm>
          <a:prstGeom prst="chevron">
            <a:avLst>
              <a:gd name="adj" fmla="val 33158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lIns="0" tIns="0" rIns="0" bIns="0" anchor="ctr" anchorCtr="1"/>
          <a:lstStyle/>
          <a:p>
            <a:pPr marL="273050" indent="-11113" algn="ctr" defTabSz="762000">
              <a:defRPr/>
            </a:pPr>
            <a:endParaRPr lang="en-GB" sz="900" b="1" dirty="0">
              <a:solidFill>
                <a:schemeClr val="accent2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Ovale 7"/>
          <p:cNvSpPr/>
          <p:nvPr/>
        </p:nvSpPr>
        <p:spPr>
          <a:xfrm>
            <a:off x="4358335" y="2575825"/>
            <a:ext cx="1296144" cy="129614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00" dirty="0" smtClean="0">
                <a:latin typeface="Arial"/>
              </a:rPr>
              <a:t>TESTO</a:t>
            </a:r>
            <a:endParaRPr lang="it-IT" sz="900" dirty="0">
              <a:latin typeface="Arial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flipH="1">
            <a:off x="1230039" y="1563521"/>
            <a:ext cx="2520280" cy="244475"/>
          </a:xfrm>
          <a:prstGeom prst="parallelogram">
            <a:avLst>
              <a:gd name="adj" fmla="val 63823"/>
            </a:avLst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900" dirty="0" err="1" smtClean="0">
                <a:solidFill>
                  <a:schemeClr val="bg1"/>
                </a:solidFill>
                <a:latin typeface="Arial"/>
                <a:cs typeface="Arial"/>
              </a:rPr>
              <a:t>Obiettivi</a:t>
            </a:r>
            <a:r>
              <a:rPr lang="en-GB" sz="9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GB" sz="900" dirty="0" err="1" smtClean="0">
                <a:solidFill>
                  <a:schemeClr val="bg1"/>
                </a:solidFill>
                <a:latin typeface="Arial"/>
                <a:cs typeface="Arial"/>
              </a:rPr>
              <a:t>Realizzativi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flipH="1">
            <a:off x="4240495" y="1203481"/>
            <a:ext cx="3017396" cy="244475"/>
          </a:xfrm>
          <a:prstGeom prst="parallelogram">
            <a:avLst>
              <a:gd name="adj" fmla="val 63823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defTabSz="762000">
              <a:defRPr/>
            </a:pPr>
            <a:r>
              <a:rPr lang="en-GB" sz="900" dirty="0" err="1" smtClean="0">
                <a:solidFill>
                  <a:schemeClr val="bg1"/>
                </a:solidFill>
                <a:latin typeface="Arial"/>
                <a:cs typeface="Arial"/>
              </a:rPr>
              <a:t>Proposta</a:t>
            </a:r>
            <a:r>
              <a:rPr lang="en-GB" sz="900" dirty="0" smtClean="0">
                <a:solidFill>
                  <a:schemeClr val="bg1"/>
                </a:solidFill>
                <a:latin typeface="Arial"/>
                <a:cs typeface="Arial"/>
              </a:rPr>
              <a:t> eSchooling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3714455" y="1931945"/>
            <a:ext cx="2583904" cy="2583904"/>
          </a:xfrm>
          <a:prstGeom prst="ellipse">
            <a:avLst/>
          </a:prstGeom>
          <a:noFill/>
          <a:ln w="12700" cmpd="sng">
            <a:solidFill>
              <a:schemeClr val="accent6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900" dirty="0">
              <a:latin typeface="Arial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56319" y="3075689"/>
            <a:ext cx="648072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fr-FR" sz="900" kern="0" dirty="0" smtClean="0">
                <a:solidFill>
                  <a:schemeClr val="accent1"/>
                </a:solidFill>
                <a:latin typeface="Arial"/>
                <a:cs typeface="Arial"/>
              </a:rPr>
              <a:t>Voce 1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fr-FR" sz="900" kern="0" dirty="0" smtClean="0">
                <a:solidFill>
                  <a:schemeClr val="accent1"/>
                </a:solidFill>
                <a:latin typeface="Arial"/>
                <a:cs typeface="Arial"/>
              </a:rPr>
              <a:t>Voce 2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Webdings" charset="2"/>
              <a:buChar char=""/>
              <a:tabLst/>
              <a:defRPr/>
            </a:pPr>
            <a:r>
              <a:rPr lang="fr-FR" sz="900" kern="0" dirty="0" smtClean="0">
                <a:solidFill>
                  <a:schemeClr val="accent1"/>
                </a:solidFill>
                <a:latin typeface="Arial"/>
                <a:cs typeface="Arial"/>
              </a:rPr>
              <a:t>Voce 3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4932040" y="1586805"/>
            <a:ext cx="24482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tabLst/>
              <a:defRPr/>
            </a:pPr>
            <a:r>
              <a:rPr lang="it-IT" sz="1200" kern="0" dirty="0" smtClean="0">
                <a:solidFill>
                  <a:schemeClr val="accent1"/>
                </a:solidFill>
                <a:latin typeface="Arial"/>
              </a:rPr>
              <a:t>definire i </a:t>
            </a:r>
            <a:r>
              <a:rPr lang="it-IT" sz="1200" kern="0" dirty="0">
                <a:solidFill>
                  <a:schemeClr val="accent1"/>
                </a:solidFill>
                <a:latin typeface="Arial"/>
              </a:rPr>
              <a:t>modelli “verticali”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tabLst/>
              <a:defRPr/>
            </a:pPr>
            <a:r>
              <a:rPr lang="it-IT" sz="1200" kern="0" dirty="0">
                <a:solidFill>
                  <a:schemeClr val="accent1"/>
                </a:solidFill>
                <a:latin typeface="Arial"/>
              </a:rPr>
              <a:t>di didattica digitale e </a:t>
            </a:r>
            <a:r>
              <a:rPr lang="it-IT" sz="1200" kern="0" dirty="0" smtClean="0">
                <a:solidFill>
                  <a:schemeClr val="accent1"/>
                </a:solidFill>
                <a:latin typeface="Arial"/>
              </a:rPr>
              <a:t>come integrarli </a:t>
            </a:r>
            <a:r>
              <a:rPr lang="it-IT" sz="1200" kern="0" dirty="0">
                <a:solidFill>
                  <a:schemeClr val="accent1"/>
                </a:solidFill>
                <a:latin typeface="Arial"/>
              </a:rPr>
              <a:t>in </a:t>
            </a:r>
            <a:r>
              <a:rPr lang="it-IT" sz="1200" kern="0" dirty="0" smtClean="0">
                <a:solidFill>
                  <a:schemeClr val="accent1"/>
                </a:solidFill>
                <a:latin typeface="Arial"/>
              </a:rPr>
              <a:t>un </a:t>
            </a:r>
            <a:r>
              <a:rPr lang="it-IT" sz="1200" kern="0" dirty="0">
                <a:solidFill>
                  <a:schemeClr val="accent1"/>
                </a:solidFill>
                <a:latin typeface="Arial"/>
              </a:rPr>
              <a:t>modello complessivo</a:t>
            </a:r>
            <a:endParaRPr lang="fr-FR" sz="1200" kern="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4" name="Immagine 1" descr="Descrizione: cid:image003.png@01CFEA00.F684C6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5" y="2375273"/>
            <a:ext cx="5472608" cy="418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6516216" y="2676160"/>
            <a:ext cx="151216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tabLst/>
              <a:defRPr/>
            </a:pPr>
            <a:r>
              <a:rPr lang="it-IT" sz="1600" kern="0" dirty="0" smtClean="0">
                <a:solidFill>
                  <a:schemeClr val="accent1"/>
                </a:solidFill>
                <a:latin typeface="Arial"/>
              </a:rPr>
              <a:t>supportare </a:t>
            </a:r>
            <a:r>
              <a:rPr lang="it-IT" sz="1600" kern="0" dirty="0">
                <a:solidFill>
                  <a:schemeClr val="accent1"/>
                </a:solidFill>
                <a:latin typeface="Arial"/>
              </a:rPr>
              <a:t>la didattica per competenze tramite l’uso di tecnologie</a:t>
            </a:r>
            <a:endParaRPr lang="fr-FR" sz="1600" kern="0" dirty="0" smtClean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16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064896" cy="4608512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FF"/>
                </a:solidFill>
              </a:rPr>
              <a:t>Pedagogy experts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FF"/>
                </a:solidFill>
              </a:rPr>
              <a:t>TLC communities experts 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0000FF"/>
                </a:solidFill>
              </a:rPr>
              <a:t>Selected teachers ("Innovators")</a:t>
            </a:r>
          </a:p>
          <a:p>
            <a:pPr marL="457200" indent="-457200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 err="1" smtClean="0">
                <a:solidFill>
                  <a:srgbClr val="FF0000"/>
                </a:solidFill>
              </a:rPr>
              <a:t>testbed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>
                <a:solidFill>
                  <a:srgbClr val="FF0000"/>
                </a:solidFill>
              </a:rPr>
              <a:t>participating </a:t>
            </a:r>
            <a:r>
              <a:rPr lang="en-US" sz="3200" b="1" dirty="0" smtClean="0">
                <a:solidFill>
                  <a:srgbClr val="FF0000"/>
                </a:solidFill>
              </a:rPr>
              <a:t>schools (two years)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10 schools, 2 classes per school, 2-3 disciplines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40-60 Teachers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500 students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25-100 parents </a:t>
            </a:r>
          </a:p>
          <a:p>
            <a:pPr marL="457200" indent="-457200">
              <a:buFont typeface="Arial"/>
              <a:buChar char="•"/>
            </a:pPr>
            <a:endParaRPr lang="en-US" sz="3200" b="1" dirty="0" smtClean="0"/>
          </a:p>
          <a:p>
            <a:pPr marL="457200" indent="-457200">
              <a:buFont typeface="Arial"/>
              <a:buChar char="•"/>
            </a:pPr>
            <a:endParaRPr lang="en-US" sz="3200" b="1" dirty="0" err="1"/>
          </a:p>
        </p:txBody>
      </p:sp>
    </p:spTree>
    <p:extLst>
      <p:ext uri="{BB962C8B-B14F-4D97-AF65-F5344CB8AC3E}">
        <p14:creationId xmlns:p14="http://schemas.microsoft.com/office/powerpoint/2010/main" val="58037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Validation: the research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Is the system effective in favoring/supporting teaching/assessing by competence?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Is the competence taxonomy adequate?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How is the system usability?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r>
              <a:rPr lang="en-US" sz="2400" dirty="0" smtClean="0"/>
              <a:t>Areas: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teacher support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student support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family support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/>
              <a:t>Methodology: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analytics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focus groups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/>
              <a:t>questoinnaires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7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dirty="0" err="1" smtClean="0">
                <a:solidFill>
                  <a:srgbClr val="00CC00"/>
                </a:solidFill>
              </a:rPr>
              <a:t>Challenges</a:t>
            </a:r>
            <a:r>
              <a:rPr lang="it-IT" dirty="0" smtClean="0">
                <a:solidFill>
                  <a:srgbClr val="00CC00"/>
                </a:solidFill>
              </a:rPr>
              <a:t> </a:t>
            </a:r>
            <a:r>
              <a:rPr lang="it-IT" dirty="0" smtClean="0"/>
              <a:t>for "School 2020"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600" b="1" dirty="0" err="1" smtClean="0"/>
              <a:t>What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is</a:t>
            </a:r>
            <a:r>
              <a:rPr lang="it-IT" sz="3600" b="1" dirty="0" smtClean="0"/>
              <a:t> hot in </a:t>
            </a:r>
            <a:r>
              <a:rPr lang="it-IT" sz="3600" b="1" dirty="0" err="1" smtClean="0"/>
              <a:t>today's</a:t>
            </a:r>
            <a:r>
              <a:rPr lang="it-IT" sz="3600" b="1" dirty="0" smtClean="0"/>
              <a:t> and </a:t>
            </a:r>
            <a:r>
              <a:rPr lang="it-IT" sz="3600" b="1" dirty="0" err="1" smtClean="0"/>
              <a:t>tomorrow's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school</a:t>
            </a:r>
            <a:r>
              <a:rPr lang="it-IT" sz="3600" b="1" dirty="0" smtClean="0"/>
              <a:t>? </a:t>
            </a:r>
          </a:p>
          <a:p>
            <a:endParaRPr lang="it-IT" sz="3600" b="1" dirty="0"/>
          </a:p>
          <a:p>
            <a:pPr marL="342900" indent="-342900">
              <a:buFont typeface="Arial"/>
              <a:buChar char="•"/>
            </a:pPr>
            <a:r>
              <a:rPr lang="it-IT" sz="3600" b="1" dirty="0" smtClean="0"/>
              <a:t>ICT</a:t>
            </a:r>
          </a:p>
          <a:p>
            <a:pPr marL="342900" indent="-342900">
              <a:buFont typeface="Arial"/>
              <a:buChar char="•"/>
            </a:pPr>
            <a:endParaRPr lang="it-IT" sz="3600" b="1" dirty="0" smtClean="0"/>
          </a:p>
          <a:p>
            <a:pPr marL="342900" indent="-342900">
              <a:buFont typeface="Arial"/>
              <a:buChar char="•"/>
            </a:pPr>
            <a:r>
              <a:rPr lang="it-IT" sz="3600" b="1" dirty="0" err="1" smtClean="0"/>
              <a:t>Competencies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148225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err="1" smtClean="0"/>
              <a:t>Timeline</a:t>
            </a:r>
            <a:r>
              <a:rPr lang="it-IT" dirty="0" smtClean="0"/>
              <a:t> e Avanzamento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3200" b="1" dirty="0" smtClean="0">
              <a:solidFill>
                <a:srgbClr val="00CC00"/>
              </a:solidFill>
            </a:endParaRPr>
          </a:p>
        </p:txBody>
      </p:sp>
      <p:pic>
        <p:nvPicPr>
          <p:cNvPr id="5" name="Picture 7" descr="C:\Users\so000271\Documents\Lavoro\TILab\eSchooling\Attività\OR6 - project management\D6.4 - divulgazione\Convegno eSchooling\Volantini\Wordi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65" y="4782091"/>
            <a:ext cx="2284886" cy="176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71625"/>
            <a:ext cx="850423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1018978" y="2431422"/>
            <a:ext cx="7081414" cy="3809669"/>
          </a:xfrm>
          <a:prstGeom prst="roundRect">
            <a:avLst>
              <a:gd name="adj" fmla="val 6466"/>
            </a:avLst>
          </a:prstGeom>
          <a:solidFill>
            <a:srgbClr val="99CCFF">
              <a:alpha val="3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>
            <a:off x="4793275" y="2388890"/>
            <a:ext cx="0" cy="387789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prstShdw prst="shdw17" dist="17961" dir="2700000">
              <a:srgbClr val="997A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3979202" y="6247945"/>
            <a:ext cx="16236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0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it-IT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M0 - Monitoraggio </a:t>
            </a:r>
            <a:r>
              <a:rPr kumimoji="1" lang="it-I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e</a:t>
            </a:r>
            <a:endParaRPr kumimoji="1" lang="it-IT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  <a:p>
            <a:pPr algn="ctr">
              <a:defRPr/>
            </a:pPr>
            <a:r>
              <a:rPr kumimoji="1" lang="it-IT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Parere all’avanzamento</a:t>
            </a:r>
            <a:endParaRPr lang="en-US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>
            <a:off x="6030241" y="2392428"/>
            <a:ext cx="0" cy="3877897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>
            <a:prstShdw prst="shdw17" dist="17961" dir="2700000">
              <a:srgbClr val="997A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 Box 53"/>
          <p:cNvSpPr txBox="1">
            <a:spLocks noChangeArrowheads="1"/>
          </p:cNvSpPr>
          <p:nvPr/>
        </p:nvSpPr>
        <p:spPr bwMode="auto">
          <a:xfrm>
            <a:off x="5404541" y="6251483"/>
            <a:ext cx="1245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70B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1" lang="it-IT" sz="1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anose="020B0606020202030204" pitchFamily="34" charset="0"/>
                <a:cs typeface="Arial" charset="0"/>
              </a:rPr>
              <a:t>M1 – Avvio Sperimentazione</a:t>
            </a:r>
            <a:endParaRPr lang="en-US" sz="1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anose="020B0606020202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2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708000" y="1824411"/>
            <a:ext cx="4176000" cy="2180653"/>
          </a:xfrm>
          <a:prstGeom prst="rect">
            <a:avLst/>
          </a:prstGeom>
          <a:solidFill>
            <a:srgbClr val="5D6882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Franklin Gothic Demi"/>
              <a:ea typeface="ＭＳ Ｐゴシック"/>
              <a:cs typeface="Arial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708000" y="1824411"/>
            <a:ext cx="4176464" cy="21806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ITT BUONARROTI		Trento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CFP VERONESI		Rovereto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LICEO PRATI		Trento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LICEO RUSSELL		Cles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 MARTINI			Mezzolombardo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CFP CENTROMODA CANOSSA	Trento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ITT TAMBOSI-BATTISTI		Trento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kumimoji="0" lang="it-IT" sz="12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TURISTICO GARDASCUOLA	Arco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IST. CANOSSIANO PARITARIO	Feltre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LICEO CARDUCCI		Bolzano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USR PIEMONTE		Torino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267534" y="3717032"/>
            <a:ext cx="1872000" cy="2482929"/>
          </a:xfrm>
          <a:prstGeom prst="rect">
            <a:avLst/>
          </a:prstGeom>
          <a:solidFill>
            <a:srgbClr val="5D6882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Franklin Gothic Demi"/>
              <a:ea typeface="ＭＳ Ｐゴシック"/>
              <a:cs typeface="Arial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54056" y="3717032"/>
            <a:ext cx="1872000" cy="24831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Matematica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Italiano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Scienze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Fisica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Lettere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Inglese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Tedesco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Laboratorio Moda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 Moda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Diritto</a:t>
            </a: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Sperimentazione A.S. 2014-2015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3200" b="1" dirty="0" smtClean="0">
              <a:solidFill>
                <a:srgbClr val="00CC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00" y="4133718"/>
            <a:ext cx="2046275" cy="47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1259632" y="1844824"/>
            <a:ext cx="1872208" cy="864096"/>
          </a:xfrm>
          <a:prstGeom prst="rect">
            <a:avLst/>
          </a:prstGeom>
          <a:solidFill>
            <a:srgbClr val="5D6882">
              <a:lumMod val="20000"/>
              <a:lumOff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Franklin Gothic Demi"/>
              <a:ea typeface="ＭＳ Ｐゴシック"/>
              <a:cs typeface="Aria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254056" y="1824412"/>
            <a:ext cx="1872000" cy="86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Docenti: 	49</a:t>
            </a: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Studenti:    632</a:t>
            </a: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Classi:</a:t>
            </a:r>
            <a:r>
              <a:rPr lang="it-IT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Materie:	12</a:t>
            </a:r>
            <a:endParaRPr lang="it-I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1259632" y="2736088"/>
            <a:ext cx="1872208" cy="215444"/>
          </a:xfrm>
          <a:prstGeom prst="rect">
            <a:avLst/>
          </a:prstGeom>
          <a:solidFill>
            <a:srgbClr val="1F497D"/>
          </a:solidFill>
        </p:spPr>
        <p:txBody>
          <a:bodyPr wrap="square">
            <a:spAutoFit/>
          </a:bodyPr>
          <a:lstStyle/>
          <a:p>
            <a:r>
              <a:rPr lang="it-IT" sz="800" b="1" dirty="0" smtClean="0">
                <a:solidFill>
                  <a:srgbClr val="FFFFFF"/>
                </a:solidFill>
                <a:latin typeface="Arial" pitchFamily="34" charset="0"/>
              </a:rPr>
              <a:t>TUTTE LE SCUOLE</a:t>
            </a:r>
            <a:endParaRPr lang="it-IT" sz="800" b="1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1259632" y="2965412"/>
            <a:ext cx="1105294" cy="200055"/>
          </a:xfrm>
          <a:prstGeom prst="rect">
            <a:avLst/>
          </a:prstGeom>
          <a:solidFill>
            <a:srgbClr val="E0001A"/>
          </a:solidFill>
        </p:spPr>
        <p:txBody>
          <a:bodyPr wrap="square">
            <a:spAutoFit/>
          </a:bodyPr>
          <a:lstStyle/>
          <a:p>
            <a:r>
              <a:rPr lang="it-IT" sz="700" b="1" dirty="0" smtClean="0">
                <a:solidFill>
                  <a:srgbClr val="FFFFFF"/>
                </a:solidFill>
                <a:latin typeface="Arial" pitchFamily="34" charset="0"/>
              </a:rPr>
              <a:t>TRENTINE E NON</a:t>
            </a:r>
            <a:endParaRPr lang="it-IT" sz="700" b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841" b="61666"/>
          <a:stretch/>
        </p:blipFill>
        <p:spPr bwMode="auto">
          <a:xfrm>
            <a:off x="3708000" y="4607025"/>
            <a:ext cx="504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83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Sessioni formazione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3200" b="1" dirty="0" smtClean="0">
              <a:solidFill>
                <a:srgbClr val="00CC00"/>
              </a:solidFill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 bwMode="auto">
          <a:xfrm>
            <a:off x="566338" y="2176864"/>
            <a:ext cx="4103687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20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pitchFamily="34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pPr marL="0" indent="0"/>
            <a:r>
              <a:rPr lang="it-IT" sz="1800" smtClean="0">
                <a:latin typeface="Arial" charset="0"/>
                <a:cs typeface="Arial" charset="0"/>
              </a:rPr>
              <a:t>Per ogni scuola sono svolte sessioni plenarie periodiche a cui partecipano tutti i docenti coinvolti nella sperimentazione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presentazioni ai docenti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esercitazioni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questionari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etc.</a:t>
            </a:r>
            <a:endParaRPr lang="it-IT" sz="2000" smtClean="0">
              <a:solidFill>
                <a:srgbClr val="0070B0"/>
              </a:solidFill>
              <a:latin typeface="Arial" charset="0"/>
              <a:ea typeface="MS PGothic" pitchFamily="34" charset="-128"/>
              <a:cs typeface="Arial" charset="0"/>
            </a:endParaRPr>
          </a:p>
          <a:p>
            <a:pPr marL="0" indent="0"/>
            <a:r>
              <a:rPr lang="it-IT" sz="1800" smtClean="0">
                <a:latin typeface="Arial" charset="0"/>
                <a:cs typeface="Arial" charset="0"/>
              </a:rPr>
              <a:t>Prossimamente interventi in classe a supporto degli studenti</a:t>
            </a:r>
            <a:endParaRPr lang="it-IT" sz="1800" dirty="0" smtClean="0">
              <a:latin typeface="Arial" charset="0"/>
              <a:cs typeface="Arial" charset="0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4877983" y="2176864"/>
            <a:ext cx="4103688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20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pitchFamily="34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pPr marL="0" indent="0"/>
            <a:r>
              <a:rPr lang="it-IT" sz="1800" smtClean="0">
                <a:latin typeface="Arial" charset="0"/>
                <a:cs typeface="Arial" charset="0"/>
              </a:rPr>
              <a:t>Ogni partner «adotta» una scuola e segue le sessioni di formazione individuali per ogni docente coinvolto nella sperimentazione: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use case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interviste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questionari</a:t>
            </a:r>
          </a:p>
          <a:p>
            <a:pPr marL="731838" lvl="1" indent="-285750">
              <a:buClr>
                <a:srgbClr val="E0001A"/>
              </a:buClr>
              <a:buSzPct val="100000"/>
              <a:buFont typeface="Webdings" pitchFamily="18" charset="2"/>
              <a:buChar char="4"/>
            </a:pPr>
            <a:r>
              <a:rPr lang="it-IT" sz="1600" smtClean="0">
                <a:solidFill>
                  <a:srgbClr val="0070B0"/>
                </a:solidFill>
                <a:latin typeface="Arial" charset="0"/>
                <a:ea typeface="MS PGothic" pitchFamily="34" charset="-128"/>
                <a:cs typeface="Arial" charset="0"/>
              </a:rPr>
              <a:t>etc.</a:t>
            </a:r>
          </a:p>
          <a:p>
            <a:pPr marL="0" indent="0"/>
            <a:endParaRPr lang="it-IT" sz="1800" dirty="0" smtClean="0">
              <a:latin typeface="Arial" charset="0"/>
              <a:cs typeface="Arial" charset="0"/>
            </a:endParaRPr>
          </a:p>
        </p:txBody>
      </p:sp>
      <p:sp>
        <p:nvSpPr>
          <p:cNvPr id="13" name="Segnaposto testo 6"/>
          <p:cNvSpPr txBox="1">
            <a:spLocks/>
          </p:cNvSpPr>
          <p:nvPr/>
        </p:nvSpPr>
        <p:spPr bwMode="auto">
          <a:xfrm>
            <a:off x="564528" y="1747559"/>
            <a:ext cx="41767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 baseline="0">
                <a:solidFill>
                  <a:schemeClr val="accent5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>
                <a:solidFill>
                  <a:schemeClr val="accent5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>
                <a:solidFill>
                  <a:schemeClr val="accent5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>
                <a:solidFill>
                  <a:schemeClr val="accent5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pitchFamily="34" charset="0"/>
              <a:buChar char="►"/>
              <a:defRPr sz="2000">
                <a:solidFill>
                  <a:schemeClr val="accent5"/>
                </a:solidFill>
                <a:latin typeface="Arial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pPr marL="0" indent="0">
              <a:buFont typeface="Franklin Gothic Demi" charset="0"/>
              <a:buNone/>
              <a:defRPr/>
            </a:pPr>
            <a:r>
              <a:rPr lang="it-IT" smtClean="0">
                <a:solidFill>
                  <a:srgbClr val="E0001A"/>
                </a:solidFill>
                <a:latin typeface="Arial" charset="0"/>
                <a:ea typeface="MS PGothic" charset="0"/>
              </a:rPr>
              <a:t>Collettiva</a:t>
            </a:r>
            <a:endParaRPr lang="it-IT" dirty="0">
              <a:solidFill>
                <a:srgbClr val="E0001A"/>
              </a:solidFill>
              <a:latin typeface="Arial" charset="0"/>
              <a:ea typeface="MS PGothic" charset="0"/>
            </a:endParaRPr>
          </a:p>
        </p:txBody>
      </p:sp>
      <p:sp>
        <p:nvSpPr>
          <p:cNvPr id="14" name="Segnaposto testo 7"/>
          <p:cNvSpPr txBox="1">
            <a:spLocks/>
          </p:cNvSpPr>
          <p:nvPr/>
        </p:nvSpPr>
        <p:spPr bwMode="auto">
          <a:xfrm>
            <a:off x="4893641" y="1747559"/>
            <a:ext cx="41767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>
                <a:solidFill>
                  <a:schemeClr val="accent5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>
                <a:solidFill>
                  <a:schemeClr val="accent5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>
                <a:solidFill>
                  <a:schemeClr val="accent5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pitchFamily="34" charset="0"/>
              <a:defRPr sz="2000">
                <a:solidFill>
                  <a:schemeClr val="accent5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pitchFamily="34" charset="0"/>
              <a:buChar char="►"/>
              <a:defRPr sz="2000">
                <a:solidFill>
                  <a:schemeClr val="accent5"/>
                </a:solidFill>
                <a:latin typeface="Arial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pPr marL="0" indent="0">
              <a:buFont typeface="Franklin Gothic Demi" charset="0"/>
              <a:buNone/>
              <a:defRPr/>
            </a:pPr>
            <a:r>
              <a:rPr lang="it-IT" smtClean="0">
                <a:solidFill>
                  <a:srgbClr val="E0001A"/>
                </a:solidFill>
                <a:latin typeface="Arial" charset="0"/>
                <a:ea typeface="MS PGothic" charset="0"/>
              </a:rPr>
              <a:t>Individuale</a:t>
            </a:r>
            <a:endParaRPr lang="it-IT" dirty="0">
              <a:solidFill>
                <a:srgbClr val="E0001A"/>
              </a:solidFill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59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1558799" y="980728"/>
            <a:ext cx="3338919" cy="43872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kern="1200" baseline="0">
                <a:solidFill>
                  <a:schemeClr val="accent3"/>
                </a:solidFill>
                <a:latin typeface="Franklin Gothic Medium"/>
                <a:ea typeface="MS PGothic" pitchFamily="34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1A"/>
                </a:solidFill>
                <a:effectLst/>
                <a:uLnTx/>
                <a:uFillTx/>
                <a:latin typeface="Berlin Sans FB Demi" pitchFamily="34" charset="0"/>
                <a:ea typeface="MS PGothic" pitchFamily="34" charset="-128"/>
                <a:cs typeface="Arial" charset="0"/>
              </a:rPr>
              <a:t/>
            </a:r>
            <a:b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1A"/>
                </a:solidFill>
                <a:effectLst/>
                <a:uLnTx/>
                <a:uFillTx/>
                <a:latin typeface="Berlin Sans FB Demi" pitchFamily="34" charset="0"/>
                <a:ea typeface="MS PGothic" pitchFamily="34" charset="-128"/>
                <a:cs typeface="Arial" charset="0"/>
              </a:rPr>
            </a:b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0001A"/>
                </a:solidFill>
                <a:effectLst/>
                <a:uLnTx/>
                <a:uFillTx/>
                <a:latin typeface="Berlin Sans FB Demi" pitchFamily="34" charset="0"/>
                <a:ea typeface="MS PGothic" pitchFamily="34" charset="-128"/>
                <a:cs typeface="Arial" charset="0"/>
              </a:rPr>
              <a:t>Demo eSchooling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4368"/>
            <a:ext cx="7200800" cy="490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5004048" y="1044822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70C0"/>
                </a:solidFill>
              </a:rPr>
              <a:t>http://eschooling.telecomitalia.it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09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Funzionalità e use case (1)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912860" cy="43034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797520"/>
            <a:ext cx="912860" cy="430348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88472"/>
            <a:ext cx="912860" cy="43034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85184"/>
            <a:ext cx="912860" cy="430348"/>
          </a:xfrm>
          <a:prstGeom prst="rect">
            <a:avLst/>
          </a:prstGeom>
        </p:spPr>
      </p:pic>
      <p:sp>
        <p:nvSpPr>
          <p:cNvPr id="17" name="Segnaposto testo 13"/>
          <p:cNvSpPr txBox="1">
            <a:spLocks/>
          </p:cNvSpPr>
          <p:nvPr/>
        </p:nvSpPr>
        <p:spPr>
          <a:xfrm>
            <a:off x="2267744" y="1557462"/>
            <a:ext cx="5616128" cy="93543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#1 </a:t>
            </a:r>
            <a:r>
              <a:rPr lang="it-IT" b="1" dirty="0"/>
              <a:t>Anagrafiche</a:t>
            </a:r>
            <a:r>
              <a:rPr lang="it-IT" dirty="0"/>
              <a:t>: </a:t>
            </a:r>
            <a:r>
              <a:rPr lang="it-IT" dirty="0" smtClean="0"/>
              <a:t>accesso </a:t>
            </a:r>
            <a:r>
              <a:rPr lang="it-IT" dirty="0"/>
              <a:t>basato su ruoli </a:t>
            </a:r>
            <a:r>
              <a:rPr lang="it-IT" dirty="0" smtClean="0"/>
              <a:t>con abilitazione alle </a:t>
            </a:r>
            <a:r>
              <a:rPr lang="it-IT" dirty="0"/>
              <a:t>funzioni, </a:t>
            </a:r>
            <a:r>
              <a:rPr lang="it-IT" dirty="0" smtClean="0"/>
              <a:t>che rispecchia l’organizzazione scolastica</a:t>
            </a:r>
          </a:p>
          <a:p>
            <a:r>
              <a:rPr lang="it-IT" sz="1100" dirty="0" smtClean="0"/>
              <a:t>[use case: suddivisione della classe in gruppi]</a:t>
            </a:r>
          </a:p>
          <a:p>
            <a:endParaRPr lang="it-IT" dirty="0"/>
          </a:p>
        </p:txBody>
      </p:sp>
      <p:sp>
        <p:nvSpPr>
          <p:cNvPr id="18" name="Segnaposto testo 13"/>
          <p:cNvSpPr txBox="1">
            <a:spLocks/>
          </p:cNvSpPr>
          <p:nvPr/>
        </p:nvSpPr>
        <p:spPr>
          <a:xfrm>
            <a:off x="2267744" y="2653504"/>
            <a:ext cx="5616128" cy="7200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#2 </a:t>
            </a:r>
            <a:r>
              <a:rPr lang="it-IT" b="1" dirty="0" smtClean="0"/>
              <a:t>Biblioteca</a:t>
            </a:r>
            <a:r>
              <a:rPr lang="it-IT" dirty="0" smtClean="0"/>
              <a:t>: archivio dei contenuti disponibili nella piattaforma, inseriti dagli utenti o </a:t>
            </a:r>
            <a:r>
              <a:rPr lang="it-IT" dirty="0"/>
              <a:t>creati dinamicamente</a:t>
            </a:r>
          </a:p>
          <a:p>
            <a:r>
              <a:rPr lang="it-IT" sz="1100" dirty="0"/>
              <a:t>[use case: ricerca di materiale, caricamento di materiale di tipo FILE o URL, classificazione del </a:t>
            </a:r>
            <a:r>
              <a:rPr lang="it-IT" sz="1100" dirty="0" smtClean="0"/>
              <a:t>materiale]</a:t>
            </a:r>
            <a:endParaRPr lang="it-IT" sz="1100" dirty="0"/>
          </a:p>
        </p:txBody>
      </p:sp>
      <p:sp>
        <p:nvSpPr>
          <p:cNvPr id="19" name="Segnaposto testo 13"/>
          <p:cNvSpPr txBox="1">
            <a:spLocks/>
          </p:cNvSpPr>
          <p:nvPr/>
        </p:nvSpPr>
        <p:spPr>
          <a:xfrm>
            <a:off x="2267744" y="3844456"/>
            <a:ext cx="5616128" cy="7200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#3</a:t>
            </a:r>
            <a:r>
              <a:rPr lang="it-IT" dirty="0" smtClean="0"/>
              <a:t> </a:t>
            </a:r>
            <a:r>
              <a:rPr lang="it-IT" b="1" dirty="0" smtClean="0"/>
              <a:t>Modello</a:t>
            </a:r>
            <a:r>
              <a:rPr lang="it-IT" dirty="0" smtClean="0"/>
              <a:t>: il modello basato sulle 8 competenze di cittadinanza europee è precaricato per ridurre al </a:t>
            </a:r>
            <a:r>
              <a:rPr lang="it-IT" dirty="0"/>
              <a:t>minimo l’impegno</a:t>
            </a:r>
          </a:p>
          <a:p>
            <a:r>
              <a:rPr lang="it-IT" sz="1100" dirty="0"/>
              <a:t>[use case: navigazione del modello competenze]</a:t>
            </a:r>
          </a:p>
        </p:txBody>
      </p:sp>
      <p:sp>
        <p:nvSpPr>
          <p:cNvPr id="20" name="Segnaposto testo 13"/>
          <p:cNvSpPr txBox="1">
            <a:spLocks/>
          </p:cNvSpPr>
          <p:nvPr/>
        </p:nvSpPr>
        <p:spPr>
          <a:xfrm>
            <a:off x="2267744" y="4941168"/>
            <a:ext cx="5616128" cy="7200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#4 </a:t>
            </a:r>
            <a:r>
              <a:rPr lang="it-IT" b="1" dirty="0" smtClean="0"/>
              <a:t>Piano</a:t>
            </a:r>
            <a:r>
              <a:rPr lang="it-IT" dirty="0" smtClean="0"/>
              <a:t>: consente la progettazione/programmazione didattica facendo riferimento al modello delle competenze</a:t>
            </a:r>
            <a:endParaRPr lang="it-IT" sz="1100" dirty="0"/>
          </a:p>
          <a:p>
            <a:r>
              <a:rPr lang="it-IT" sz="1100" dirty="0"/>
              <a:t>[use case: creazione del piano di </a:t>
            </a:r>
            <a:r>
              <a:rPr lang="it-IT" sz="1100" dirty="0" smtClean="0"/>
              <a:t>lavoro]</a:t>
            </a:r>
            <a:endParaRPr lang="it-IT" sz="1100" dirty="0"/>
          </a:p>
          <a:p>
            <a:endParaRPr lang="it-IT" dirty="0" smtClean="0"/>
          </a:p>
          <a:p>
            <a:endParaRPr lang="it-IT" dirty="0"/>
          </a:p>
        </p:txBody>
      </p:sp>
      <p:cxnSp>
        <p:nvCxnSpPr>
          <p:cNvPr id="21" name="Connettore 1 20"/>
          <p:cNvCxnSpPr/>
          <p:nvPr/>
        </p:nvCxnSpPr>
        <p:spPr>
          <a:xfrm>
            <a:off x="2123728" y="1628800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2123728" y="2725512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123728" y="3916464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>
            <a:off x="2123728" y="5013176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339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Funzionalità e use case (2)</a:t>
            </a:r>
            <a:endParaRPr lang="it-IT" dirty="0"/>
          </a:p>
        </p:txBody>
      </p:sp>
      <p:pic>
        <p:nvPicPr>
          <p:cNvPr id="25" name="Immagin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912860" cy="430348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33056"/>
            <a:ext cx="912860" cy="430348"/>
          </a:xfrm>
          <a:prstGeom prst="rect">
            <a:avLst/>
          </a:prstGeom>
        </p:spPr>
      </p:pic>
      <p:sp>
        <p:nvSpPr>
          <p:cNvPr id="27" name="Segnaposto testo 13"/>
          <p:cNvSpPr txBox="1">
            <a:spLocks/>
          </p:cNvSpPr>
          <p:nvPr/>
        </p:nvSpPr>
        <p:spPr>
          <a:xfrm>
            <a:off x="2267744" y="1557462"/>
            <a:ext cx="5616128" cy="71941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</a:t>
            </a:r>
            <a:r>
              <a:rPr lang="it-IT" dirty="0" smtClean="0"/>
              <a:t>5</a:t>
            </a:r>
            <a:r>
              <a:rPr lang="ro-RO" dirty="0" smtClean="0"/>
              <a:t> </a:t>
            </a:r>
            <a:r>
              <a:rPr lang="it-IT" b="1" dirty="0" smtClean="0"/>
              <a:t>Attività</a:t>
            </a:r>
            <a:r>
              <a:rPr lang="it-IT" dirty="0" smtClean="0"/>
              <a:t>: composizione e </a:t>
            </a:r>
            <a:r>
              <a:rPr lang="it-IT" dirty="0"/>
              <a:t>programmazione attività </a:t>
            </a:r>
            <a:r>
              <a:rPr lang="it-IT" dirty="0" smtClean="0"/>
              <a:t>da </a:t>
            </a:r>
            <a:r>
              <a:rPr lang="it-IT" dirty="0"/>
              <a:t>svolgere per il raggiungimento di </a:t>
            </a:r>
            <a:r>
              <a:rPr lang="it-IT" dirty="0" smtClean="0"/>
              <a:t>una o più competenze, con possibilità di riusare attività già esistenti, condividendo con gli studenti gli obiettivi da raggiungere col meccanismo delle </a:t>
            </a:r>
            <a:r>
              <a:rPr lang="it-IT" dirty="0" err="1" smtClean="0"/>
              <a:t>rubric</a:t>
            </a:r>
            <a:r>
              <a:rPr lang="it-IT" dirty="0" smtClean="0"/>
              <a:t>. Possibilità di clonazione attività da modelli predefiniti, che il docente può adattare alla proprie esigenze</a:t>
            </a:r>
            <a:endParaRPr lang="it-IT" dirty="0"/>
          </a:p>
          <a:p>
            <a:r>
              <a:rPr lang="it-IT" sz="1100" dirty="0"/>
              <a:t>[use case: composizione guidata attività, programmazione guidata </a:t>
            </a:r>
            <a:r>
              <a:rPr lang="it-IT" sz="1100" dirty="0" smtClean="0"/>
              <a:t>attività]</a:t>
            </a:r>
            <a:endParaRPr lang="it-IT" sz="1100" dirty="0"/>
          </a:p>
        </p:txBody>
      </p:sp>
      <p:sp>
        <p:nvSpPr>
          <p:cNvPr id="28" name="Segnaposto testo 13"/>
          <p:cNvSpPr txBox="1">
            <a:spLocks/>
          </p:cNvSpPr>
          <p:nvPr/>
        </p:nvSpPr>
        <p:spPr>
          <a:xfrm>
            <a:off x="2267744" y="3789040"/>
            <a:ext cx="5616128" cy="7200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</a:t>
            </a:r>
            <a:r>
              <a:rPr lang="it-IT" dirty="0" smtClean="0"/>
              <a:t>6</a:t>
            </a:r>
            <a:r>
              <a:rPr lang="ro-RO" dirty="0" smtClean="0"/>
              <a:t> </a:t>
            </a:r>
            <a:r>
              <a:rPr lang="it-IT" b="1" dirty="0" smtClean="0"/>
              <a:t>Valutazione</a:t>
            </a:r>
            <a:r>
              <a:rPr lang="it-IT" dirty="0" smtClean="0"/>
              <a:t>: valutazione da parte del docente delle competenze di ogni studente sugli obiettivi assegnati di ogni attività, con possibilità di richiedere l’autovalutazione dello studente</a:t>
            </a:r>
            <a:endParaRPr lang="it-IT" dirty="0"/>
          </a:p>
          <a:p>
            <a:r>
              <a:rPr lang="it-IT" sz="1100" dirty="0"/>
              <a:t>[use case: valutazione attività, </a:t>
            </a:r>
            <a:r>
              <a:rPr lang="it-IT" sz="1100" dirty="0" smtClean="0"/>
              <a:t>autovalutazione]</a:t>
            </a:r>
            <a:endParaRPr lang="it-IT" sz="1100" dirty="0"/>
          </a:p>
        </p:txBody>
      </p:sp>
      <p:cxnSp>
        <p:nvCxnSpPr>
          <p:cNvPr id="29" name="Connettore 1 28"/>
          <p:cNvCxnSpPr/>
          <p:nvPr/>
        </p:nvCxnSpPr>
        <p:spPr>
          <a:xfrm>
            <a:off x="2123728" y="1628800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2123728" y="2780928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>
            <a:off x="2123728" y="3861048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2123728" y="5013176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2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Funzionalità e use case (3)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912860" cy="43034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52936"/>
            <a:ext cx="912860" cy="43034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933056"/>
            <a:ext cx="912860" cy="43034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85184"/>
            <a:ext cx="912860" cy="430348"/>
          </a:xfrm>
          <a:prstGeom prst="rect">
            <a:avLst/>
          </a:prstGeom>
        </p:spPr>
      </p:pic>
      <p:sp>
        <p:nvSpPr>
          <p:cNvPr id="15" name="Segnaposto testo 13"/>
          <p:cNvSpPr txBox="1">
            <a:spLocks/>
          </p:cNvSpPr>
          <p:nvPr/>
        </p:nvSpPr>
        <p:spPr>
          <a:xfrm>
            <a:off x="2267744" y="3789040"/>
            <a:ext cx="5616128" cy="71941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</a:t>
            </a:r>
            <a:r>
              <a:rPr lang="it-IT" dirty="0" smtClean="0"/>
              <a:t>9</a:t>
            </a:r>
            <a:r>
              <a:rPr lang="ro-RO" dirty="0" smtClean="0"/>
              <a:t> </a:t>
            </a:r>
            <a:r>
              <a:rPr lang="it-IT" b="1" dirty="0" smtClean="0"/>
              <a:t>Cruscotto</a:t>
            </a:r>
            <a:r>
              <a:rPr lang="it-IT" dirty="0" smtClean="0"/>
              <a:t>: visualizzazione e condivisione dell’andamento delle valutazioni sulle competenze raggiunte da ogni studente</a:t>
            </a:r>
            <a:endParaRPr lang="it-IT" dirty="0"/>
          </a:p>
        </p:txBody>
      </p:sp>
      <p:sp>
        <p:nvSpPr>
          <p:cNvPr id="16" name="Segnaposto testo 13"/>
          <p:cNvSpPr txBox="1">
            <a:spLocks/>
          </p:cNvSpPr>
          <p:nvPr/>
        </p:nvSpPr>
        <p:spPr>
          <a:xfrm>
            <a:off x="2267744" y="4940498"/>
            <a:ext cx="5616128" cy="7200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</a:t>
            </a:r>
            <a:r>
              <a:rPr lang="it-IT" dirty="0" smtClean="0"/>
              <a:t>10</a:t>
            </a:r>
            <a:r>
              <a:rPr lang="ro-RO" dirty="0" smtClean="0"/>
              <a:t> </a:t>
            </a:r>
            <a:r>
              <a:rPr lang="it-IT" b="1" dirty="0" smtClean="0"/>
              <a:t>Community docenti</a:t>
            </a:r>
            <a:r>
              <a:rPr lang="it-IT" dirty="0" smtClean="0"/>
              <a:t>: un ambiente di condivisione dell’esperienza su eSchooling della comunità dei docenti che partecipano alla sperimentazione</a:t>
            </a:r>
            <a:endParaRPr lang="it-IT" dirty="0"/>
          </a:p>
        </p:txBody>
      </p:sp>
      <p:cxnSp>
        <p:nvCxnSpPr>
          <p:cNvPr id="17" name="Connettore 1 16"/>
          <p:cNvCxnSpPr/>
          <p:nvPr/>
        </p:nvCxnSpPr>
        <p:spPr>
          <a:xfrm>
            <a:off x="2123728" y="1628800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2123728" y="2780928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2123728" y="3861048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123728" y="5013176"/>
            <a:ext cx="0" cy="72008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egnaposto testo 13"/>
          <p:cNvSpPr txBox="1">
            <a:spLocks/>
          </p:cNvSpPr>
          <p:nvPr/>
        </p:nvSpPr>
        <p:spPr>
          <a:xfrm>
            <a:off x="2267744" y="1556792"/>
            <a:ext cx="5616128" cy="7200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</a:t>
            </a:r>
            <a:r>
              <a:rPr lang="it-IT" dirty="0" smtClean="0"/>
              <a:t>7 </a:t>
            </a:r>
            <a:r>
              <a:rPr lang="it-IT" b="1" dirty="0"/>
              <a:t>Knowledge </a:t>
            </a:r>
            <a:r>
              <a:rPr lang="it-IT" b="1" dirty="0" smtClean="0"/>
              <a:t>community</a:t>
            </a:r>
            <a:r>
              <a:rPr lang="it-IT" dirty="0" smtClean="0"/>
              <a:t>: utilizzo di una dimensione social (realizzata tramite le Google </a:t>
            </a:r>
            <a:r>
              <a:rPr lang="it-IT" dirty="0" err="1" smtClean="0"/>
              <a:t>Apps</a:t>
            </a:r>
            <a:r>
              <a:rPr lang="it-IT" dirty="0" smtClean="0"/>
              <a:t> for </a:t>
            </a:r>
            <a:r>
              <a:rPr lang="it-IT" dirty="0" err="1" smtClean="0"/>
              <a:t>Education</a:t>
            </a:r>
            <a:r>
              <a:rPr lang="it-IT" dirty="0" smtClean="0"/>
              <a:t>) per scopi didattici</a:t>
            </a:r>
            <a:endParaRPr lang="it-IT" dirty="0"/>
          </a:p>
        </p:txBody>
      </p:sp>
      <p:sp>
        <p:nvSpPr>
          <p:cNvPr id="22" name="Segnaposto testo 13"/>
          <p:cNvSpPr txBox="1">
            <a:spLocks/>
          </p:cNvSpPr>
          <p:nvPr/>
        </p:nvSpPr>
        <p:spPr>
          <a:xfrm>
            <a:off x="2267744" y="2708920"/>
            <a:ext cx="5616128" cy="72008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400" b="0" baseline="0">
                <a:solidFill>
                  <a:schemeClr val="accent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446088" indent="1111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2pPr>
            <a:lvl3pPr marL="893763" indent="20638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600">
                <a:solidFill>
                  <a:schemeClr val="accent1"/>
                </a:solidFill>
                <a:latin typeface="Arial"/>
                <a:ea typeface="Arial" charset="0"/>
                <a:cs typeface="Arial"/>
              </a:defRPr>
            </a:lvl3pPr>
            <a:lvl4pPr marL="1339850" indent="31750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defRPr sz="1200">
                <a:solidFill>
                  <a:srgbClr val="114986"/>
                </a:solidFill>
                <a:latin typeface="Arial"/>
                <a:ea typeface="Arial" charset="0"/>
                <a:cs typeface="Arial"/>
              </a:defRPr>
            </a:lvl4pPr>
            <a:lvl5pPr marL="20716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5pPr>
            <a:lvl6pPr marL="25288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6pPr>
            <a:lvl7pPr marL="29860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7pPr>
            <a:lvl8pPr marL="34432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8pPr>
            <a:lvl9pPr marL="39004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50000"/>
              <a:buFont typeface="Franklin Gothic Demi" charset="0"/>
              <a:buChar char="►"/>
              <a:defRPr>
                <a:solidFill>
                  <a:schemeClr val="tx1"/>
                </a:solidFill>
                <a:latin typeface="Franklin Gothic Book" charset="0"/>
                <a:ea typeface="Arial" charset="0"/>
                <a:cs typeface="+mn-cs"/>
              </a:defRPr>
            </a:lvl9pPr>
          </a:lstStyle>
          <a:p>
            <a:r>
              <a:rPr lang="it-IT" dirty="0" smtClean="0"/>
              <a:t>Funzionalità</a:t>
            </a:r>
            <a:r>
              <a:rPr lang="ro-RO" dirty="0" smtClean="0"/>
              <a:t>#</a:t>
            </a:r>
            <a:r>
              <a:rPr lang="it-IT" dirty="0" smtClean="0"/>
              <a:t>8</a:t>
            </a:r>
            <a:r>
              <a:rPr lang="ro-RO" dirty="0" smtClean="0"/>
              <a:t> </a:t>
            </a:r>
            <a:r>
              <a:rPr lang="it-IT" b="1" dirty="0" smtClean="0"/>
              <a:t>Libro</a:t>
            </a:r>
            <a:r>
              <a:rPr lang="it-IT" dirty="0" smtClean="0"/>
              <a:t>: strumenti per il social </a:t>
            </a:r>
            <a:r>
              <a:rPr lang="it-IT" dirty="0" err="1" smtClean="0"/>
              <a:t>reading</a:t>
            </a:r>
            <a:r>
              <a:rPr lang="it-IT" dirty="0" smtClean="0"/>
              <a:t> con possibilità di annotazione condivisa e per la creazione condivisa di contenuti/</a:t>
            </a:r>
            <a:r>
              <a:rPr lang="it-IT" dirty="0" err="1" smtClean="0"/>
              <a:t>ebook</a:t>
            </a:r>
            <a:r>
              <a:rPr lang="it-IT" dirty="0" smtClean="0"/>
              <a:t> multimediali (EPUB3)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526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Il prototipo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sz="3200" b="1" dirty="0" smtClean="0">
              <a:solidFill>
                <a:srgbClr val="00CC00"/>
              </a:solidFill>
            </a:endParaRPr>
          </a:p>
        </p:txBody>
      </p:sp>
      <p:pic>
        <p:nvPicPr>
          <p:cNvPr id="1026" name="Picture 2" descr="C:\Users\so000271\Desktop\SnapShot_ReportValutazi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0" y="1484784"/>
            <a:ext cx="7762054" cy="491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o000271\Desktop\SnapShot_GrigliaValutazioneObiettivi_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25568"/>
            <a:ext cx="3651456" cy="277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o000271\Desktop\SnapShot_WizardComposizione_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83" y="980728"/>
            <a:ext cx="495953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o000271\Desktop\SnatShot_Read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3190256" cy="172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86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>
                <a:solidFill>
                  <a:srgbClr val="00CC00"/>
                </a:solidFill>
              </a:rPr>
              <a:t>solutions</a:t>
            </a:r>
            <a:r>
              <a:rPr lang="it-IT" dirty="0" smtClean="0"/>
              <a:t> for the </a:t>
            </a:r>
            <a:r>
              <a:rPr lang="it-IT" dirty="0" err="1" smtClean="0"/>
              <a:t>challenges</a:t>
            </a:r>
            <a:r>
              <a:rPr lang="it-IT" dirty="0" smtClean="0"/>
              <a:t> of School 2020? 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200" b="1" dirty="0" smtClean="0">
                <a:solidFill>
                  <a:srgbClr val="00CC00"/>
                </a:solidFill>
              </a:rPr>
              <a:t>ICT: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 smtClean="0"/>
              <a:t>Learning Management Systems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 smtClean="0"/>
              <a:t>e-books</a:t>
            </a:r>
          </a:p>
          <a:p>
            <a:pPr marL="457200" indent="-457200">
              <a:buFont typeface="Arial"/>
              <a:buChar char="•"/>
            </a:pPr>
            <a:r>
              <a:rPr lang="it-IT" sz="3200" b="1" dirty="0" smtClean="0"/>
              <a:t>Vertical </a:t>
            </a:r>
            <a:r>
              <a:rPr lang="it-IT" sz="3200" b="1" dirty="0" err="1" smtClean="0"/>
              <a:t>apps</a:t>
            </a:r>
            <a:r>
              <a:rPr lang="it-IT" sz="3200" b="1" dirty="0" smtClean="0"/>
              <a:t> (CAD, </a:t>
            </a:r>
            <a:r>
              <a:rPr lang="it-IT" sz="3200" b="1" dirty="0" err="1" smtClean="0"/>
              <a:t>simulations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GeoGebra</a:t>
            </a:r>
            <a:r>
              <a:rPr lang="it-IT" sz="3200" b="1" dirty="0" smtClean="0"/>
              <a:t>…)</a:t>
            </a:r>
          </a:p>
          <a:p>
            <a:endParaRPr lang="it-IT" sz="2400" b="1" dirty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10467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>
                <a:solidFill>
                  <a:srgbClr val="00CC00"/>
                </a:solidFill>
              </a:rPr>
              <a:t>solutions</a:t>
            </a:r>
            <a:r>
              <a:rPr lang="it-IT" dirty="0"/>
              <a:t> for the </a:t>
            </a:r>
            <a:r>
              <a:rPr lang="it-IT" dirty="0" err="1"/>
              <a:t>challenges</a:t>
            </a:r>
            <a:r>
              <a:rPr lang="it-IT" dirty="0"/>
              <a:t> of School 2020? </a:t>
            </a:r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200" b="1" dirty="0" err="1" smtClean="0">
                <a:solidFill>
                  <a:srgbClr val="00CC00"/>
                </a:solidFill>
              </a:rPr>
              <a:t>Competencies</a:t>
            </a:r>
            <a:r>
              <a:rPr lang="it-IT" sz="3200" b="1" dirty="0" smtClean="0">
                <a:solidFill>
                  <a:srgbClr val="00CC00"/>
                </a:solidFill>
              </a:rPr>
              <a:t>:</a:t>
            </a:r>
          </a:p>
          <a:p>
            <a:endParaRPr lang="it-IT" sz="3200" b="1" dirty="0" smtClean="0">
              <a:solidFill>
                <a:srgbClr val="00CC00"/>
              </a:solidFill>
            </a:endParaRPr>
          </a:p>
          <a:p>
            <a:pPr algn="ctr"/>
            <a:r>
              <a:rPr lang="it-IT" sz="8000" b="1" dirty="0" smtClean="0"/>
              <a:t>?</a:t>
            </a:r>
            <a:endParaRPr lang="it-IT" sz="8000" b="1" dirty="0"/>
          </a:p>
        </p:txBody>
      </p:sp>
    </p:spTree>
    <p:extLst>
      <p:ext uri="{BB962C8B-B14F-4D97-AF65-F5344CB8AC3E}">
        <p14:creationId xmlns:p14="http://schemas.microsoft.com/office/powerpoint/2010/main" val="70877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are "</a:t>
            </a:r>
            <a:r>
              <a:rPr lang="it-IT" dirty="0" err="1" smtClean="0"/>
              <a:t>competencies</a:t>
            </a:r>
            <a:r>
              <a:rPr lang="it-IT" dirty="0" smtClean="0"/>
              <a:t>"? </a:t>
            </a:r>
            <a:br>
              <a:rPr lang="it-IT" dirty="0" smtClean="0"/>
            </a:br>
            <a:r>
              <a:rPr lang="it-IT" dirty="0" smtClean="0"/>
              <a:t>(a 25 </a:t>
            </a:r>
            <a:r>
              <a:rPr lang="it-IT" dirty="0" err="1" smtClean="0"/>
              <a:t>years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story)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it-IT" dirty="0" smtClean="0"/>
          </a:p>
          <a:p>
            <a:r>
              <a:rPr lang="en-US" sz="3200" dirty="0" smtClean="0"/>
              <a:t>German school of Developmental Psychology (</a:t>
            </a:r>
            <a:r>
              <a:rPr lang="en-US" sz="3200" dirty="0" err="1"/>
              <a:t>Gelman</a:t>
            </a:r>
            <a:r>
              <a:rPr lang="en-US" sz="3200" dirty="0"/>
              <a:t> and </a:t>
            </a:r>
            <a:r>
              <a:rPr lang="en-US" sz="3200" dirty="0" err="1"/>
              <a:t>Greeno</a:t>
            </a:r>
            <a:r>
              <a:rPr lang="en-US" sz="3200" dirty="0"/>
              <a:t>, 1989, </a:t>
            </a:r>
            <a:r>
              <a:rPr lang="en-US" sz="3200" dirty="0" err="1"/>
              <a:t>Sophian</a:t>
            </a:r>
            <a:r>
              <a:rPr lang="en-US" sz="3200" dirty="0"/>
              <a:t>, </a:t>
            </a:r>
            <a:r>
              <a:rPr lang="en-US" sz="3200" dirty="0" smtClean="0"/>
              <a:t>1997</a:t>
            </a:r>
            <a:r>
              <a:rPr lang="it-IT" sz="3200" dirty="0" smtClean="0"/>
              <a:t>)</a:t>
            </a:r>
          </a:p>
          <a:p>
            <a:endParaRPr lang="en-US" sz="3200" dirty="0" smtClean="0"/>
          </a:p>
          <a:p>
            <a:r>
              <a:rPr lang="en-US" sz="3200" dirty="0" smtClean="0"/>
              <a:t>(</a:t>
            </a:r>
            <a:r>
              <a:rPr lang="en-US" sz="3200" dirty="0"/>
              <a:t>a) “</a:t>
            </a:r>
            <a:r>
              <a:rPr lang="en-US" sz="3200" b="1" dirty="0"/>
              <a:t>Knowledge</a:t>
            </a:r>
            <a:r>
              <a:rPr lang="en-US" sz="3200" dirty="0"/>
              <a:t>”: </a:t>
            </a:r>
            <a:r>
              <a:rPr lang="en-US" sz="3200" dirty="0">
                <a:solidFill>
                  <a:srgbClr val="FF0000"/>
                </a:solidFill>
              </a:rPr>
              <a:t>conceptual competence</a:t>
            </a:r>
            <a:r>
              <a:rPr lang="en-US" sz="3200" dirty="0"/>
              <a:t>, rule-based, abstract knowledge about an entire domain;</a:t>
            </a:r>
            <a:endParaRPr lang="it-IT" sz="3200" dirty="0"/>
          </a:p>
          <a:p>
            <a:r>
              <a:rPr lang="en-US" sz="3200" dirty="0"/>
              <a:t>(b) “</a:t>
            </a:r>
            <a:r>
              <a:rPr lang="en-US" sz="3200" b="1" dirty="0"/>
              <a:t>Skills</a:t>
            </a:r>
            <a:r>
              <a:rPr lang="en-US" sz="3200" dirty="0"/>
              <a:t>”: </a:t>
            </a:r>
            <a:r>
              <a:rPr lang="en-US" sz="3200" dirty="0">
                <a:solidFill>
                  <a:srgbClr val="FF0000"/>
                </a:solidFill>
              </a:rPr>
              <a:t>procedural competence</a:t>
            </a:r>
            <a:r>
              <a:rPr lang="en-US" sz="3200" dirty="0"/>
              <a:t>, procedures and skills needed to apply conceptual competence in concrete situations;</a:t>
            </a:r>
            <a:endParaRPr lang="it-IT" sz="3200" dirty="0"/>
          </a:p>
          <a:p>
            <a:r>
              <a:rPr lang="en-US" sz="3200" dirty="0"/>
              <a:t>(c) “</a:t>
            </a:r>
            <a:r>
              <a:rPr lang="en-US" sz="3200" b="1" dirty="0"/>
              <a:t>Competencies</a:t>
            </a:r>
            <a:r>
              <a:rPr lang="en-US" sz="3200" dirty="0"/>
              <a:t>”: </a:t>
            </a:r>
            <a:r>
              <a:rPr lang="en-US" sz="3200" dirty="0">
                <a:solidFill>
                  <a:srgbClr val="FF0000"/>
                </a:solidFill>
              </a:rPr>
              <a:t>performance competencies</a:t>
            </a:r>
            <a:r>
              <a:rPr lang="en-US" sz="3200" dirty="0"/>
              <a:t>, required to assess a problem and select a suitable strategy for its solution.</a:t>
            </a:r>
            <a:endParaRPr lang="it-IT" sz="3200" dirty="0"/>
          </a:p>
          <a:p>
            <a:endParaRPr lang="it-IT" sz="2400" b="1" dirty="0"/>
          </a:p>
          <a:p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17162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532374" cy="720080"/>
          </a:xfrm>
        </p:spPr>
        <p:txBody>
          <a:bodyPr>
            <a:noAutofit/>
          </a:bodyPr>
          <a:lstStyle/>
          <a:p>
            <a:r>
              <a:rPr lang="it-IT" dirty="0" smtClean="0"/>
              <a:t>In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words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sz="3200" b="1" dirty="0" err="1" smtClean="0"/>
              <a:t>Not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only</a:t>
            </a:r>
            <a:r>
              <a:rPr lang="it-IT" sz="3200" b="1" dirty="0" smtClean="0"/>
              <a:t> "to </a:t>
            </a:r>
            <a:r>
              <a:rPr lang="it-IT" sz="3200" b="1" dirty="0" err="1" smtClean="0"/>
              <a:t>know</a:t>
            </a:r>
            <a:r>
              <a:rPr lang="it-IT" sz="3200" b="1" dirty="0" smtClean="0"/>
              <a:t>", </a:t>
            </a:r>
            <a:r>
              <a:rPr lang="it-IT" sz="3200" b="1" dirty="0" err="1" smtClean="0"/>
              <a:t>nor</a:t>
            </a:r>
            <a:r>
              <a:rPr lang="it-IT" sz="3200" b="1" dirty="0" smtClean="0"/>
              <a:t>  "</a:t>
            </a:r>
            <a:r>
              <a:rPr lang="it-IT" sz="3200" b="1" dirty="0" err="1" smtClean="0"/>
              <a:t>being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able</a:t>
            </a:r>
            <a:r>
              <a:rPr lang="it-IT" sz="3200" b="1" dirty="0" smtClean="0"/>
              <a:t> to do", </a:t>
            </a:r>
            <a:r>
              <a:rPr lang="it-IT" sz="3200" b="1" dirty="0" err="1" smtClean="0"/>
              <a:t>but</a:t>
            </a:r>
            <a:endParaRPr lang="it-IT" sz="3200" b="1" dirty="0" smtClean="0"/>
          </a:p>
          <a:p>
            <a:endParaRPr lang="it-IT" sz="3200" b="1" dirty="0"/>
          </a:p>
          <a:p>
            <a:pPr algn="ctr"/>
            <a:r>
              <a:rPr lang="it-IT" sz="4000" b="1" dirty="0" smtClean="0"/>
              <a:t>"Be </a:t>
            </a:r>
            <a:r>
              <a:rPr lang="it-IT" sz="4000" b="1" dirty="0" err="1" smtClean="0"/>
              <a:t>able</a:t>
            </a:r>
            <a:r>
              <a:rPr lang="it-IT" sz="4000" b="1" dirty="0" smtClean="0"/>
              <a:t> do do with </a:t>
            </a:r>
            <a:r>
              <a:rPr lang="it-IT" sz="4000" b="1" dirty="0" err="1" smtClean="0"/>
              <a:t>what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you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know</a:t>
            </a:r>
            <a:r>
              <a:rPr lang="it-IT" sz="4000" b="1" dirty="0" smtClean="0"/>
              <a:t>"</a:t>
            </a:r>
          </a:p>
          <a:p>
            <a:pPr algn="ctr"/>
            <a:endParaRPr lang="it-IT" sz="4000" b="1" dirty="0"/>
          </a:p>
          <a:p>
            <a:pPr algn="ctr"/>
            <a:r>
              <a:rPr lang="it-IT" sz="4000" b="1" dirty="0" smtClean="0"/>
              <a:t>(</a:t>
            </a:r>
            <a:r>
              <a:rPr lang="it-IT" sz="4000" b="1" dirty="0" err="1" smtClean="0"/>
              <a:t>situated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knowledge</a:t>
            </a:r>
            <a:r>
              <a:rPr lang="it-IT" sz="40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94849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European and the Italian frameworks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662871"/>
              </p:ext>
            </p:extLst>
          </p:nvPr>
        </p:nvGraphicFramePr>
        <p:xfrm>
          <a:off x="539552" y="1484784"/>
          <a:ext cx="8064896" cy="500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Document" r:id="rId3" imgW="5854700" imgH="3632200" progId="Word.Document.12">
                  <p:embed/>
                </p:oleObj>
              </mc:Choice>
              <mc:Fallback>
                <p:oleObj name="Document" r:id="rId3" imgW="5854700" imgH="363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1484784"/>
                        <a:ext cx="8064896" cy="5003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7576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result…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M</a:t>
            </a:r>
            <a:r>
              <a:rPr lang="en-US" sz="3200" b="1" dirty="0" smtClean="0"/>
              <a:t>ost </a:t>
            </a:r>
            <a:r>
              <a:rPr lang="en-US" sz="3200" b="1" dirty="0"/>
              <a:t>Italian teachers feel lost and confused. </a:t>
            </a:r>
          </a:p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Indications </a:t>
            </a:r>
            <a:r>
              <a:rPr lang="en-US" sz="3200" b="1" dirty="0"/>
              <a:t>are vague and contradictory</a:t>
            </a:r>
            <a:r>
              <a:rPr lang="en-US" sz="3200" b="1" dirty="0" smtClean="0"/>
              <a:t>: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/>
              <a:t>teachers understand that they are requested to adapt to a new paradigm</a:t>
            </a:r>
            <a:r>
              <a:rPr lang="en-US" sz="3200" b="1" dirty="0" smtClean="0"/>
              <a:t>,</a:t>
            </a:r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/>
              <a:t>yet they do not understand </a:t>
            </a:r>
            <a:r>
              <a:rPr lang="en-US" sz="3200" b="1" dirty="0">
                <a:solidFill>
                  <a:srgbClr val="6EAA2E"/>
                </a:solidFill>
              </a:rPr>
              <a:t>how to get there</a:t>
            </a:r>
            <a:r>
              <a:rPr lang="en-US" sz="3200" b="1" dirty="0"/>
              <a:t>, 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and </a:t>
            </a:r>
            <a:r>
              <a:rPr lang="en-US" sz="3200" b="1" dirty="0"/>
              <a:t>often not even </a:t>
            </a:r>
            <a:r>
              <a:rPr lang="en-US" sz="3200" b="1" dirty="0">
                <a:solidFill>
                  <a:srgbClr val="FF0000"/>
                </a:solidFill>
              </a:rPr>
              <a:t>where is “there”</a:t>
            </a:r>
            <a:r>
              <a:rPr lang="en-US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38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are competencies a problem?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200" b="1" dirty="0" err="1"/>
              <a:t>Pellerey</a:t>
            </a:r>
            <a:r>
              <a:rPr lang="it-IT" sz="3200" b="1" dirty="0"/>
              <a:t> </a:t>
            </a:r>
            <a:r>
              <a:rPr lang="it-IT" sz="3200" b="1" dirty="0" smtClean="0"/>
              <a:t> (2010)</a:t>
            </a:r>
          </a:p>
          <a:p>
            <a:r>
              <a:rPr lang="it-IT" sz="3200" b="1" dirty="0" err="1">
                <a:solidFill>
                  <a:srgbClr val="00CC00"/>
                </a:solidFill>
              </a:rPr>
              <a:t>absence</a:t>
            </a:r>
            <a:r>
              <a:rPr lang="it-IT" sz="3200" b="1" dirty="0">
                <a:solidFill>
                  <a:srgbClr val="00CC00"/>
                </a:solidFill>
              </a:rPr>
              <a:t> of a </a:t>
            </a:r>
            <a:r>
              <a:rPr lang="it-IT" sz="3200" b="1" dirty="0" err="1">
                <a:solidFill>
                  <a:srgbClr val="00CC00"/>
                </a:solidFill>
              </a:rPr>
              <a:t>suitable</a:t>
            </a:r>
            <a:r>
              <a:rPr lang="it-IT" sz="3200" b="1" dirty="0">
                <a:solidFill>
                  <a:srgbClr val="00CC00"/>
                </a:solidFill>
              </a:rPr>
              <a:t> </a:t>
            </a:r>
            <a:r>
              <a:rPr lang="it-IT" sz="3200" b="1" dirty="0" err="1">
                <a:solidFill>
                  <a:srgbClr val="00CC00"/>
                </a:solidFill>
              </a:rPr>
              <a:t>semantic</a:t>
            </a:r>
            <a:r>
              <a:rPr lang="it-IT" sz="3200" b="1" dirty="0">
                <a:solidFill>
                  <a:srgbClr val="00CC00"/>
                </a:solidFill>
              </a:rPr>
              <a:t> and operative </a:t>
            </a:r>
            <a:r>
              <a:rPr lang="it-IT" sz="3200" b="1" dirty="0" err="1">
                <a:solidFill>
                  <a:srgbClr val="00CC00"/>
                </a:solidFill>
              </a:rPr>
              <a:t>framework</a:t>
            </a:r>
            <a:r>
              <a:rPr lang="it-IT" sz="3200" b="1" dirty="0">
                <a:solidFill>
                  <a:srgbClr val="00CC00"/>
                </a:solidFill>
              </a:rPr>
              <a:t> </a:t>
            </a:r>
          </a:p>
          <a:p>
            <a:endParaRPr lang="it-IT" sz="3200" b="1" dirty="0" smtClean="0"/>
          </a:p>
          <a:p>
            <a:r>
              <a:rPr lang="it-IT" sz="3200" b="1" dirty="0" err="1" smtClean="0"/>
              <a:t>Bottani</a:t>
            </a:r>
            <a:r>
              <a:rPr lang="it-IT" sz="3200" b="1" dirty="0" smtClean="0"/>
              <a:t>  (2007)</a:t>
            </a:r>
          </a:p>
          <a:p>
            <a:r>
              <a:rPr lang="it-IT" sz="3200" b="1" dirty="0">
                <a:solidFill>
                  <a:srgbClr val="00CC00"/>
                </a:solidFill>
              </a:rPr>
              <a:t>“</a:t>
            </a:r>
            <a:r>
              <a:rPr lang="it-IT" sz="3200" b="1" dirty="0" err="1">
                <a:solidFill>
                  <a:srgbClr val="00CC00"/>
                </a:solidFill>
              </a:rPr>
              <a:t>pedagogical</a:t>
            </a:r>
            <a:r>
              <a:rPr lang="it-IT" sz="3200" b="1" dirty="0">
                <a:solidFill>
                  <a:srgbClr val="00CC00"/>
                </a:solidFill>
              </a:rPr>
              <a:t> tsunami” </a:t>
            </a:r>
            <a:r>
              <a:rPr lang="it-IT" sz="3200" b="1" dirty="0" err="1">
                <a:solidFill>
                  <a:srgbClr val="00CC00"/>
                </a:solidFill>
              </a:rPr>
              <a:t>caused</a:t>
            </a:r>
            <a:r>
              <a:rPr lang="it-IT" sz="3200" b="1" dirty="0">
                <a:solidFill>
                  <a:srgbClr val="00CC00"/>
                </a:solidFill>
              </a:rPr>
              <a:t> by the big </a:t>
            </a:r>
            <a:r>
              <a:rPr lang="it-IT" sz="3200" b="1" dirty="0" err="1">
                <a:solidFill>
                  <a:srgbClr val="00CC00"/>
                </a:solidFill>
              </a:rPr>
              <a:t>but</a:t>
            </a:r>
            <a:r>
              <a:rPr lang="it-IT" sz="3200" b="1" dirty="0">
                <a:solidFill>
                  <a:srgbClr val="00CC00"/>
                </a:solidFill>
              </a:rPr>
              <a:t> </a:t>
            </a:r>
            <a:r>
              <a:rPr lang="it-IT" sz="3200" b="1" dirty="0" err="1">
                <a:solidFill>
                  <a:srgbClr val="00CC00"/>
                </a:solidFill>
              </a:rPr>
              <a:t>largely</a:t>
            </a:r>
            <a:r>
              <a:rPr lang="it-IT" sz="3200" b="1" dirty="0">
                <a:solidFill>
                  <a:srgbClr val="00CC00"/>
                </a:solidFill>
              </a:rPr>
              <a:t> </a:t>
            </a:r>
            <a:r>
              <a:rPr lang="it-IT" sz="3200" b="1" dirty="0" err="1">
                <a:solidFill>
                  <a:srgbClr val="00CC00"/>
                </a:solidFill>
              </a:rPr>
              <a:t>incoherent</a:t>
            </a:r>
            <a:r>
              <a:rPr lang="it-IT" sz="3200" b="1" dirty="0">
                <a:solidFill>
                  <a:srgbClr val="00CC00"/>
                </a:solidFill>
              </a:rPr>
              <a:t> </a:t>
            </a:r>
            <a:r>
              <a:rPr lang="it-IT" sz="3200" b="1" dirty="0" err="1">
                <a:solidFill>
                  <a:srgbClr val="00CC00"/>
                </a:solidFill>
              </a:rPr>
              <a:t>amount</a:t>
            </a:r>
            <a:r>
              <a:rPr lang="it-IT" sz="3200" b="1" dirty="0">
                <a:solidFill>
                  <a:srgbClr val="00CC00"/>
                </a:solidFill>
              </a:rPr>
              <a:t> of work </a:t>
            </a:r>
            <a:r>
              <a:rPr lang="it-IT" sz="3200" b="1" dirty="0" err="1">
                <a:solidFill>
                  <a:srgbClr val="00CC00"/>
                </a:solidFill>
              </a:rPr>
              <a:t>done</a:t>
            </a:r>
            <a:r>
              <a:rPr lang="it-IT" sz="3200" b="1" dirty="0">
                <a:solidFill>
                  <a:srgbClr val="00CC00"/>
                </a:solidFill>
              </a:rPr>
              <a:t> on the </a:t>
            </a:r>
            <a:r>
              <a:rPr lang="it-IT" sz="3200" b="1" dirty="0" err="1">
                <a:solidFill>
                  <a:srgbClr val="00CC00"/>
                </a:solidFill>
              </a:rPr>
              <a:t>notion</a:t>
            </a:r>
            <a:r>
              <a:rPr lang="it-IT" sz="3200" b="1" dirty="0">
                <a:solidFill>
                  <a:srgbClr val="00CC00"/>
                </a:solidFill>
              </a:rPr>
              <a:t> of </a:t>
            </a:r>
            <a:r>
              <a:rPr lang="it-IT" sz="3200" b="1" dirty="0" err="1">
                <a:solidFill>
                  <a:srgbClr val="00CC00"/>
                </a:solidFill>
              </a:rPr>
              <a:t>competence</a:t>
            </a:r>
            <a:r>
              <a:rPr lang="it-IT" sz="3200" b="1" dirty="0">
                <a:solidFill>
                  <a:srgbClr val="00CC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40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Teleco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Telecom1</Template>
  <TotalTime>19316</TotalTime>
  <Words>1217</Words>
  <Application>Microsoft Macintosh PowerPoint</Application>
  <PresentationFormat>On-screen Show (4:3)</PresentationFormat>
  <Paragraphs>225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1_Telecom1</vt:lpstr>
      <vt:lpstr>Document</vt:lpstr>
      <vt:lpstr>PowerPoint Presentation</vt:lpstr>
      <vt:lpstr>Challenges for "School 2020"</vt:lpstr>
      <vt:lpstr>Which solutions for the challenges of School 2020? </vt:lpstr>
      <vt:lpstr>Which solutions for the challenges of School 2020? </vt:lpstr>
      <vt:lpstr>What are "competencies"?  (a 25 years old story)</vt:lpstr>
      <vt:lpstr>In simple words?</vt:lpstr>
      <vt:lpstr>The European and the Italian frameworks</vt:lpstr>
      <vt:lpstr>The result…</vt:lpstr>
      <vt:lpstr>Why are competencies a problem?</vt:lpstr>
      <vt:lpstr>Why are competencies a problem?</vt:lpstr>
      <vt:lpstr>What happens in the Italian high schools?</vt:lpstr>
      <vt:lpstr>What happens in the Italian high schools?</vt:lpstr>
      <vt:lpstr>Project idea</vt:lpstr>
      <vt:lpstr>Project idea</vt:lpstr>
      <vt:lpstr>PowerPoint Presentation</vt:lpstr>
      <vt:lpstr>Obiettivi</vt:lpstr>
      <vt:lpstr>Strategia</vt:lpstr>
      <vt:lpstr>Validation</vt:lpstr>
      <vt:lpstr>Validation: the research questions</vt:lpstr>
      <vt:lpstr>Timeline e Avanzamento</vt:lpstr>
      <vt:lpstr>Sperimentazione A.S. 2014-2015</vt:lpstr>
      <vt:lpstr>Sessioni formazione</vt:lpstr>
      <vt:lpstr> </vt:lpstr>
      <vt:lpstr>Funzionalità e use case (1)</vt:lpstr>
      <vt:lpstr>Funzionalità e use case (2)</vt:lpstr>
      <vt:lpstr>Funzionalità e use case (3)</vt:lpstr>
      <vt:lpstr>Il prototipo</vt:lpstr>
    </vt:vector>
  </TitlesOfParts>
  <Company>Telecom Italia S.p.A.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Nassi</dc:creator>
  <cp:lastModifiedBy>Marco Ronchetti</cp:lastModifiedBy>
  <cp:revision>742</cp:revision>
  <dcterms:created xsi:type="dcterms:W3CDTF">2012-02-07T16:11:03Z</dcterms:created>
  <dcterms:modified xsi:type="dcterms:W3CDTF">2015-05-20T07:30:23Z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0x01010026EEBF52FE0AEC4C842D00BD61280ED0</vt:lpwstr>
  </property>
</Properties>
</file>