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69" r:id="rId4"/>
    <p:sldId id="268" r:id="rId5"/>
    <p:sldId id="274" r:id="rId6"/>
    <p:sldId id="280" r:id="rId7"/>
    <p:sldId id="281" r:id="rId8"/>
    <p:sldId id="267" r:id="rId9"/>
    <p:sldId id="270" r:id="rId10"/>
    <p:sldId id="257" r:id="rId11"/>
    <p:sldId id="260" r:id="rId12"/>
    <p:sldId id="261" r:id="rId13"/>
    <p:sldId id="258" r:id="rId14"/>
    <p:sldId id="262" r:id="rId15"/>
    <p:sldId id="276" r:id="rId16"/>
    <p:sldId id="277" r:id="rId17"/>
    <p:sldId id="278" r:id="rId18"/>
    <p:sldId id="263" r:id="rId19"/>
    <p:sldId id="264" r:id="rId20"/>
    <p:sldId id="26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83C7-827E-4940-9EB7-8B1A21047347}" type="datetimeFigureOut">
              <a:rPr lang="en-US" smtClean="0"/>
              <a:t>23/06/14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C98A9-4A0D-6445-94EB-286DACA1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73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28F7-BD60-484A-93FA-66B200FD3AFB}" type="datetimeFigureOut">
              <a:rPr lang="en-US" smtClean="0"/>
              <a:t>23/06/14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8F9A3-9EAF-CB4D-B24C-89DB823D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3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C6C8-F586-3C40-B298-2F65FF89AAF8}" type="datetime1">
              <a:rPr lang="it-IT" smtClean="0"/>
              <a:t>23/06/14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9C7-B214-B447-8A80-E6C81B38BF24}" type="datetime1">
              <a:rPr lang="it-IT" smtClean="0"/>
              <a:t>23/06/14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CF46-A3EE-2E42-8AF1-996C78E7F69D}" type="datetime1">
              <a:rPr lang="it-IT" smtClean="0"/>
              <a:t>23/06/14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1F2-21F0-E040-BC0B-F7FB1E8686BB}" type="datetime1">
              <a:rPr lang="it-IT" smtClean="0"/>
              <a:t>23/06/14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92-C363-AF48-8794-89E47BBB6E58}" type="datetime1">
              <a:rPr lang="it-IT" smtClean="0"/>
              <a:t>23/06/14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6DE-8ECB-2B45-ABF2-177D3E870A07}" type="datetime1">
              <a:rPr lang="it-IT" smtClean="0"/>
              <a:t>23/06/14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C9B-76E1-3D4C-990D-E9B51FD801B3}" type="datetime1">
              <a:rPr lang="it-IT" smtClean="0"/>
              <a:t>23/06/14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17F-DFE7-FA4C-8A35-402D98578360}" type="datetime1">
              <a:rPr lang="it-IT" smtClean="0"/>
              <a:t>23/06/14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F51E-F7E4-E344-A02A-ADE6CADB0DA6}" type="datetime1">
              <a:rPr lang="it-IT" smtClean="0"/>
              <a:t>23/06/14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A40-48FC-854B-861A-DAA5472947FE}" type="datetime1">
              <a:rPr lang="it-IT" smtClean="0"/>
              <a:t>23/06/14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3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2842-FA41-294D-BD9E-1CE2AAA702B8}" type="datetime1">
              <a:rPr lang="it-IT" smtClean="0"/>
              <a:t>23/06/14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C6EC-76A4-E844-90EE-9949725496D1}" type="datetime1">
              <a:rPr lang="it-IT" smtClean="0"/>
              <a:t>23/06/14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596F-E8F6-CB4E-B5CE-E67E86CC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.emf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3.emf"/><Relationship Id="rId7" Type="http://schemas.openxmlformats.org/officeDocument/2006/relationships/package" Target="../embeddings/Microsoft_Word_Document4.docx"/><Relationship Id="rId8" Type="http://schemas.openxmlformats.org/officeDocument/2006/relationships/image" Target="../media/image4.emf"/><Relationship Id="rId9" Type="http://schemas.openxmlformats.org/officeDocument/2006/relationships/package" Target="../embeddings/Microsoft_Word_Document5.docx"/><Relationship Id="rId10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6.emf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8.emf"/><Relationship Id="rId5" Type="http://schemas.openxmlformats.org/officeDocument/2006/relationships/package" Target="../embeddings/Microsoft_Word_Document9.docx"/><Relationship Id="rId6" Type="http://schemas.openxmlformats.org/officeDocument/2006/relationships/image" Target="../media/image9.emf"/><Relationship Id="rId7" Type="http://schemas.openxmlformats.org/officeDocument/2006/relationships/package" Target="../embeddings/Microsoft_Word_Document10.docx"/><Relationship Id="rId8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 Web-Based Peer Interaction Framework for Improved Assessment and Supervision of Students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 </a:t>
            </a:r>
            <a:r>
              <a:rPr lang="it-IT" dirty="0"/>
              <a:t/>
            </a:r>
            <a:br>
              <a:rPr lang="it-IT" dirty="0"/>
            </a:br>
            <a:r>
              <a:rPr lang="en-GB" dirty="0"/>
              <a:t> 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772400" cy="231563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Michael </a:t>
            </a:r>
            <a:r>
              <a:rPr lang="en-GB" dirty="0" err="1" smtClean="0">
                <a:solidFill>
                  <a:schemeClr val="tx1"/>
                </a:solidFill>
              </a:rPr>
              <a:t>Mogessie</a:t>
            </a:r>
            <a:r>
              <a:rPr lang="en-GB" dirty="0" smtClean="0">
                <a:solidFill>
                  <a:schemeClr val="tx1"/>
                </a:solidFill>
              </a:rPr>
              <a:t>, Giuseppe </a:t>
            </a:r>
            <a:r>
              <a:rPr lang="en-GB" dirty="0" err="1" smtClean="0">
                <a:solidFill>
                  <a:schemeClr val="tx1"/>
                </a:solidFill>
              </a:rPr>
              <a:t>Riccardi</a:t>
            </a:r>
            <a:r>
              <a:rPr lang="en-GB" dirty="0" smtClean="0">
                <a:solidFill>
                  <a:schemeClr val="tx1"/>
                </a:solidFill>
              </a:rPr>
              <a:t> and Marco Ronchetti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DISI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Università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degli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Studi</a:t>
            </a:r>
            <a:r>
              <a:rPr lang="en-GB" dirty="0" smtClean="0">
                <a:solidFill>
                  <a:schemeClr val="tx1"/>
                </a:solidFill>
              </a:rPr>
              <a:t> di Trento, Italy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sample: over 500 students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04924"/>
              </p:ext>
            </p:extLst>
          </p:nvPr>
        </p:nvGraphicFramePr>
        <p:xfrm>
          <a:off x="1020233" y="1981199"/>
          <a:ext cx="7134504" cy="381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5410200" imgH="2895600" progId="Word.Document.12">
                  <p:embed/>
                </p:oleObj>
              </mc:Choice>
              <mc:Fallback>
                <p:oleObj name="Document" r:id="rId3" imgW="54102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233" y="1981199"/>
                        <a:ext cx="7134504" cy="3818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0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study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155903"/>
              </p:ext>
            </p:extLst>
          </p:nvPr>
        </p:nvGraphicFramePr>
        <p:xfrm>
          <a:off x="849313" y="1198563"/>
          <a:ext cx="69754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Document" r:id="rId3" imgW="5410200" imgH="1460500" progId="Word.Document.12">
                  <p:embed/>
                </p:oleObj>
              </mc:Choice>
              <mc:Fallback>
                <p:oleObj name="Document" r:id="rId3" imgW="541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313" y="1198563"/>
                        <a:ext cx="697547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24057"/>
              </p:ext>
            </p:extLst>
          </p:nvPr>
        </p:nvGraphicFramePr>
        <p:xfrm>
          <a:off x="849313" y="3994150"/>
          <a:ext cx="69754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Document" r:id="rId5" imgW="5410200" imgH="1460500" progId="Word.Document.12">
                  <p:embed/>
                </p:oleObj>
              </mc:Choice>
              <mc:Fallback>
                <p:oleObj name="Document" r:id="rId5" imgW="541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9313" y="3994150"/>
                        <a:ext cx="697547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36256"/>
              </p:ext>
            </p:extLst>
          </p:nvPr>
        </p:nvGraphicFramePr>
        <p:xfrm>
          <a:off x="849313" y="5446713"/>
          <a:ext cx="69754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Document" r:id="rId7" imgW="5410200" imgH="1638300" progId="Word.Document.12">
                  <p:embed/>
                </p:oleObj>
              </mc:Choice>
              <mc:Fallback>
                <p:oleObj name="Document" r:id="rId7" imgW="54102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9313" y="5446713"/>
                        <a:ext cx="697547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8244"/>
              </p:ext>
            </p:extLst>
          </p:nvPr>
        </p:nvGraphicFramePr>
        <p:xfrm>
          <a:off x="849313" y="2628900"/>
          <a:ext cx="69754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Document" r:id="rId9" imgW="5410200" imgH="1460500" progId="Word.Document.12">
                  <p:embed/>
                </p:oleObj>
              </mc:Choice>
              <mc:Fallback>
                <p:oleObj name="Document" r:id="rId9" imgW="541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9313" y="2628900"/>
                        <a:ext cx="697547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58354" y="6492875"/>
            <a:ext cx="2133600" cy="365125"/>
          </a:xfrm>
        </p:spPr>
        <p:txBody>
          <a:bodyPr/>
          <a:lstStyle/>
          <a:p>
            <a:fld id="{0E15596F-E8F6-CB4E-B5CE-E67E86CCF4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3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beyond the course material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09843"/>
              </p:ext>
            </p:extLst>
          </p:nvPr>
        </p:nvGraphicFramePr>
        <p:xfrm>
          <a:off x="898525" y="1873250"/>
          <a:ext cx="721836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3" imgW="5410200" imgH="1638300" progId="Word.Document.12">
                  <p:embed/>
                </p:oleObj>
              </mc:Choice>
              <mc:Fallback>
                <p:oleObj name="Document" r:id="rId3" imgW="54102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1873250"/>
                        <a:ext cx="7218363" cy="218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376183"/>
              </p:ext>
            </p:extLst>
          </p:nvPr>
        </p:nvGraphicFramePr>
        <p:xfrm>
          <a:off x="457200" y="4441825"/>
          <a:ext cx="81010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5" imgW="5410200" imgH="1460500" progId="Word.Document.12">
                  <p:embed/>
                </p:oleObj>
              </mc:Choice>
              <mc:Fallback>
                <p:oleObj name="Document" r:id="rId5" imgW="541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441825"/>
                        <a:ext cx="8101013" cy="218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Student's feeling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19940"/>
              </p:ext>
            </p:extLst>
          </p:nvPr>
        </p:nvGraphicFramePr>
        <p:xfrm>
          <a:off x="1114425" y="1293813"/>
          <a:ext cx="70818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r:id="rId3" imgW="5410200" imgH="1460500" progId="Word.Document.12">
                  <p:embed/>
                </p:oleObj>
              </mc:Choice>
              <mc:Fallback>
                <p:oleObj name="Document" r:id="rId3" imgW="541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5" y="1293813"/>
                        <a:ext cx="7081838" cy="191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56709"/>
              </p:ext>
            </p:extLst>
          </p:nvPr>
        </p:nvGraphicFramePr>
        <p:xfrm>
          <a:off x="1114425" y="3097213"/>
          <a:ext cx="70818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Document" r:id="rId5" imgW="5410200" imgH="1460500" progId="Word.Document.12">
                  <p:embed/>
                </p:oleObj>
              </mc:Choice>
              <mc:Fallback>
                <p:oleObj name="Document" r:id="rId5" imgW="541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4425" y="3097213"/>
                        <a:ext cx="7081838" cy="191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48627"/>
              </p:ext>
            </p:extLst>
          </p:nvPr>
        </p:nvGraphicFramePr>
        <p:xfrm>
          <a:off x="1114425" y="4954588"/>
          <a:ext cx="70818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Document" r:id="rId7" imgW="5410200" imgH="1460500" progId="Word.Document.12">
                  <p:embed/>
                </p:oleObj>
              </mc:Choice>
              <mc:Fallback>
                <p:oleObj name="Document" r:id="rId7" imgW="541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4425" y="4954588"/>
                        <a:ext cx="7081838" cy="191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Videos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35100"/>
              </p:ext>
            </p:extLst>
          </p:nvPr>
        </p:nvGraphicFramePr>
        <p:xfrm>
          <a:off x="436507" y="3451403"/>
          <a:ext cx="8028905" cy="349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3" imgW="6096000" imgH="2654300" progId="Word.Document.12">
                  <p:embed/>
                </p:oleObj>
              </mc:Choice>
              <mc:Fallback>
                <p:oleObj name="Document" r:id="rId3" imgW="6096000" imgH="265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07" y="3451403"/>
                        <a:ext cx="8028905" cy="3495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01" y="1122865"/>
            <a:ext cx="3609776" cy="29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3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similar or duplicate questions</a:t>
            </a:r>
          </a:p>
          <a:p>
            <a:r>
              <a:rPr lang="en-US" dirty="0" smtClean="0"/>
              <a:t>decide about wrong (?) questions</a:t>
            </a:r>
          </a:p>
          <a:p>
            <a:r>
              <a:rPr lang="en-US" dirty="0" smtClean="0"/>
              <a:t>select "best" ones</a:t>
            </a:r>
          </a:p>
          <a:p>
            <a:pPr lvl="1"/>
            <a:r>
              <a:rPr lang="en-US" dirty="0" smtClean="0"/>
              <a:t>most representative of the problem</a:t>
            </a:r>
          </a:p>
          <a:p>
            <a:pPr lvl="1"/>
            <a:r>
              <a:rPr lang="en-US" dirty="0" smtClean="0"/>
              <a:t>most stimulating</a:t>
            </a:r>
          </a:p>
          <a:p>
            <a:pPr lvl="1"/>
            <a:r>
              <a:rPr lang="en-US" dirty="0" smtClean="0"/>
              <a:t>formulated in the best way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similar or duplicate questions</a:t>
            </a:r>
          </a:p>
          <a:p>
            <a:r>
              <a:rPr lang="en-US" dirty="0" smtClean="0"/>
              <a:t>decide about wrong (?) questions</a:t>
            </a:r>
          </a:p>
          <a:p>
            <a:r>
              <a:rPr lang="en-US" dirty="0" smtClean="0"/>
              <a:t>select "best" ones</a:t>
            </a:r>
          </a:p>
          <a:p>
            <a:pPr lvl="1"/>
            <a:r>
              <a:rPr lang="en-US" dirty="0" smtClean="0"/>
              <a:t>most representative of the problem</a:t>
            </a:r>
          </a:p>
          <a:p>
            <a:pPr lvl="1"/>
            <a:r>
              <a:rPr lang="en-US" dirty="0" smtClean="0"/>
              <a:t>most stimulating</a:t>
            </a:r>
          </a:p>
          <a:p>
            <a:pPr lvl="1"/>
            <a:r>
              <a:rPr lang="en-US" dirty="0" smtClean="0"/>
              <a:t>formulated in the best way</a:t>
            </a:r>
          </a:p>
          <a:p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5337907" y="4103075"/>
            <a:ext cx="3464169" cy="218830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Challenge: SCALABILITY!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question selection process: helping tools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tags</a:t>
            </a:r>
          </a:p>
          <a:p>
            <a:r>
              <a:rPr lang="en-US" dirty="0" smtClean="0"/>
              <a:t>students' evaluation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welcomed the </a:t>
            </a:r>
            <a:r>
              <a:rPr lang="en-GB" dirty="0" smtClean="0"/>
              <a:t>approach</a:t>
            </a:r>
            <a:endParaRPr lang="en-GB" dirty="0"/>
          </a:p>
          <a:p>
            <a:r>
              <a:rPr lang="en-GB" dirty="0" smtClean="0"/>
              <a:t>there </a:t>
            </a:r>
            <a:r>
              <a:rPr lang="en-GB" dirty="0"/>
              <a:t>were measurable benefits in terms of perceived quality of the proposed framework and of better involvement of the students in the course. </a:t>
            </a:r>
            <a:endParaRPr lang="en-GB" dirty="0" smtClean="0"/>
          </a:p>
          <a:p>
            <a:r>
              <a:rPr lang="en-GB" dirty="0" smtClean="0"/>
              <a:t>Students were pushed </a:t>
            </a:r>
            <a:r>
              <a:rPr lang="en-GB" dirty="0"/>
              <a:t>to search learning material outside the course “walls”</a:t>
            </a:r>
            <a:r>
              <a:rPr lang="en-GB" dirty="0" smtClean="0"/>
              <a:t>.</a:t>
            </a:r>
          </a:p>
          <a:p>
            <a:r>
              <a:rPr lang="en-GB" dirty="0" smtClean="0"/>
              <a:t>More effective for more "mature" students (?)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gathered </a:t>
            </a:r>
            <a:r>
              <a:rPr lang="en-GB" dirty="0"/>
              <a:t>valuable data, </a:t>
            </a:r>
            <a:r>
              <a:rPr lang="en-GB" dirty="0" smtClean="0"/>
              <a:t>which create </a:t>
            </a:r>
            <a:r>
              <a:rPr lang="en-GB" dirty="0"/>
              <a:t>corpora of large sets of questions, answers and evaluations.</a:t>
            </a:r>
            <a:endParaRPr lang="it-IT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idea, the system, the process</a:t>
            </a:r>
          </a:p>
          <a:p>
            <a:r>
              <a:rPr lang="en-US" dirty="0" smtClean="0"/>
              <a:t>The experiment and its results</a:t>
            </a:r>
          </a:p>
          <a:p>
            <a:r>
              <a:rPr lang="en-US" dirty="0" smtClean="0"/>
              <a:t>Comments and future 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277" y="63817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idea, the system, the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47154" y="6369050"/>
            <a:ext cx="2639646" cy="365125"/>
          </a:xfrm>
        </p:spPr>
        <p:txBody>
          <a:bodyPr/>
          <a:lstStyle/>
          <a:p>
            <a:fld id="{0E15596F-E8F6-CB4E-B5CE-E67E86CCF450}" type="slidenum">
              <a:rPr lang="en-US" smtClean="0"/>
              <a:t>2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1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Semi-automatic selection of relevant questions</a:t>
            </a:r>
          </a:p>
          <a:p>
            <a:r>
              <a:rPr lang="en-GB" dirty="0"/>
              <a:t>M</a:t>
            </a:r>
            <a:r>
              <a:rPr lang="en-GB" dirty="0" smtClean="0"/>
              <a:t>achine</a:t>
            </a:r>
            <a:r>
              <a:rPr lang="en-GB" dirty="0"/>
              <a:t>-learning techniques to study historical student activity data to determine if a student’s performance level can be predicted at different stages of the course</a:t>
            </a:r>
            <a:r>
              <a:rPr lang="it-IT" dirty="0" smtClean="0">
                <a:effectLst/>
              </a:rPr>
              <a:t> </a:t>
            </a:r>
          </a:p>
          <a:p>
            <a:r>
              <a:rPr lang="it-IT" dirty="0" err="1" smtClean="0"/>
              <a:t>Enhance</a:t>
            </a:r>
            <a:r>
              <a:rPr lang="it-IT" dirty="0" smtClean="0"/>
              <a:t> the </a:t>
            </a:r>
            <a:r>
              <a:rPr lang="it-IT" dirty="0" err="1" smtClean="0"/>
              <a:t>gamification</a:t>
            </a:r>
            <a:r>
              <a:rPr lang="it-IT" dirty="0" smtClean="0"/>
              <a:t> </a:t>
            </a:r>
            <a:r>
              <a:rPr lang="it-IT" dirty="0" err="1" smtClean="0"/>
              <a:t>aspects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4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Thanks for the attention.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Any question?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(web-based) system to force and automate a peer-study process</a:t>
            </a:r>
          </a:p>
          <a:p>
            <a:r>
              <a:rPr lang="en-US" dirty="0" smtClean="0"/>
              <a:t>Tested  in traditional courses</a:t>
            </a:r>
          </a:p>
          <a:p>
            <a:r>
              <a:rPr lang="en-US" dirty="0" smtClean="0"/>
              <a:t>Tested in SPOCs with a partial Flipped Classroom approach</a:t>
            </a:r>
          </a:p>
          <a:p>
            <a:r>
              <a:rPr lang="en-US" dirty="0" smtClean="0"/>
              <a:t>Potentially useful for MOOCs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idea, the system, the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by doing</a:t>
            </a:r>
          </a:p>
          <a:p>
            <a:r>
              <a:rPr lang="en-US" dirty="0" smtClean="0"/>
              <a:t>Cooperative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such a system useful/effective? (does it lead to better learning ?)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it scale at MOOCS level?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such a system useful/effective? (does it lead to better learning ?)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it scale at MOOCS level?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5728677" y="2129692"/>
            <a:ext cx="1451708" cy="1260230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728677" y="4226169"/>
            <a:ext cx="1807308" cy="1260230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Maybe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research context: peer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 smtClean="0"/>
              <a:t>PRAISE (Peer Review Assignments Increase Student Experience), 2007</a:t>
            </a:r>
          </a:p>
          <a:p>
            <a:pPr lvl="1"/>
            <a:r>
              <a:rPr lang="en-GB" i="1" dirty="0" smtClean="0"/>
              <a:t>assignment – review - discussion</a:t>
            </a:r>
          </a:p>
          <a:p>
            <a:r>
              <a:rPr lang="en-GB" i="1" dirty="0" err="1" smtClean="0"/>
              <a:t>PeerWise</a:t>
            </a:r>
            <a:r>
              <a:rPr lang="en-GB" i="1" dirty="0" smtClean="0"/>
              <a:t>, 2008</a:t>
            </a:r>
          </a:p>
          <a:p>
            <a:pPr lvl="1"/>
            <a:r>
              <a:rPr lang="en-GB" i="1" dirty="0" smtClean="0"/>
              <a:t>student generated multiple choice questions</a:t>
            </a:r>
          </a:p>
          <a:p>
            <a:r>
              <a:rPr lang="en-GB" i="1" dirty="0" err="1" smtClean="0"/>
              <a:t>PeerScholar</a:t>
            </a:r>
            <a:r>
              <a:rPr lang="en-GB" i="1" dirty="0" smtClean="0"/>
              <a:t>, 2008</a:t>
            </a:r>
          </a:p>
          <a:p>
            <a:pPr lvl="1"/>
            <a:r>
              <a:rPr lang="en-GB" i="1" dirty="0" smtClean="0"/>
              <a:t>essay – review – review evaluation</a:t>
            </a:r>
          </a:p>
          <a:p>
            <a:r>
              <a:rPr lang="en-GB" i="1" dirty="0"/>
              <a:t>Peer </a:t>
            </a:r>
            <a:r>
              <a:rPr lang="en-GB" i="1" dirty="0" smtClean="0"/>
              <a:t>Instruction, 2010</a:t>
            </a:r>
          </a:p>
          <a:p>
            <a:pPr lvl="1"/>
            <a:r>
              <a:rPr lang="en-GB" i="1" dirty="0" smtClean="0"/>
              <a:t>in-lecture: multiple choice questions + responders + peer discussion + "right" response from teacher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and roles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6683" y="1437708"/>
            <a:ext cx="158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Ask 1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619" y="2455597"/>
            <a:ext cx="34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Select best questions (1 out of 3-5)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6683" y="2933343"/>
            <a:ext cx="165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 question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7844" y="3518548"/>
            <a:ext cx="193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 1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0785" y="4194523"/>
            <a:ext cx="30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 answer to be evaluated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7463" y="4837394"/>
            <a:ext cx="218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3/4 answers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231" y="30105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3"/>
            <a:endCxn id="4" idx="1"/>
          </p:cNvCxnSpPr>
          <p:nvPr/>
        </p:nvCxnSpPr>
        <p:spPr>
          <a:xfrm flipV="1">
            <a:off x="1821755" y="1622374"/>
            <a:ext cx="1704928" cy="157284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  <a:endCxn id="7" idx="1"/>
          </p:cNvCxnSpPr>
          <p:nvPr/>
        </p:nvCxnSpPr>
        <p:spPr>
          <a:xfrm>
            <a:off x="1821755" y="3195214"/>
            <a:ext cx="1656089" cy="508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4234" y="1996621"/>
            <a:ext cx="237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(Evaluate 3/4 question)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0" idx="3"/>
            <a:endCxn id="17" idx="1"/>
          </p:cNvCxnSpPr>
          <p:nvPr/>
        </p:nvCxnSpPr>
        <p:spPr>
          <a:xfrm flipV="1">
            <a:off x="1821755" y="2181287"/>
            <a:ext cx="1532479" cy="101392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26683" y="5429297"/>
            <a:ext cx="211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 points (score)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80723" y="6021370"/>
            <a:ext cx="12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Bookkeping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0" idx="3"/>
            <a:endCxn id="9" idx="1"/>
          </p:cNvCxnSpPr>
          <p:nvPr/>
        </p:nvCxnSpPr>
        <p:spPr>
          <a:xfrm>
            <a:off x="1821755" y="3195214"/>
            <a:ext cx="1735708" cy="182684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36693" y="5031828"/>
            <a:ext cx="9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1"/>
            <a:endCxn id="6" idx="3"/>
          </p:cNvCxnSpPr>
          <p:nvPr/>
        </p:nvCxnSpPr>
        <p:spPr>
          <a:xfrm flipH="1" flipV="1">
            <a:off x="5179862" y="3118009"/>
            <a:ext cx="2156831" cy="2098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  <a:endCxn id="8" idx="3"/>
          </p:cNvCxnSpPr>
          <p:nvPr/>
        </p:nvCxnSpPr>
        <p:spPr>
          <a:xfrm flipH="1" flipV="1">
            <a:off x="6006818" y="4379189"/>
            <a:ext cx="1329875" cy="837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1"/>
            <a:endCxn id="21" idx="3"/>
          </p:cNvCxnSpPr>
          <p:nvPr/>
        </p:nvCxnSpPr>
        <p:spPr>
          <a:xfrm flipH="1">
            <a:off x="5642542" y="5216494"/>
            <a:ext cx="1694151" cy="397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>
            <a:off x="5063308" y="5216494"/>
            <a:ext cx="2273385" cy="989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87419" y="246442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INSTRUCTOR</a:t>
            </a:r>
            <a:endParaRPr lang="en-US" dirty="0">
              <a:solidFill>
                <a:srgbClr val="77933C"/>
              </a:solidFill>
            </a:endParaRPr>
          </a:p>
        </p:txBody>
      </p:sp>
      <p:cxnSp>
        <p:nvCxnSpPr>
          <p:cNvPr id="41" name="Straight Arrow Connector 40"/>
          <p:cNvCxnSpPr>
            <a:stCxn id="39" idx="1"/>
            <a:endCxn id="5" idx="3"/>
          </p:cNvCxnSpPr>
          <p:nvPr/>
        </p:nvCxnSpPr>
        <p:spPr>
          <a:xfrm flipH="1" flipV="1">
            <a:off x="6319997" y="2640263"/>
            <a:ext cx="467422" cy="8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5730230" y="6362700"/>
            <a:ext cx="2895600" cy="365125"/>
          </a:xfrm>
        </p:spPr>
        <p:txBody>
          <a:bodyPr/>
          <a:lstStyle/>
          <a:p>
            <a:r>
              <a:rPr lang="en-US" dirty="0" smtClean="0"/>
              <a:t>The idea, the system, the process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Students'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For every "cycle", a student: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asks ONE question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evaluates SOME questions</a:t>
            </a:r>
            <a:r>
              <a:rPr lang="en-US" dirty="0" smtClean="0"/>
              <a:t>, not including his/her own)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responds to ONE question </a:t>
            </a:r>
            <a:r>
              <a:rPr lang="en-US" dirty="0" smtClean="0"/>
              <a:t>(not including his/her own, nor the ones he evaluated)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evaluates ONE answer </a:t>
            </a:r>
            <a:r>
              <a:rPr lang="en-US" dirty="0" smtClean="0"/>
              <a:t>(not including his/her own, nor the ones on questions he posed or evaluated)</a:t>
            </a:r>
          </a:p>
          <a:p>
            <a:r>
              <a:rPr lang="en-US" dirty="0" smtClean="0"/>
              <a:t>gets a </a:t>
            </a:r>
            <a:r>
              <a:rPr lang="en-US" dirty="0" smtClean="0">
                <a:solidFill>
                  <a:srgbClr val="FF0000"/>
                </a:solidFill>
              </a:rPr>
              <a:t>score</a:t>
            </a:r>
          </a:p>
          <a:p>
            <a:pPr marL="0" indent="0">
              <a:buNone/>
            </a:pPr>
            <a:r>
              <a:rPr lang="en-US" dirty="0" smtClean="0"/>
              <a:t>Moreover, s/he</a:t>
            </a:r>
            <a:endParaRPr lang="en-US" dirty="0"/>
          </a:p>
          <a:p>
            <a:r>
              <a:rPr lang="en-US" dirty="0" smtClean="0"/>
              <a:t>can view the set of questions/answers of the closed cycles</a:t>
            </a:r>
          </a:p>
          <a:p>
            <a:r>
              <a:rPr lang="en-US" dirty="0" smtClean="0"/>
              <a:t>can view the global score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idea, the system, the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596F-E8F6-CB4E-B5CE-E67E86CCF4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666</Words>
  <Application>Microsoft Macintosh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Microsoft Word Document</vt:lpstr>
      <vt:lpstr>Document</vt:lpstr>
      <vt:lpstr>A Web-Based Peer Interaction Framework for Improved Assessment and Supervision of Students      </vt:lpstr>
      <vt:lpstr>Summary</vt:lpstr>
      <vt:lpstr>What's that?</vt:lpstr>
      <vt:lpstr>Pedagogical principles</vt:lpstr>
      <vt:lpstr>Research questions</vt:lpstr>
      <vt:lpstr>Research questions</vt:lpstr>
      <vt:lpstr>The research context: peer evaluation</vt:lpstr>
      <vt:lpstr>Process and roles</vt:lpstr>
      <vt:lpstr>Students' activity</vt:lpstr>
      <vt:lpstr>The sample: over 500 students</vt:lpstr>
      <vt:lpstr>Better study </vt:lpstr>
      <vt:lpstr>Going beyond the course material</vt:lpstr>
      <vt:lpstr>Student's feeling</vt:lpstr>
      <vt:lpstr>Using Videos</vt:lpstr>
      <vt:lpstr>The question selection process</vt:lpstr>
      <vt:lpstr>The question selection process</vt:lpstr>
      <vt:lpstr>The question selection process: helping tools (so far)</vt:lpstr>
      <vt:lpstr>Main results</vt:lpstr>
      <vt:lpstr>Side-effect</vt:lpstr>
      <vt:lpstr>Future plan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Ronchetti</dc:creator>
  <cp:lastModifiedBy>Marco Ronchetti</cp:lastModifiedBy>
  <cp:revision>23</cp:revision>
  <dcterms:created xsi:type="dcterms:W3CDTF">2014-06-23T05:47:59Z</dcterms:created>
  <dcterms:modified xsi:type="dcterms:W3CDTF">2014-06-23T16:31:06Z</dcterms:modified>
</cp:coreProperties>
</file>