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vml" ContentType="application/vnd.openxmlformats-officedocument.vmlDrawing"/>
  <Default Extension="docx" ContentType="application/vnd.openxmlformats-officedocument.wordprocessingml.documen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6" r:id="rId2"/>
    <p:sldId id="263" r:id="rId3"/>
    <p:sldId id="315" r:id="rId4"/>
    <p:sldId id="264" r:id="rId5"/>
    <p:sldId id="316" r:id="rId6"/>
    <p:sldId id="317" r:id="rId7"/>
    <p:sldId id="318" r:id="rId8"/>
    <p:sldId id="295" r:id="rId9"/>
    <p:sldId id="319" r:id="rId10"/>
    <p:sldId id="289" r:id="rId11"/>
    <p:sldId id="290" r:id="rId12"/>
    <p:sldId id="291" r:id="rId13"/>
    <p:sldId id="292" r:id="rId14"/>
    <p:sldId id="293" r:id="rId15"/>
    <p:sldId id="294" r:id="rId16"/>
    <p:sldId id="296" r:id="rId17"/>
    <p:sldId id="29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50" d="100"/>
          <a:sy n="50" d="100"/>
        </p:scale>
        <p:origin x="-664" y="-11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interSettings" Target="printerSettings/printerSettings1.bin"/><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5.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7.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86D55CF-206D-7845-BB26-1788F2E6770C}" type="datetimeFigureOut">
              <a:rPr lang="en-US" smtClean="0"/>
              <a:t>05/10/16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5EF865-A0B1-354A-B964-6A220A139FB6}" type="slidenum">
              <a:rPr lang="en-US" smtClean="0"/>
              <a:t>‹#›</a:t>
            </a:fld>
            <a:endParaRPr lang="en-US"/>
          </a:p>
        </p:txBody>
      </p:sp>
    </p:spTree>
    <p:extLst>
      <p:ext uri="{BB962C8B-B14F-4D97-AF65-F5344CB8AC3E}">
        <p14:creationId xmlns:p14="http://schemas.microsoft.com/office/powerpoint/2010/main" val="10524283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F1ABDDED-3657-6549-BE99-60A89D6506A3}" type="slidenum">
              <a:rPr lang="en-GB">
                <a:solidFill>
                  <a:prstClr val="black"/>
                </a:solidFill>
                <a:latin typeface="Times" charset="0"/>
                <a:ea typeface="Osaka" charset="-128"/>
                <a:cs typeface="Osaka" charset="-128"/>
              </a:rPr>
              <a:pPr/>
              <a:t>9</a:t>
            </a:fld>
            <a:endParaRPr lang="en-GB">
              <a:solidFill>
                <a:prstClr val="black"/>
              </a:solidFill>
              <a:latin typeface="Times" charset="0"/>
              <a:ea typeface="Osaka" charset="-128"/>
              <a:cs typeface="Osaka" charset="-128"/>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endParaRPr lang="de-DE">
              <a:latin typeface="Times" charset="0"/>
              <a:ea typeface="Osaka" charset="-128"/>
              <a:cs typeface="Osaka"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it-IT"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E0A87C68-B26B-224E-9335-CBAB1674F6E2}" type="datetimeFigureOut">
              <a:rPr lang="en-US" smtClean="0"/>
              <a:t>05/10/16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AF79-0A56-0642-A7D6-41AF91485E9E}" type="slidenum">
              <a:rPr lang="en-US" smtClean="0"/>
              <a:t>‹#›</a:t>
            </a:fld>
            <a:endParaRPr lang="en-US"/>
          </a:p>
        </p:txBody>
      </p:sp>
    </p:spTree>
    <p:extLst>
      <p:ext uri="{BB962C8B-B14F-4D97-AF65-F5344CB8AC3E}">
        <p14:creationId xmlns:p14="http://schemas.microsoft.com/office/powerpoint/2010/main" val="1614843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0A87C68-B26B-224E-9335-CBAB1674F6E2}" type="datetimeFigureOut">
              <a:rPr lang="en-US" smtClean="0"/>
              <a:t>05/10/16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AF79-0A56-0642-A7D6-41AF91485E9E}" type="slidenum">
              <a:rPr lang="en-US" smtClean="0"/>
              <a:t>‹#›</a:t>
            </a:fld>
            <a:endParaRPr lang="en-US"/>
          </a:p>
        </p:txBody>
      </p:sp>
    </p:spTree>
    <p:extLst>
      <p:ext uri="{BB962C8B-B14F-4D97-AF65-F5344CB8AC3E}">
        <p14:creationId xmlns:p14="http://schemas.microsoft.com/office/powerpoint/2010/main" val="122131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0A87C68-B26B-224E-9335-CBAB1674F6E2}" type="datetimeFigureOut">
              <a:rPr lang="en-US" smtClean="0"/>
              <a:t>05/10/16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AF79-0A56-0642-A7D6-41AF91485E9E}" type="slidenum">
              <a:rPr lang="en-US" smtClean="0"/>
              <a:t>‹#›</a:t>
            </a:fld>
            <a:endParaRPr lang="en-US"/>
          </a:p>
        </p:txBody>
      </p:sp>
    </p:spTree>
    <p:extLst>
      <p:ext uri="{BB962C8B-B14F-4D97-AF65-F5344CB8AC3E}">
        <p14:creationId xmlns:p14="http://schemas.microsoft.com/office/powerpoint/2010/main" val="41544587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E0A87C68-B26B-224E-9335-CBAB1674F6E2}" type="datetimeFigureOut">
              <a:rPr lang="en-US" smtClean="0"/>
              <a:t>05/10/16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AF79-0A56-0642-A7D6-41AF91485E9E}" type="slidenum">
              <a:rPr lang="en-US" smtClean="0"/>
              <a:t>‹#›</a:t>
            </a:fld>
            <a:endParaRPr lang="en-US"/>
          </a:p>
        </p:txBody>
      </p:sp>
    </p:spTree>
    <p:extLst>
      <p:ext uri="{BB962C8B-B14F-4D97-AF65-F5344CB8AC3E}">
        <p14:creationId xmlns:p14="http://schemas.microsoft.com/office/powerpoint/2010/main" val="37313888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it-IT"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E0A87C68-B26B-224E-9335-CBAB1674F6E2}" type="datetimeFigureOut">
              <a:rPr lang="en-US" smtClean="0"/>
              <a:t>05/10/16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C2AF79-0A56-0642-A7D6-41AF91485E9E}" type="slidenum">
              <a:rPr lang="en-US" smtClean="0"/>
              <a:t>‹#›</a:t>
            </a:fld>
            <a:endParaRPr lang="en-US"/>
          </a:p>
        </p:txBody>
      </p:sp>
    </p:spTree>
    <p:extLst>
      <p:ext uri="{BB962C8B-B14F-4D97-AF65-F5344CB8AC3E}">
        <p14:creationId xmlns:p14="http://schemas.microsoft.com/office/powerpoint/2010/main" val="3380282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E0A87C68-B26B-224E-9335-CBAB1674F6E2}" type="datetimeFigureOut">
              <a:rPr lang="en-US" smtClean="0"/>
              <a:t>05/10/16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2AF79-0A56-0642-A7D6-41AF91485E9E}" type="slidenum">
              <a:rPr lang="en-US" smtClean="0"/>
              <a:t>‹#›</a:t>
            </a:fld>
            <a:endParaRPr lang="en-US"/>
          </a:p>
        </p:txBody>
      </p:sp>
    </p:spTree>
    <p:extLst>
      <p:ext uri="{BB962C8B-B14F-4D97-AF65-F5344CB8AC3E}">
        <p14:creationId xmlns:p14="http://schemas.microsoft.com/office/powerpoint/2010/main" val="31862096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E0A87C68-B26B-224E-9335-CBAB1674F6E2}" type="datetimeFigureOut">
              <a:rPr lang="en-US" smtClean="0"/>
              <a:t>05/10/16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C2AF79-0A56-0642-A7D6-41AF91485E9E}" type="slidenum">
              <a:rPr lang="en-US" smtClean="0"/>
              <a:t>‹#›</a:t>
            </a:fld>
            <a:endParaRPr lang="en-US"/>
          </a:p>
        </p:txBody>
      </p:sp>
    </p:spTree>
    <p:extLst>
      <p:ext uri="{BB962C8B-B14F-4D97-AF65-F5344CB8AC3E}">
        <p14:creationId xmlns:p14="http://schemas.microsoft.com/office/powerpoint/2010/main" val="38281649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E0A87C68-B26B-224E-9335-CBAB1674F6E2}" type="datetimeFigureOut">
              <a:rPr lang="en-US" smtClean="0"/>
              <a:t>05/10/16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C2AF79-0A56-0642-A7D6-41AF91485E9E}" type="slidenum">
              <a:rPr lang="en-US" smtClean="0"/>
              <a:t>‹#›</a:t>
            </a:fld>
            <a:endParaRPr lang="en-US"/>
          </a:p>
        </p:txBody>
      </p:sp>
    </p:spTree>
    <p:extLst>
      <p:ext uri="{BB962C8B-B14F-4D97-AF65-F5344CB8AC3E}">
        <p14:creationId xmlns:p14="http://schemas.microsoft.com/office/powerpoint/2010/main" val="3757851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A87C68-B26B-224E-9335-CBAB1674F6E2}" type="datetimeFigureOut">
              <a:rPr lang="en-US" smtClean="0"/>
              <a:t>05/10/16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C2AF79-0A56-0642-A7D6-41AF91485E9E}" type="slidenum">
              <a:rPr lang="en-US" smtClean="0"/>
              <a:t>‹#›</a:t>
            </a:fld>
            <a:endParaRPr lang="en-US"/>
          </a:p>
        </p:txBody>
      </p:sp>
    </p:spTree>
    <p:extLst>
      <p:ext uri="{BB962C8B-B14F-4D97-AF65-F5344CB8AC3E}">
        <p14:creationId xmlns:p14="http://schemas.microsoft.com/office/powerpoint/2010/main" val="263163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it-IT"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0A87C68-B26B-224E-9335-CBAB1674F6E2}" type="datetimeFigureOut">
              <a:rPr lang="en-US" smtClean="0"/>
              <a:t>05/10/16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2AF79-0A56-0642-A7D6-41AF91485E9E}" type="slidenum">
              <a:rPr lang="en-US" smtClean="0"/>
              <a:t>‹#›</a:t>
            </a:fld>
            <a:endParaRPr lang="en-US"/>
          </a:p>
        </p:txBody>
      </p:sp>
    </p:spTree>
    <p:extLst>
      <p:ext uri="{BB962C8B-B14F-4D97-AF65-F5344CB8AC3E}">
        <p14:creationId xmlns:p14="http://schemas.microsoft.com/office/powerpoint/2010/main" val="20339223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it-IT"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E0A87C68-B26B-224E-9335-CBAB1674F6E2}" type="datetimeFigureOut">
              <a:rPr lang="en-US" smtClean="0"/>
              <a:t>05/10/16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C2AF79-0A56-0642-A7D6-41AF91485E9E}" type="slidenum">
              <a:rPr lang="en-US" smtClean="0"/>
              <a:t>‹#›</a:t>
            </a:fld>
            <a:endParaRPr lang="en-US"/>
          </a:p>
        </p:txBody>
      </p:sp>
    </p:spTree>
    <p:extLst>
      <p:ext uri="{BB962C8B-B14F-4D97-AF65-F5344CB8AC3E}">
        <p14:creationId xmlns:p14="http://schemas.microsoft.com/office/powerpoint/2010/main" val="68569002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0A87C68-B26B-224E-9335-CBAB1674F6E2}" type="datetimeFigureOut">
              <a:rPr lang="en-US" smtClean="0"/>
              <a:t>05/10/16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C2AF79-0A56-0642-A7D6-41AF91485E9E}" type="slidenum">
              <a:rPr lang="en-US" smtClean="0"/>
              <a:t>‹#›</a:t>
            </a:fld>
            <a:endParaRPr lang="en-US"/>
          </a:p>
        </p:txBody>
      </p:sp>
    </p:spTree>
    <p:extLst>
      <p:ext uri="{BB962C8B-B14F-4D97-AF65-F5344CB8AC3E}">
        <p14:creationId xmlns:p14="http://schemas.microsoft.com/office/powerpoint/2010/main" val="2437587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package" Target="../embeddings/Microsoft_Word_Document1.docx"/><Relationship Id="rId4" Type="http://schemas.openxmlformats.org/officeDocument/2006/relationships/image" Target="../media/image2.png"/><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package" Target="../embeddings/Microsoft_Word_Document2.docx"/><Relationship Id="rId4" Type="http://schemas.openxmlformats.org/officeDocument/2006/relationships/image" Target="../media/image3.png"/><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package" Target="../embeddings/Microsoft_Word_Document3.docx"/><Relationship Id="rId4" Type="http://schemas.openxmlformats.org/officeDocument/2006/relationships/image" Target="../media/image4.png"/><Relationship Id="rId1" Type="http://schemas.openxmlformats.org/officeDocument/2006/relationships/vmlDrawing" Target="../drawings/vmlDrawing3.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package" Target="../embeddings/Microsoft_Word_Document4.docx"/><Relationship Id="rId4" Type="http://schemas.openxmlformats.org/officeDocument/2006/relationships/image" Target="../media/image5.png"/><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package" Target="../embeddings/Microsoft_Word_Document5.docx"/><Relationship Id="rId4" Type="http://schemas.openxmlformats.org/officeDocument/2006/relationships/image" Target="../media/image6.png"/><Relationship Id="rId1" Type="http://schemas.openxmlformats.org/officeDocument/2006/relationships/vmlDrawing" Target="../drawings/vmlDrawing5.vml"/><Relationship Id="rId2"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package" Target="../embeddings/Microsoft_Word_Document6.docx"/><Relationship Id="rId4" Type="http://schemas.openxmlformats.org/officeDocument/2006/relationships/image" Target="../media/image7.png"/><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it.wikipedia.org/w/index.php?title=Cammoro&amp;offset=20061107221949&amp;action=history" TargetMode="External"/><Relationship Id="rId3" Type="http://schemas.openxmlformats.org/officeDocument/2006/relationships/hyperlink" Target="https://it.wikipedia.org/w/index.php?title=Sellano&amp;type=revision&amp;diff=4762118&amp;oldid=4535494"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it.wikipedia.org/wiki/Progetto:Coordinamento/Scuole/UNIPD_beni_culturali" TargetMode="External"/><Relationship Id="rId4" Type="http://schemas.openxmlformats.org/officeDocument/2006/relationships/hyperlink" Target="https://it.wikipedia.org/wiki/Progetto:Coordinamento/Scuole/PoliMi" TargetMode="External"/><Relationship Id="rId5" Type="http://schemas.openxmlformats.org/officeDocument/2006/relationships/hyperlink" Target="http://wiki.wikimedia.it/wiki/Adotta_una_parola_va_a_scuola" TargetMode="External"/><Relationship Id="rId1" Type="http://schemas.openxmlformats.org/officeDocument/2006/relationships/slideLayout" Target="../slideLayouts/slideLayout2.xml"/><Relationship Id="rId2" Type="http://schemas.openxmlformats.org/officeDocument/2006/relationships/hyperlink" Target="https://it.wikipedia.org/wiki/Progetto:Coordinamento/Scuol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Wikis etc.</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20717190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a:t>
            </a:r>
            <a:r>
              <a:rPr lang="en-US" dirty="0" err="1" smtClean="0"/>
              <a:t>mediawiki</a:t>
            </a:r>
            <a:r>
              <a:rPr lang="en-US" dirty="0" smtClean="0"/>
              <a:t> markup</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3624451614"/>
              </p:ext>
            </p:extLst>
          </p:nvPr>
        </p:nvGraphicFramePr>
        <p:xfrm>
          <a:off x="101600" y="1723390"/>
          <a:ext cx="8940800" cy="4203700"/>
        </p:xfrm>
        <a:graphic>
          <a:graphicData uri="http://schemas.openxmlformats.org/presentationml/2006/ole">
            <mc:AlternateContent xmlns:mc="http://schemas.openxmlformats.org/markup-compatibility/2006">
              <mc:Choice xmlns:v="urn:schemas-microsoft-com:vml" Requires="v">
                <p:oleObj spid="_x0000_s11284" name="Document" r:id="rId3" imgW="8940800" imgH="4203700" progId="Word.Document.12">
                  <p:embed/>
                </p:oleObj>
              </mc:Choice>
              <mc:Fallback>
                <p:oleObj name="Document" r:id="rId3" imgW="8940800" imgH="4203700" progId="Word.Document.12">
                  <p:embed/>
                  <p:pic>
                    <p:nvPicPr>
                      <p:cNvPr id="0" name=""/>
                      <p:cNvPicPr/>
                      <p:nvPr/>
                    </p:nvPicPr>
                    <p:blipFill>
                      <a:blip r:embed="rId4"/>
                      <a:stretch>
                        <a:fillRect/>
                      </a:stretch>
                    </p:blipFill>
                    <p:spPr>
                      <a:xfrm>
                        <a:off x="101600" y="1723390"/>
                        <a:ext cx="8940800" cy="4203700"/>
                      </a:xfrm>
                      <a:prstGeom prst="rect">
                        <a:avLst/>
                      </a:prstGeom>
                    </p:spPr>
                  </p:pic>
                </p:oleObj>
              </mc:Fallback>
            </mc:AlternateContent>
          </a:graphicData>
        </a:graphic>
      </p:graphicFrame>
    </p:spTree>
    <p:extLst>
      <p:ext uri="{BB962C8B-B14F-4D97-AF65-F5344CB8AC3E}">
        <p14:creationId xmlns:p14="http://schemas.microsoft.com/office/powerpoint/2010/main" val="3651366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Headings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962710005"/>
              </p:ext>
            </p:extLst>
          </p:nvPr>
        </p:nvGraphicFramePr>
        <p:xfrm>
          <a:off x="101600" y="2100580"/>
          <a:ext cx="8940800" cy="3937000"/>
        </p:xfrm>
        <a:graphic>
          <a:graphicData uri="http://schemas.openxmlformats.org/presentationml/2006/ole">
            <mc:AlternateContent xmlns:mc="http://schemas.openxmlformats.org/markup-compatibility/2006">
              <mc:Choice xmlns:v="urn:schemas-microsoft-com:vml" Requires="v">
                <p:oleObj spid="_x0000_s12307" name="Document" r:id="rId3" imgW="8940800" imgH="3937000" progId="Word.Document.12">
                  <p:embed/>
                </p:oleObj>
              </mc:Choice>
              <mc:Fallback>
                <p:oleObj name="Document" r:id="rId3" imgW="8940800" imgH="3937000" progId="Word.Document.12">
                  <p:embed/>
                  <p:pic>
                    <p:nvPicPr>
                      <p:cNvPr id="0" name=""/>
                      <p:cNvPicPr/>
                      <p:nvPr/>
                    </p:nvPicPr>
                    <p:blipFill>
                      <a:blip r:embed="rId4"/>
                      <a:stretch>
                        <a:fillRect/>
                      </a:stretch>
                    </p:blipFill>
                    <p:spPr>
                      <a:xfrm>
                        <a:off x="101600" y="2100580"/>
                        <a:ext cx="8940800" cy="3937000"/>
                      </a:xfrm>
                      <a:prstGeom prst="rect">
                        <a:avLst/>
                      </a:prstGeom>
                    </p:spPr>
                  </p:pic>
                </p:oleObj>
              </mc:Fallback>
            </mc:AlternateContent>
          </a:graphicData>
        </a:graphic>
      </p:graphicFrame>
    </p:spTree>
    <p:extLst>
      <p:ext uri="{BB962C8B-B14F-4D97-AF65-F5344CB8AC3E}">
        <p14:creationId xmlns:p14="http://schemas.microsoft.com/office/powerpoint/2010/main" val="6631210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4107716716"/>
              </p:ext>
            </p:extLst>
          </p:nvPr>
        </p:nvGraphicFramePr>
        <p:xfrm>
          <a:off x="101600" y="1752600"/>
          <a:ext cx="8940800" cy="5105400"/>
        </p:xfrm>
        <a:graphic>
          <a:graphicData uri="http://schemas.openxmlformats.org/presentationml/2006/ole">
            <mc:AlternateContent xmlns:mc="http://schemas.openxmlformats.org/markup-compatibility/2006">
              <mc:Choice xmlns:v="urn:schemas-microsoft-com:vml" Requires="v">
                <p:oleObj spid="_x0000_s13331" name="Document" r:id="rId3" imgW="8940800" imgH="5105400" progId="Word.Document.12">
                  <p:embed/>
                </p:oleObj>
              </mc:Choice>
              <mc:Fallback>
                <p:oleObj name="Document" r:id="rId3" imgW="8940800" imgH="5105400" progId="Word.Document.12">
                  <p:embed/>
                  <p:pic>
                    <p:nvPicPr>
                      <p:cNvPr id="0" name=""/>
                      <p:cNvPicPr/>
                      <p:nvPr/>
                    </p:nvPicPr>
                    <p:blipFill>
                      <a:blip r:embed="rId4"/>
                      <a:stretch>
                        <a:fillRect/>
                      </a:stretch>
                    </p:blipFill>
                    <p:spPr>
                      <a:xfrm>
                        <a:off x="101600" y="1752600"/>
                        <a:ext cx="8940800" cy="5105400"/>
                      </a:xfrm>
                      <a:prstGeom prst="rect">
                        <a:avLst/>
                      </a:prstGeom>
                    </p:spPr>
                  </p:pic>
                </p:oleObj>
              </mc:Fallback>
            </mc:AlternateContent>
          </a:graphicData>
        </a:graphic>
      </p:graphicFrame>
    </p:spTree>
    <p:extLst>
      <p:ext uri="{BB962C8B-B14F-4D97-AF65-F5344CB8AC3E}">
        <p14:creationId xmlns:p14="http://schemas.microsoft.com/office/powerpoint/2010/main" val="473476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Indents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082210225"/>
              </p:ext>
            </p:extLst>
          </p:nvPr>
        </p:nvGraphicFramePr>
        <p:xfrm>
          <a:off x="101600" y="1841500"/>
          <a:ext cx="8940800" cy="3175000"/>
        </p:xfrm>
        <a:graphic>
          <a:graphicData uri="http://schemas.openxmlformats.org/presentationml/2006/ole">
            <mc:AlternateContent xmlns:mc="http://schemas.openxmlformats.org/markup-compatibility/2006">
              <mc:Choice xmlns:v="urn:schemas-microsoft-com:vml" Requires="v">
                <p:oleObj spid="_x0000_s14355" name="Document" r:id="rId3" imgW="8940800" imgH="3175000" progId="Word.Document.12">
                  <p:embed/>
                </p:oleObj>
              </mc:Choice>
              <mc:Fallback>
                <p:oleObj name="Document" r:id="rId3" imgW="8940800" imgH="3175000" progId="Word.Document.12">
                  <p:embed/>
                  <p:pic>
                    <p:nvPicPr>
                      <p:cNvPr id="0" name=""/>
                      <p:cNvPicPr/>
                      <p:nvPr/>
                    </p:nvPicPr>
                    <p:blipFill>
                      <a:blip r:embed="rId4"/>
                      <a:stretch>
                        <a:fillRect/>
                      </a:stretch>
                    </p:blipFill>
                    <p:spPr>
                      <a:xfrm>
                        <a:off x="101600" y="1841500"/>
                        <a:ext cx="8940800" cy="3175000"/>
                      </a:xfrm>
                      <a:prstGeom prst="rect">
                        <a:avLst/>
                      </a:prstGeom>
                    </p:spPr>
                  </p:pic>
                </p:oleObj>
              </mc:Fallback>
            </mc:AlternateContent>
          </a:graphicData>
        </a:graphic>
      </p:graphicFrame>
    </p:spTree>
    <p:extLst>
      <p:ext uri="{BB962C8B-B14F-4D97-AF65-F5344CB8AC3E}">
        <p14:creationId xmlns:p14="http://schemas.microsoft.com/office/powerpoint/2010/main" val="3726250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Links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225419990"/>
              </p:ext>
            </p:extLst>
          </p:nvPr>
        </p:nvGraphicFramePr>
        <p:xfrm>
          <a:off x="101600" y="2157730"/>
          <a:ext cx="8940800" cy="4432300"/>
        </p:xfrm>
        <a:graphic>
          <a:graphicData uri="http://schemas.openxmlformats.org/presentationml/2006/ole">
            <mc:AlternateContent xmlns:mc="http://schemas.openxmlformats.org/markup-compatibility/2006">
              <mc:Choice xmlns:v="urn:schemas-microsoft-com:vml" Requires="v">
                <p:oleObj spid="_x0000_s15379" name="Document" r:id="rId3" imgW="8940800" imgH="4432300" progId="Word.Document.12">
                  <p:embed/>
                </p:oleObj>
              </mc:Choice>
              <mc:Fallback>
                <p:oleObj name="Document" r:id="rId3" imgW="8940800" imgH="4432300" progId="Word.Document.12">
                  <p:embed/>
                  <p:pic>
                    <p:nvPicPr>
                      <p:cNvPr id="0" name=""/>
                      <p:cNvPicPr/>
                      <p:nvPr/>
                    </p:nvPicPr>
                    <p:blipFill>
                      <a:blip r:embed="rId4"/>
                      <a:stretch>
                        <a:fillRect/>
                      </a:stretch>
                    </p:blipFill>
                    <p:spPr>
                      <a:xfrm>
                        <a:off x="101600" y="2157730"/>
                        <a:ext cx="8940800" cy="4432300"/>
                      </a:xfrm>
                      <a:prstGeom prst="rect">
                        <a:avLst/>
                      </a:prstGeom>
                    </p:spPr>
                  </p:pic>
                </p:oleObj>
              </mc:Fallback>
            </mc:AlternateContent>
          </a:graphicData>
        </a:graphic>
      </p:graphicFrame>
    </p:spTree>
    <p:extLst>
      <p:ext uri="{BB962C8B-B14F-4D97-AF65-F5344CB8AC3E}">
        <p14:creationId xmlns:p14="http://schemas.microsoft.com/office/powerpoint/2010/main" val="15599818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 of functions</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730663763"/>
              </p:ext>
            </p:extLst>
          </p:nvPr>
        </p:nvGraphicFramePr>
        <p:xfrm>
          <a:off x="101600" y="1682750"/>
          <a:ext cx="8940800" cy="4813300"/>
        </p:xfrm>
        <a:graphic>
          <a:graphicData uri="http://schemas.openxmlformats.org/presentationml/2006/ole">
            <mc:AlternateContent xmlns:mc="http://schemas.openxmlformats.org/markup-compatibility/2006">
              <mc:Choice xmlns:v="urn:schemas-microsoft-com:vml" Requires="v">
                <p:oleObj spid="_x0000_s16403" name="Document" r:id="rId3" imgW="8940800" imgH="4813300" progId="Word.Document.12">
                  <p:embed/>
                </p:oleObj>
              </mc:Choice>
              <mc:Fallback>
                <p:oleObj name="Document" r:id="rId3" imgW="8940800" imgH="4813300" progId="Word.Document.12">
                  <p:embed/>
                  <p:pic>
                    <p:nvPicPr>
                      <p:cNvPr id="0" name=""/>
                      <p:cNvPicPr/>
                      <p:nvPr/>
                    </p:nvPicPr>
                    <p:blipFill>
                      <a:blip r:embed="rId4"/>
                      <a:stretch>
                        <a:fillRect/>
                      </a:stretch>
                    </p:blipFill>
                    <p:spPr>
                      <a:xfrm>
                        <a:off x="101600" y="1682750"/>
                        <a:ext cx="8940800" cy="4813300"/>
                      </a:xfrm>
                      <a:prstGeom prst="rect">
                        <a:avLst/>
                      </a:prstGeom>
                    </p:spPr>
                  </p:pic>
                </p:oleObj>
              </mc:Fallback>
            </mc:AlternateContent>
          </a:graphicData>
        </a:graphic>
      </p:graphicFrame>
    </p:spTree>
    <p:extLst>
      <p:ext uri="{BB962C8B-B14F-4D97-AF65-F5344CB8AC3E}">
        <p14:creationId xmlns:p14="http://schemas.microsoft.com/office/powerpoint/2010/main" val="42210713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Picture 3"/>
          <p:cNvPicPr>
            <a:picLocks noChangeAspect="1"/>
          </p:cNvPicPr>
          <p:nvPr/>
        </p:nvPicPr>
        <p:blipFill>
          <a:blip r:embed="rId2"/>
          <a:stretch>
            <a:fillRect/>
          </a:stretch>
        </p:blipFill>
        <p:spPr>
          <a:xfrm>
            <a:off x="0" y="266700"/>
            <a:ext cx="9144000" cy="6302891"/>
          </a:xfrm>
          <a:prstGeom prst="rect">
            <a:avLst/>
          </a:prstGeom>
        </p:spPr>
      </p:pic>
    </p:spTree>
    <p:extLst>
      <p:ext uri="{BB962C8B-B14F-4D97-AF65-F5344CB8AC3E}">
        <p14:creationId xmlns:p14="http://schemas.microsoft.com/office/powerpoint/2010/main" val="9252205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Validation</a:t>
            </a:r>
            <a:endParaRPr lang="en-US" dirty="0"/>
          </a:p>
        </p:txBody>
      </p:sp>
      <p:sp>
        <p:nvSpPr>
          <p:cNvPr id="3" name="Content Placeholder 2"/>
          <p:cNvSpPr>
            <a:spLocks noGrp="1"/>
          </p:cNvSpPr>
          <p:nvPr>
            <p:ph idx="1"/>
          </p:nvPr>
        </p:nvSpPr>
        <p:spPr/>
        <p:txBody>
          <a:bodyPr/>
          <a:lstStyle/>
          <a:p>
            <a:r>
              <a:rPr lang="en-US" dirty="0" smtClean="0"/>
              <a:t>The role of the community</a:t>
            </a:r>
            <a:endParaRPr lang="en-US" dirty="0"/>
          </a:p>
        </p:txBody>
      </p:sp>
    </p:spTree>
    <p:extLst>
      <p:ext uri="{BB962C8B-B14F-4D97-AF65-F5344CB8AC3E}">
        <p14:creationId xmlns:p14="http://schemas.microsoft.com/office/powerpoint/2010/main" val="31964655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a:t>
            </a:r>
            <a:endParaRPr lang="en-US"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t>A wiki is a web application which allows people to add, modify, or delete content in collaboration with others. </a:t>
            </a:r>
          </a:p>
          <a:p>
            <a:pPr marL="0" indent="0">
              <a:buNone/>
            </a:pPr>
            <a:endParaRPr lang="en-US" dirty="0"/>
          </a:p>
          <a:p>
            <a:pPr marL="0" indent="0">
              <a:buNone/>
            </a:pPr>
            <a:r>
              <a:rPr lang="en-US" dirty="0" smtClean="0"/>
              <a:t>In a typical wiki, text is written using a simplified markup language (known as "wiki markup") or a rich-text editor.</a:t>
            </a:r>
          </a:p>
          <a:p>
            <a:pPr marL="0" indent="0">
              <a:buNone/>
            </a:pPr>
            <a:endParaRPr lang="en-US" dirty="0" smtClean="0"/>
          </a:p>
          <a:p>
            <a:pPr marL="0" indent="0">
              <a:buNone/>
            </a:pPr>
            <a:r>
              <a:rPr lang="en-US" dirty="0" smtClean="0"/>
              <a:t>While a wiki is a type of content management system, it differs from a blog or most other such systems in that the content is created </a:t>
            </a:r>
            <a:r>
              <a:rPr lang="en-US" dirty="0" smtClean="0">
                <a:solidFill>
                  <a:srgbClr val="FF0000"/>
                </a:solidFill>
              </a:rPr>
              <a:t>without any defined owner or leader</a:t>
            </a:r>
            <a:r>
              <a:rPr lang="en-US" dirty="0" smtClean="0"/>
              <a:t>, and wikis have </a:t>
            </a:r>
            <a:r>
              <a:rPr lang="en-US" dirty="0" smtClean="0">
                <a:solidFill>
                  <a:srgbClr val="FF0000"/>
                </a:solidFill>
              </a:rPr>
              <a:t>little implicit structure</a:t>
            </a:r>
            <a:r>
              <a:rPr lang="en-US" dirty="0" smtClean="0"/>
              <a:t>, allowing structure to emerge according to the needs of the users.</a:t>
            </a:r>
            <a:endParaRPr lang="en-US" dirty="0"/>
          </a:p>
        </p:txBody>
      </p:sp>
    </p:spTree>
    <p:extLst>
      <p:ext uri="{BB962C8B-B14F-4D97-AF65-F5344CB8AC3E}">
        <p14:creationId xmlns:p14="http://schemas.microsoft.com/office/powerpoint/2010/main" val="1577842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Ward Cunningham</a:t>
            </a:r>
            <a:endParaRPr lang="en-US" dirty="0"/>
          </a:p>
        </p:txBody>
      </p:sp>
      <p:pic>
        <p:nvPicPr>
          <p:cNvPr id="4" name="Picture 3"/>
          <p:cNvPicPr>
            <a:picLocks noChangeAspect="1"/>
          </p:cNvPicPr>
          <p:nvPr/>
        </p:nvPicPr>
        <p:blipFill>
          <a:blip r:embed="rId2"/>
          <a:stretch>
            <a:fillRect/>
          </a:stretch>
        </p:blipFill>
        <p:spPr>
          <a:xfrm>
            <a:off x="3175000" y="1930400"/>
            <a:ext cx="2794000" cy="2997200"/>
          </a:xfrm>
          <a:prstGeom prst="rect">
            <a:avLst/>
          </a:prstGeom>
        </p:spPr>
      </p:pic>
    </p:spTree>
    <p:extLst>
      <p:ext uri="{BB962C8B-B14F-4D97-AF65-F5344CB8AC3E}">
        <p14:creationId xmlns:p14="http://schemas.microsoft.com/office/powerpoint/2010/main" val="28307916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Wikipedia</a:t>
            </a:r>
            <a:endParaRPr lang="en-US" dirty="0"/>
          </a:p>
        </p:txBody>
      </p:sp>
      <p:sp>
        <p:nvSpPr>
          <p:cNvPr id="3" name="Content Placeholder 2"/>
          <p:cNvSpPr>
            <a:spLocks noGrp="1"/>
          </p:cNvSpPr>
          <p:nvPr>
            <p:ph idx="1"/>
          </p:nvPr>
        </p:nvSpPr>
        <p:spPr/>
        <p:txBody>
          <a:bodyPr/>
          <a:lstStyle/>
          <a:p>
            <a:r>
              <a:rPr lang="en-US" dirty="0" smtClean="0"/>
              <a:t>Wikipedia Foundation</a:t>
            </a:r>
          </a:p>
          <a:p>
            <a:r>
              <a:rPr lang="en-US" dirty="0" smtClean="0"/>
              <a:t>Wikimedia</a:t>
            </a:r>
          </a:p>
          <a:p>
            <a:r>
              <a:rPr lang="en-US" dirty="0" err="1" smtClean="0"/>
              <a:t>Mediawiki</a:t>
            </a:r>
            <a:endParaRPr lang="en-US" dirty="0" smtClean="0"/>
          </a:p>
          <a:p>
            <a:endParaRPr lang="en-US" dirty="0"/>
          </a:p>
          <a:p>
            <a:r>
              <a:rPr lang="en-US" dirty="0" smtClean="0"/>
              <a:t>How does it work?</a:t>
            </a:r>
            <a:endParaRPr lang="en-US" dirty="0"/>
          </a:p>
        </p:txBody>
      </p:sp>
    </p:spTree>
    <p:extLst>
      <p:ext uri="{BB962C8B-B14F-4D97-AF65-F5344CB8AC3E}">
        <p14:creationId xmlns:p14="http://schemas.microsoft.com/office/powerpoint/2010/main" val="20254844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case</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a:rPr>
              <a:t>https://it.wikipedia.org/wiki/</a:t>
            </a:r>
            <a:r>
              <a:rPr lang="en-US" dirty="0" smtClean="0">
                <a:hlinkClick r:id="rId2"/>
              </a:rPr>
              <a:t>Cammoro</a:t>
            </a:r>
          </a:p>
          <a:p>
            <a:endParaRPr lang="en-US" dirty="0">
              <a:hlinkClick r:id="rId2"/>
            </a:endParaRPr>
          </a:p>
          <a:p>
            <a:r>
              <a:rPr lang="en-US" dirty="0" smtClean="0">
                <a:hlinkClick r:id="rId2"/>
              </a:rPr>
              <a:t>https</a:t>
            </a:r>
            <a:r>
              <a:rPr lang="en-US" dirty="0">
                <a:hlinkClick r:id="rId2"/>
              </a:rPr>
              <a:t>://it.wikipedia.org/w/index.php?title=Cammoro&amp;offset=20061107221949&amp;action=</a:t>
            </a:r>
            <a:r>
              <a:rPr lang="en-US" dirty="0" smtClean="0">
                <a:hlinkClick r:id="rId2"/>
              </a:rPr>
              <a:t>history</a:t>
            </a:r>
            <a:endParaRPr lang="en-US" dirty="0" smtClean="0"/>
          </a:p>
          <a:p>
            <a:endParaRPr lang="en-US" dirty="0"/>
          </a:p>
          <a:p>
            <a:r>
              <a:rPr lang="en-US" dirty="0" smtClean="0">
                <a:hlinkClick r:id="rId3"/>
              </a:rPr>
              <a:t>https</a:t>
            </a:r>
            <a:r>
              <a:rPr lang="en-US" dirty="0">
                <a:hlinkClick r:id="rId3"/>
              </a:rPr>
              <a:t>://it.wikipedia.org/w/index.php?title=Sellano&amp;type=revision&amp;diff=4762118&amp;oldid=</a:t>
            </a:r>
            <a:r>
              <a:rPr lang="en-US" dirty="0" smtClean="0">
                <a:hlinkClick r:id="rId3"/>
              </a:rPr>
              <a:t>4535494</a:t>
            </a:r>
            <a:endParaRPr lang="en-US" dirty="0" smtClean="0"/>
          </a:p>
          <a:p>
            <a:pPr marL="0" indent="0">
              <a:buNone/>
            </a:pPr>
            <a:endParaRPr lang="en-US" dirty="0"/>
          </a:p>
        </p:txBody>
      </p:sp>
    </p:spTree>
    <p:extLst>
      <p:ext uri="{BB962C8B-B14F-4D97-AF65-F5344CB8AC3E}">
        <p14:creationId xmlns:p14="http://schemas.microsoft.com/office/powerpoint/2010/main" val="2986990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Vandalism and hoaxes</a:t>
            </a:r>
            <a:endParaRPr lang="en-US" dirty="0"/>
          </a:p>
        </p:txBody>
      </p:sp>
      <p:sp>
        <p:nvSpPr>
          <p:cNvPr id="3" name="Content Placeholder 2"/>
          <p:cNvSpPr>
            <a:spLocks noGrp="1"/>
          </p:cNvSpPr>
          <p:nvPr>
            <p:ph idx="1"/>
          </p:nvPr>
        </p:nvSpPr>
        <p:spPr/>
        <p:txBody>
          <a:bodyPr/>
          <a:lstStyle/>
          <a:p>
            <a:pPr marL="0" indent="0">
              <a:buNone/>
            </a:pPr>
            <a:r>
              <a:rPr lang="en-US" dirty="0"/>
              <a:t>https://</a:t>
            </a:r>
            <a:r>
              <a:rPr lang="en-US" dirty="0" err="1"/>
              <a:t>en.wikipedia.org</a:t>
            </a:r>
            <a:r>
              <a:rPr lang="en-US" dirty="0"/>
              <a:t>/wiki/</a:t>
            </a:r>
            <a:r>
              <a:rPr lang="en-US"/>
              <a:t>Wikipedia:List_of_hoaxes_on_Wikipedia</a:t>
            </a:r>
            <a:endParaRPr lang="en-US" dirty="0" smtClean="0"/>
          </a:p>
          <a:p>
            <a:pPr marL="0" indent="0">
              <a:buNone/>
            </a:pPr>
            <a:endParaRPr lang="en-US" dirty="0"/>
          </a:p>
          <a:p>
            <a:pPr marL="0" indent="0">
              <a:buNone/>
            </a:pPr>
            <a:r>
              <a:rPr lang="en-US" dirty="0" smtClean="0"/>
              <a:t>"</a:t>
            </a:r>
            <a:r>
              <a:rPr lang="en-US" dirty="0"/>
              <a:t>Our vandalism rate is very low," said one senior editor, who wished to remain anonymous for privacy reasons. "It didn’t used to be, but it is very very low ... because we have people watching."</a:t>
            </a:r>
          </a:p>
          <a:p>
            <a:endParaRPr lang="en-US" dirty="0"/>
          </a:p>
          <a:p>
            <a:endParaRPr lang="en-US" dirty="0"/>
          </a:p>
        </p:txBody>
      </p:sp>
    </p:spTree>
    <p:extLst>
      <p:ext uri="{BB962C8B-B14F-4D97-AF65-F5344CB8AC3E}">
        <p14:creationId xmlns:p14="http://schemas.microsoft.com/office/powerpoint/2010/main" val="2652122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initiatives in Italy</a:t>
            </a:r>
            <a:endParaRPr lang="en-US" dirty="0"/>
          </a:p>
        </p:txBody>
      </p:sp>
      <p:sp>
        <p:nvSpPr>
          <p:cNvPr id="3" name="Content Placeholder 2"/>
          <p:cNvSpPr>
            <a:spLocks noGrp="1"/>
          </p:cNvSpPr>
          <p:nvPr>
            <p:ph idx="1"/>
          </p:nvPr>
        </p:nvSpPr>
        <p:spPr/>
        <p:txBody>
          <a:bodyPr>
            <a:normAutofit fontScale="85000" lnSpcReduction="20000"/>
          </a:bodyPr>
          <a:lstStyle/>
          <a:p>
            <a:r>
              <a:rPr lang="en-US" dirty="0">
                <a:hlinkClick r:id="rId2"/>
              </a:rPr>
              <a:t>https://it.wikipedia.org/wiki/Progetto:Coordinamento/</a:t>
            </a:r>
            <a:r>
              <a:rPr lang="en-US" dirty="0" smtClean="0">
                <a:hlinkClick r:id="rId2"/>
              </a:rPr>
              <a:t>Scuole</a:t>
            </a:r>
            <a:endParaRPr lang="en-US" dirty="0" smtClean="0"/>
          </a:p>
          <a:p>
            <a:endParaRPr lang="en-US" dirty="0"/>
          </a:p>
          <a:p>
            <a:r>
              <a:rPr lang="en-US" dirty="0">
                <a:hlinkClick r:id="rId3"/>
              </a:rPr>
              <a:t>https://it.wikipedia.org/wiki/Progetto:Coordinamento/Scuole/</a:t>
            </a:r>
            <a:r>
              <a:rPr lang="en-US" dirty="0" smtClean="0">
                <a:hlinkClick r:id="rId3"/>
              </a:rPr>
              <a:t>UNIPD_beni_culturali</a:t>
            </a:r>
            <a:endParaRPr lang="en-US" dirty="0" smtClean="0"/>
          </a:p>
          <a:p>
            <a:endParaRPr lang="en-US" dirty="0"/>
          </a:p>
          <a:p>
            <a:r>
              <a:rPr lang="en-US" dirty="0">
                <a:hlinkClick r:id="rId4"/>
              </a:rPr>
              <a:t>https://it.wikipedia.org/wiki/Progetto:Coordinamento/Scuole/</a:t>
            </a:r>
            <a:r>
              <a:rPr lang="en-US" dirty="0" smtClean="0">
                <a:hlinkClick r:id="rId4"/>
              </a:rPr>
              <a:t>PoliMi</a:t>
            </a:r>
            <a:endParaRPr lang="en-US" dirty="0" smtClean="0"/>
          </a:p>
          <a:p>
            <a:endParaRPr lang="en-US" dirty="0"/>
          </a:p>
          <a:p>
            <a:r>
              <a:rPr lang="en-US" dirty="0">
                <a:hlinkClick r:id="rId5"/>
              </a:rPr>
              <a:t>http://wiki.wikimedia.it/wiki/</a:t>
            </a:r>
            <a:r>
              <a:rPr lang="en-US" dirty="0" smtClean="0">
                <a:hlinkClick r:id="rId5"/>
              </a:rPr>
              <a:t>Adotta_una_parola_va_a_scuola</a:t>
            </a:r>
            <a:endParaRPr lang="en-US" dirty="0" smtClean="0"/>
          </a:p>
          <a:p>
            <a:endParaRPr lang="en-US" dirty="0"/>
          </a:p>
          <a:p>
            <a:endParaRPr lang="en-US" dirty="0"/>
          </a:p>
        </p:txBody>
      </p:sp>
    </p:spTree>
    <p:extLst>
      <p:ext uri="{BB962C8B-B14F-4D97-AF65-F5344CB8AC3E}">
        <p14:creationId xmlns:p14="http://schemas.microsoft.com/office/powerpoint/2010/main" val="14738121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sandbox</a:t>
            </a:r>
            <a:endParaRPr lang="en-US" dirty="0"/>
          </a:p>
        </p:txBody>
      </p:sp>
      <p:sp>
        <p:nvSpPr>
          <p:cNvPr id="3" name="Content Placeholder 2"/>
          <p:cNvSpPr>
            <a:spLocks noGrp="1"/>
          </p:cNvSpPr>
          <p:nvPr>
            <p:ph idx="1"/>
          </p:nvPr>
        </p:nvSpPr>
        <p:spPr/>
        <p:txBody>
          <a:bodyPr/>
          <a:lstStyle/>
          <a:p>
            <a:r>
              <a:rPr lang="en-US" dirty="0" err="1" smtClean="0"/>
              <a:t>User:Sandbox</a:t>
            </a:r>
            <a:endParaRPr lang="en-US" dirty="0" smtClean="0"/>
          </a:p>
          <a:p>
            <a:r>
              <a:rPr lang="en-US" dirty="0" err="1" smtClean="0"/>
              <a:t>User:Ronchet</a:t>
            </a:r>
            <a:r>
              <a:rPr lang="en-US" dirty="0" smtClean="0"/>
              <a:t>/sandbox</a:t>
            </a:r>
            <a:endParaRPr lang="en-US" dirty="0"/>
          </a:p>
        </p:txBody>
      </p:sp>
    </p:spTree>
    <p:extLst>
      <p:ext uri="{BB962C8B-B14F-4D97-AF65-F5344CB8AC3E}">
        <p14:creationId xmlns:p14="http://schemas.microsoft.com/office/powerpoint/2010/main" val="9995949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9" name="Rectangle 2"/>
          <p:cNvSpPr>
            <a:spLocks noGrp="1" noChangeArrowheads="1"/>
          </p:cNvSpPr>
          <p:nvPr>
            <p:ph type="title"/>
          </p:nvPr>
        </p:nvSpPr>
        <p:spPr/>
        <p:txBody>
          <a:bodyPr/>
          <a:lstStyle/>
          <a:p>
            <a:r>
              <a:rPr lang="en-US"/>
              <a:t>Quick overview of wiki markup</a:t>
            </a:r>
          </a:p>
        </p:txBody>
      </p:sp>
      <p:sp>
        <p:nvSpPr>
          <p:cNvPr id="55300" name="Rectangle 3"/>
          <p:cNvSpPr>
            <a:spLocks noGrp="1" noChangeArrowheads="1"/>
          </p:cNvSpPr>
          <p:nvPr>
            <p:ph type="body" idx="1"/>
          </p:nvPr>
        </p:nvSpPr>
        <p:spPr/>
        <p:txBody>
          <a:bodyPr>
            <a:normAutofit fontScale="92500" lnSpcReduction="10000"/>
          </a:bodyPr>
          <a:lstStyle/>
          <a:p>
            <a:r>
              <a:rPr lang="en-US"/>
              <a:t>'''three apostrophes''' will make text </a:t>
            </a:r>
            <a:r>
              <a:rPr lang="en-US" b="1"/>
              <a:t>bold</a:t>
            </a:r>
            <a:endParaRPr lang="en-US"/>
          </a:p>
          <a:p>
            <a:r>
              <a:rPr lang="en-US"/>
              <a:t>''two apostrophes''' will make text </a:t>
            </a:r>
            <a:r>
              <a:rPr lang="en-US" i="1"/>
              <a:t>italic</a:t>
            </a:r>
            <a:endParaRPr lang="en-US"/>
          </a:p>
          <a:p>
            <a:r>
              <a:rPr lang="en-US"/>
              <a:t>[[Text in double square brackets]] will be </a:t>
            </a:r>
            <a:r>
              <a:rPr lang="en-US" u="sng"/>
              <a:t>links</a:t>
            </a:r>
            <a:r>
              <a:rPr lang="en-US"/>
              <a:t> to the page named as the text in the brackets</a:t>
            </a:r>
          </a:p>
          <a:p>
            <a:r>
              <a:rPr lang="en-US"/>
              <a:t>[[Link target|link text]] will display a link that looks like </a:t>
            </a:r>
            <a:r>
              <a:rPr lang="en-US" u="sng"/>
              <a:t>link text</a:t>
            </a:r>
            <a:r>
              <a:rPr lang="en-US" i="1" u="sng"/>
              <a:t> </a:t>
            </a:r>
            <a:r>
              <a:rPr lang="en-US"/>
              <a:t>but links to link target</a:t>
            </a:r>
          </a:p>
          <a:p>
            <a:r>
              <a:rPr lang="en-US"/>
              <a:t>The wiki is case sensitve – but not on the first letter of a link</a:t>
            </a:r>
          </a:p>
          <a:p>
            <a:r>
              <a:rPr lang="en-US"/>
              <a:t>The wiki is Unicode</a:t>
            </a:r>
          </a:p>
        </p:txBody>
      </p:sp>
    </p:spTree>
    <p:extLst>
      <p:ext uri="{BB962C8B-B14F-4D97-AF65-F5344CB8AC3E}">
        <p14:creationId xmlns:p14="http://schemas.microsoft.com/office/powerpoint/2010/main" val="315928223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1311</TotalTime>
  <Words>399</Words>
  <Application>Microsoft Macintosh PowerPoint</Application>
  <PresentationFormat>On-screen Show (4:3)</PresentationFormat>
  <Paragraphs>51</Paragraphs>
  <Slides>17</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19" baseType="lpstr">
      <vt:lpstr>Office Theme</vt:lpstr>
      <vt:lpstr>Document</vt:lpstr>
      <vt:lpstr>Wikis etc.</vt:lpstr>
      <vt:lpstr>Wiki</vt:lpstr>
      <vt:lpstr>Ward Cunningham</vt:lpstr>
      <vt:lpstr>Wikipedia</vt:lpstr>
      <vt:lpstr>A case</vt:lpstr>
      <vt:lpstr>Vandalism and hoaxes</vt:lpstr>
      <vt:lpstr>School initiatives in Italy</vt:lpstr>
      <vt:lpstr>The sandbox</vt:lpstr>
      <vt:lpstr>Quick overview of wiki markup</vt:lpstr>
      <vt:lpstr>Basic mediawiki markup</vt:lpstr>
      <vt:lpstr>Headings</vt:lpstr>
      <vt:lpstr>Lists</vt:lpstr>
      <vt:lpstr>Indents</vt:lpstr>
      <vt:lpstr>Links</vt:lpstr>
      <vt:lpstr>List of functions</vt:lpstr>
      <vt:lpstr>PowerPoint Presentation</vt:lpstr>
      <vt:lpstr>Validation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Wikis etc.</dc:title>
  <dc:creator>Marco Ronchetti</dc:creator>
  <cp:lastModifiedBy>Marco Ronchetti</cp:lastModifiedBy>
  <cp:revision>24</cp:revision>
  <cp:lastPrinted>2014-12-12T09:48:11Z</cp:lastPrinted>
  <dcterms:created xsi:type="dcterms:W3CDTF">2014-12-12T07:48:35Z</dcterms:created>
  <dcterms:modified xsi:type="dcterms:W3CDTF">2016-10-05T07:02:54Z</dcterms:modified>
</cp:coreProperties>
</file>