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9" r:id="rId11"/>
    <p:sldId id="272" r:id="rId12"/>
    <p:sldId id="27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EB18C60-06DD-433B-9669-D1376873CDDC}" type="datetimeFigureOut">
              <a:rPr lang="en-US" smtClean="0"/>
              <a:t>2/20/2016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AD2E2B-0838-446C-AD9A-E3D8A5413D8A}" type="slidenum">
              <a:rPr lang="en-US" smtClean="0"/>
              <a:t>‹#›</a:t>
            </a:fld>
            <a:endParaRPr lang="en-US"/>
          </a:p>
        </p:txBody>
      </p:sp>
    </p:spTree>
    <p:extLst>
      <p:ext uri="{BB962C8B-B14F-4D97-AF65-F5344CB8AC3E}">
        <p14:creationId xmlns:p14="http://schemas.microsoft.com/office/powerpoint/2010/main" val="1970433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9AD2E2B-0838-446C-AD9A-E3D8A5413D8A}" type="slidenum">
              <a:rPr lang="en-US" smtClean="0"/>
              <a:t>1</a:t>
            </a:fld>
            <a:endParaRPr lang="en-US"/>
          </a:p>
        </p:txBody>
      </p:sp>
    </p:spTree>
    <p:extLst>
      <p:ext uri="{BB962C8B-B14F-4D97-AF65-F5344CB8AC3E}">
        <p14:creationId xmlns:p14="http://schemas.microsoft.com/office/powerpoint/2010/main" val="370986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92EC84-45C5-45A7-91BE-E2DC2F35E4B2}" type="datetime1">
              <a:rPr lang="en-US" smtClean="0"/>
              <a:t>2/20/2016</a:t>
            </a:fld>
            <a:endParaRPr lang="en-US"/>
          </a:p>
        </p:txBody>
      </p:sp>
      <p:sp>
        <p:nvSpPr>
          <p:cNvPr id="5" name="Footer Placeholder 4"/>
          <p:cNvSpPr>
            <a:spLocks noGrp="1"/>
          </p:cNvSpPr>
          <p:nvPr>
            <p:ph type="ftr" sz="quarter" idx="11"/>
          </p:nvPr>
        </p:nvSpPr>
        <p:spPr/>
        <p:txBody>
          <a:bodyPr/>
          <a:lstStyle/>
          <a:p>
            <a:r>
              <a:rPr lang="en-US" smtClean="0"/>
              <a:t>Factory Mind s. c. - www.factorymind.com</a:t>
            </a:r>
            <a:endParaRPr lang="en-US"/>
          </a:p>
        </p:txBody>
      </p:sp>
      <p:sp>
        <p:nvSpPr>
          <p:cNvPr id="6" name="Slide Number Placeholder 5"/>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C8F5FA-012E-4803-89E5-EF53BCB9937E}" type="datetime1">
              <a:rPr lang="en-US" smtClean="0"/>
              <a:t>2/20/2016</a:t>
            </a:fld>
            <a:endParaRPr lang="en-US"/>
          </a:p>
        </p:txBody>
      </p:sp>
      <p:sp>
        <p:nvSpPr>
          <p:cNvPr id="5" name="Footer Placeholder 4"/>
          <p:cNvSpPr>
            <a:spLocks noGrp="1"/>
          </p:cNvSpPr>
          <p:nvPr>
            <p:ph type="ftr" sz="quarter" idx="11"/>
          </p:nvPr>
        </p:nvSpPr>
        <p:spPr/>
        <p:txBody>
          <a:bodyPr/>
          <a:lstStyle/>
          <a:p>
            <a:r>
              <a:rPr lang="en-US" smtClean="0"/>
              <a:t>Factory Mind s. c. - www.factorymind.com</a:t>
            </a:r>
            <a:endParaRPr lang="en-US"/>
          </a:p>
        </p:txBody>
      </p:sp>
      <p:sp>
        <p:nvSpPr>
          <p:cNvPr id="6" name="Slide Number Placeholder 5"/>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9DC9D5C-E19D-4557-A4D2-7F970AC4FAAF}" type="datetime1">
              <a:rPr lang="en-US" smtClean="0"/>
              <a:t>2/20/2016</a:t>
            </a:fld>
            <a:endParaRPr lang="en-US"/>
          </a:p>
        </p:txBody>
      </p:sp>
      <p:sp>
        <p:nvSpPr>
          <p:cNvPr id="5" name="Footer Placeholder 4"/>
          <p:cNvSpPr>
            <a:spLocks noGrp="1"/>
          </p:cNvSpPr>
          <p:nvPr>
            <p:ph type="ftr" sz="quarter" idx="11"/>
          </p:nvPr>
        </p:nvSpPr>
        <p:spPr/>
        <p:txBody>
          <a:bodyPr/>
          <a:lstStyle/>
          <a:p>
            <a:r>
              <a:rPr lang="en-US" smtClean="0"/>
              <a:t>Factory Mind s. c. - www.factorymind.com</a:t>
            </a:r>
            <a:endParaRPr lang="en-US"/>
          </a:p>
        </p:txBody>
      </p:sp>
      <p:sp>
        <p:nvSpPr>
          <p:cNvPr id="6" name="Slide Number Placeholder 5"/>
          <p:cNvSpPr>
            <a:spLocks noGrp="1"/>
          </p:cNvSpPr>
          <p:nvPr>
            <p:ph type="sldNum" sz="quarter" idx="12"/>
          </p:nvPr>
        </p:nvSpPr>
        <p:spPr/>
        <p:txBody>
          <a:bodyPr/>
          <a:lstStyle/>
          <a:p>
            <a:fld id="{5F38499E-C681-43A6-95B1-A933B713B53D}"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EBBCE4-5A29-4B1E-8081-FA4B362FF560}" type="datetime1">
              <a:rPr lang="en-US" smtClean="0"/>
              <a:t>2/20/2016</a:t>
            </a:fld>
            <a:endParaRPr lang="en-US"/>
          </a:p>
        </p:txBody>
      </p:sp>
      <p:sp>
        <p:nvSpPr>
          <p:cNvPr id="5" name="Footer Placeholder 4"/>
          <p:cNvSpPr>
            <a:spLocks noGrp="1"/>
          </p:cNvSpPr>
          <p:nvPr>
            <p:ph type="ftr" sz="quarter" idx="11"/>
          </p:nvPr>
        </p:nvSpPr>
        <p:spPr/>
        <p:txBody>
          <a:bodyPr/>
          <a:lstStyle/>
          <a:p>
            <a:r>
              <a:rPr lang="en-US" smtClean="0"/>
              <a:t>Factory Mind s. c. - www.factorymind.com</a:t>
            </a:r>
            <a:endParaRPr lang="en-US"/>
          </a:p>
        </p:txBody>
      </p:sp>
      <p:sp>
        <p:nvSpPr>
          <p:cNvPr id="6" name="Slide Number Placeholder 5"/>
          <p:cNvSpPr>
            <a:spLocks noGrp="1"/>
          </p:cNvSpPr>
          <p:nvPr>
            <p:ph type="sldNum" sz="quarter" idx="12"/>
          </p:nvPr>
        </p:nvSpPr>
        <p:spPr/>
        <p:txBody>
          <a:bodyPr/>
          <a:lstStyle/>
          <a:p>
            <a:fld id="{5F38499E-C681-43A6-95B1-A933B713B53D}"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32C8E00-5938-4E1B-9070-3DD99C402401}" type="datetime1">
              <a:rPr lang="en-US" smtClean="0"/>
              <a:t>2/20/2016</a:t>
            </a:fld>
            <a:endParaRPr lang="en-US"/>
          </a:p>
        </p:txBody>
      </p:sp>
      <p:sp>
        <p:nvSpPr>
          <p:cNvPr id="5" name="Footer Placeholder 4"/>
          <p:cNvSpPr>
            <a:spLocks noGrp="1"/>
          </p:cNvSpPr>
          <p:nvPr>
            <p:ph type="ftr" sz="quarter" idx="11"/>
          </p:nvPr>
        </p:nvSpPr>
        <p:spPr/>
        <p:txBody>
          <a:bodyPr/>
          <a:lstStyle/>
          <a:p>
            <a:r>
              <a:rPr lang="en-US" smtClean="0"/>
              <a:t>Factory Mind s. c. - www.factorymind.com</a:t>
            </a:r>
            <a:endParaRPr lang="en-US"/>
          </a:p>
        </p:txBody>
      </p:sp>
      <p:sp>
        <p:nvSpPr>
          <p:cNvPr id="6" name="Slide Number Placeholder 5"/>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2378232D-4129-4D2D-AFAC-1B07596A8C9E}" type="datetime1">
              <a:rPr lang="en-US" smtClean="0"/>
              <a:t>2/20/2016</a:t>
            </a:fld>
            <a:endParaRPr lang="en-US"/>
          </a:p>
        </p:txBody>
      </p:sp>
      <p:sp>
        <p:nvSpPr>
          <p:cNvPr id="6" name="Footer Placeholder 5"/>
          <p:cNvSpPr>
            <a:spLocks noGrp="1"/>
          </p:cNvSpPr>
          <p:nvPr>
            <p:ph type="ftr" sz="quarter" idx="11"/>
          </p:nvPr>
        </p:nvSpPr>
        <p:spPr/>
        <p:txBody>
          <a:bodyPr/>
          <a:lstStyle/>
          <a:p>
            <a:r>
              <a:rPr lang="en-US" smtClean="0"/>
              <a:t>Factory Mind s. c. - www.factorymind.com</a:t>
            </a:r>
            <a:endParaRPr lang="en-US"/>
          </a:p>
        </p:txBody>
      </p:sp>
      <p:sp>
        <p:nvSpPr>
          <p:cNvPr id="7" name="Slide Number Placeholder 6"/>
          <p:cNvSpPr>
            <a:spLocks noGrp="1"/>
          </p:cNvSpPr>
          <p:nvPr>
            <p:ph type="sldNum" sz="quarter" idx="12"/>
          </p:nvPr>
        </p:nvSpPr>
        <p:spPr/>
        <p:txBody>
          <a:bodyPr/>
          <a:lstStyle/>
          <a:p>
            <a:fld id="{5F38499E-C681-43A6-95B1-A933B713B53D}"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46C69EF-21D9-4DF8-9A9F-A3203CE7244A}" type="datetime1">
              <a:rPr lang="en-US" smtClean="0"/>
              <a:t>2/20/2016</a:t>
            </a:fld>
            <a:endParaRPr lang="en-US"/>
          </a:p>
        </p:txBody>
      </p:sp>
      <p:sp>
        <p:nvSpPr>
          <p:cNvPr id="8" name="Footer Placeholder 7"/>
          <p:cNvSpPr>
            <a:spLocks noGrp="1"/>
          </p:cNvSpPr>
          <p:nvPr>
            <p:ph type="ftr" sz="quarter" idx="11"/>
          </p:nvPr>
        </p:nvSpPr>
        <p:spPr/>
        <p:txBody>
          <a:bodyPr/>
          <a:lstStyle/>
          <a:p>
            <a:r>
              <a:rPr lang="en-US" smtClean="0"/>
              <a:t>Factory Mind s. c. - www.factorymind.com</a:t>
            </a:r>
            <a:endParaRPr lang="en-US"/>
          </a:p>
        </p:txBody>
      </p:sp>
      <p:sp>
        <p:nvSpPr>
          <p:cNvPr id="9" name="Slide Number Placeholder 8"/>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F71DD23-A72C-4535-B340-16EE44AB417B}" type="datetime1">
              <a:rPr lang="en-US" smtClean="0"/>
              <a:t>2/20/2016</a:t>
            </a:fld>
            <a:endParaRPr lang="en-US"/>
          </a:p>
        </p:txBody>
      </p:sp>
      <p:sp>
        <p:nvSpPr>
          <p:cNvPr id="4" name="Footer Placeholder 3"/>
          <p:cNvSpPr>
            <a:spLocks noGrp="1"/>
          </p:cNvSpPr>
          <p:nvPr>
            <p:ph type="ftr" sz="quarter" idx="11"/>
          </p:nvPr>
        </p:nvSpPr>
        <p:spPr/>
        <p:txBody>
          <a:bodyPr/>
          <a:lstStyle/>
          <a:p>
            <a:r>
              <a:rPr lang="en-US" smtClean="0"/>
              <a:t>Factory Mind s. c. - www.factorymind.com</a:t>
            </a:r>
            <a:endParaRPr lang="en-US"/>
          </a:p>
        </p:txBody>
      </p:sp>
      <p:sp>
        <p:nvSpPr>
          <p:cNvPr id="5" name="Slide Number Placeholder 4"/>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52DBE88-0FFD-412A-9890-121DE33E614F}" type="datetime1">
              <a:rPr lang="en-US" smtClean="0"/>
              <a:t>2/20/2016</a:t>
            </a:fld>
            <a:endParaRPr lang="en-US"/>
          </a:p>
        </p:txBody>
      </p:sp>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Slide Number Placeholder 3"/>
          <p:cNvSpPr>
            <a:spLocks noGrp="1"/>
          </p:cNvSpPr>
          <p:nvPr>
            <p:ph type="sldNum" sz="quarter" idx="12"/>
          </p:nvPr>
        </p:nvSpPr>
        <p:spPr/>
        <p:txBody>
          <a:bodyPr/>
          <a:lstStyle/>
          <a:p>
            <a:fld id="{5F38499E-C681-43A6-95B1-A933B713B5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5CC184B-41EC-4F57-BDC6-361D1168C943}" type="datetime1">
              <a:rPr lang="en-US" smtClean="0"/>
              <a:t>2/20/2016</a:t>
            </a:fld>
            <a:endParaRPr lang="en-US"/>
          </a:p>
        </p:txBody>
      </p:sp>
      <p:sp>
        <p:nvSpPr>
          <p:cNvPr id="6" name="Footer Placeholder 5"/>
          <p:cNvSpPr>
            <a:spLocks noGrp="1"/>
          </p:cNvSpPr>
          <p:nvPr>
            <p:ph type="ftr" sz="quarter" idx="11"/>
          </p:nvPr>
        </p:nvSpPr>
        <p:spPr/>
        <p:txBody>
          <a:bodyPr/>
          <a:lstStyle/>
          <a:p>
            <a:r>
              <a:rPr lang="en-US" smtClean="0"/>
              <a:t>Factory Mind s. c. - www.factorymind.com</a:t>
            </a:r>
            <a:endParaRPr lang="en-US"/>
          </a:p>
        </p:txBody>
      </p:sp>
      <p:sp>
        <p:nvSpPr>
          <p:cNvPr id="7" name="Slide Number Placeholder 6"/>
          <p:cNvSpPr>
            <a:spLocks noGrp="1"/>
          </p:cNvSpPr>
          <p:nvPr>
            <p:ph type="sldNum" sz="quarter" idx="12"/>
          </p:nvPr>
        </p:nvSpPr>
        <p:spPr/>
        <p:txBody>
          <a:bodyPr/>
          <a:lstStyle/>
          <a:p>
            <a:fld id="{5F38499E-C681-43A6-95B1-A933B713B53D}"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1A7C57-ADD8-4BC3-A3F1-82AC64B5398A}" type="datetime1">
              <a:rPr lang="en-US" smtClean="0"/>
              <a:t>2/20/2016</a:t>
            </a:fld>
            <a:endParaRPr lang="en-US"/>
          </a:p>
        </p:txBody>
      </p:sp>
      <p:sp>
        <p:nvSpPr>
          <p:cNvPr id="6" name="Footer Placeholder 5"/>
          <p:cNvSpPr>
            <a:spLocks noGrp="1"/>
          </p:cNvSpPr>
          <p:nvPr>
            <p:ph type="ftr" sz="quarter" idx="11"/>
          </p:nvPr>
        </p:nvSpPr>
        <p:spPr/>
        <p:txBody>
          <a:bodyPr/>
          <a:lstStyle/>
          <a:p>
            <a:r>
              <a:rPr lang="en-US" smtClean="0"/>
              <a:t>Factory Mind s. c. - www.factorymind.com</a:t>
            </a:r>
            <a:endParaRPr lang="en-US"/>
          </a:p>
        </p:txBody>
      </p:sp>
      <p:sp>
        <p:nvSpPr>
          <p:cNvPr id="7" name="Slide Number Placeholder 6"/>
          <p:cNvSpPr>
            <a:spLocks noGrp="1"/>
          </p:cNvSpPr>
          <p:nvPr>
            <p:ph type="sldNum" sz="quarter" idx="12"/>
          </p:nvPr>
        </p:nvSpPr>
        <p:spPr/>
        <p:txBody>
          <a:bodyPr/>
          <a:lstStyle/>
          <a:p>
            <a:fld id="{5F38499E-C681-43A6-95B1-A933B713B53D}"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0441574-B4F5-4D62-9BD4-0E5965138FA1}" type="datetime1">
              <a:rPr lang="en-US" smtClean="0"/>
              <a:t>2/20/2016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r>
              <a:rPr lang="en-US" smtClean="0"/>
              <a:t>Factory Mind s. c. - www.factorymind.com</a:t>
            </a:r>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5F38499E-C681-43A6-95B1-A933B713B53D}"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5.gif"/><Relationship Id="rId7"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gif"/><Relationship Id="rId4" Type="http://schemas.openxmlformats.org/officeDocument/2006/relationships/image" Target="../media/image3.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factorymind.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developer.android.com/sdk/index.html"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7" name="Picture 3" descr="E:\Code\FINALLATEX\ApprovedTesi\Images\logo_un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48110" y="304800"/>
            <a:ext cx="886166" cy="951919"/>
          </a:xfrm>
          <a:prstGeom prst="rect">
            <a:avLst/>
          </a:prstGeom>
          <a:noFill/>
          <a:extLst>
            <a:ext uri="{909E8E84-426E-40DD-AFC4-6F175D3DCCD1}">
              <a14:hiddenFill xmlns:a14="http://schemas.microsoft.com/office/drawing/2010/main">
                <a:solidFill>
                  <a:srgbClr val="FFFFFF"/>
                </a:solidFill>
              </a14:hiddenFill>
            </a:ext>
          </a:extLst>
        </p:spPr>
      </p:pic>
      <p:sp>
        <p:nvSpPr>
          <p:cNvPr id="7" name="Footer Placeholder 6"/>
          <p:cNvSpPr>
            <a:spLocks noGrp="1"/>
          </p:cNvSpPr>
          <p:nvPr>
            <p:ph type="ftr" sz="quarter" idx="11"/>
          </p:nvPr>
        </p:nvSpPr>
        <p:spPr/>
        <p:txBody>
          <a:bodyPr/>
          <a:lstStyle/>
          <a:p>
            <a:r>
              <a:rPr lang="en-US" dirty="0" smtClean="0">
                <a:latin typeface="Segoe UI Light" pitchFamily="34" charset="0"/>
              </a:rPr>
              <a:t>Factory Mind s. c. - www.factorymind.com</a:t>
            </a:r>
            <a:endParaRPr lang="en-US" dirty="0">
              <a:latin typeface="Segoe UI Light" pitchFamily="34" charset="0"/>
            </a:endParaRPr>
          </a:p>
        </p:txBody>
      </p:sp>
      <p:sp>
        <p:nvSpPr>
          <p:cNvPr id="8" name="TextBox 7"/>
          <p:cNvSpPr txBox="1"/>
          <p:nvPr/>
        </p:nvSpPr>
        <p:spPr>
          <a:xfrm>
            <a:off x="762000" y="1676400"/>
            <a:ext cx="7772400" cy="2985433"/>
          </a:xfrm>
          <a:prstGeom prst="rect">
            <a:avLst/>
          </a:prstGeom>
          <a:noFill/>
        </p:spPr>
        <p:txBody>
          <a:bodyPr wrap="square" rtlCol="0">
            <a:spAutoFit/>
          </a:bodyPr>
          <a:lstStyle/>
          <a:p>
            <a:endParaRPr lang="en-US" dirty="0" smtClean="0">
              <a:latin typeface="Segoe UI Light" pitchFamily="34" charset="0"/>
            </a:endParaRPr>
          </a:p>
          <a:p>
            <a:pPr algn="ctr"/>
            <a:r>
              <a:rPr lang="en-US" sz="4400" b="1" dirty="0" err="1" smtClean="0">
                <a:latin typeface="Segoe UI Light" pitchFamily="34" charset="0"/>
              </a:rPr>
              <a:t>Programmazione</a:t>
            </a:r>
            <a:r>
              <a:rPr lang="en-US" sz="4400" b="1" dirty="0" smtClean="0">
                <a:latin typeface="Segoe UI Light" pitchFamily="34" charset="0"/>
              </a:rPr>
              <a:t> di </a:t>
            </a:r>
            <a:r>
              <a:rPr lang="en-US" sz="4400" b="1" dirty="0" err="1" smtClean="0">
                <a:latin typeface="Segoe UI Light" pitchFamily="34" charset="0"/>
              </a:rPr>
              <a:t>sistemi</a:t>
            </a:r>
            <a:r>
              <a:rPr lang="en-US" sz="4400" b="1" dirty="0" smtClean="0">
                <a:latin typeface="Segoe UI Light" pitchFamily="34" charset="0"/>
              </a:rPr>
              <a:t> </a:t>
            </a:r>
            <a:r>
              <a:rPr lang="en-US" sz="4400" b="1" dirty="0" err="1" smtClean="0">
                <a:latin typeface="Segoe UI Light" pitchFamily="34" charset="0"/>
              </a:rPr>
              <a:t>mobili</a:t>
            </a:r>
            <a:r>
              <a:rPr lang="en-US" sz="4400" b="1" dirty="0" smtClean="0">
                <a:latin typeface="Segoe UI Light" pitchFamily="34" charset="0"/>
              </a:rPr>
              <a:t> e tablet</a:t>
            </a:r>
          </a:p>
          <a:p>
            <a:pPr algn="ctr"/>
            <a:r>
              <a:rPr lang="en-US" sz="2800" b="1" dirty="0" smtClean="0">
                <a:latin typeface="Segoe UI Light" pitchFamily="34" charset="0"/>
              </a:rPr>
              <a:t> Android Development</a:t>
            </a:r>
            <a:endParaRPr lang="en-US" sz="2800" b="1" dirty="0">
              <a:latin typeface="Segoe UI Light" pitchFamily="34" charset="0"/>
            </a:endParaRPr>
          </a:p>
          <a:p>
            <a:endParaRPr lang="en-US" dirty="0" smtClean="0">
              <a:latin typeface="Segoe UI Light" pitchFamily="34" charset="0"/>
            </a:endParaRPr>
          </a:p>
          <a:p>
            <a:r>
              <a:rPr lang="en-US" b="1" dirty="0" smtClean="0">
                <a:latin typeface="Segoe UI Light" pitchFamily="34" charset="0"/>
              </a:rPr>
              <a:t>Carlo </a:t>
            </a:r>
            <a:r>
              <a:rPr lang="en-US" b="1" dirty="0" err="1" smtClean="0">
                <a:latin typeface="Segoe UI Light" pitchFamily="34" charset="0"/>
              </a:rPr>
              <a:t>Menapace</a:t>
            </a:r>
            <a:r>
              <a:rPr lang="en-US" dirty="0" smtClean="0">
                <a:latin typeface="Segoe UI Light" pitchFamily="34" charset="0"/>
              </a:rPr>
              <a:t>  –  carlo.menapace@factorymind.com</a:t>
            </a:r>
          </a:p>
          <a:p>
            <a:r>
              <a:rPr lang="en-US" b="1" dirty="0" smtClean="0">
                <a:latin typeface="Segoe UI Light" pitchFamily="34" charset="0"/>
              </a:rPr>
              <a:t>Jonny Fox</a:t>
            </a:r>
            <a:endParaRPr lang="en-US" b="1" dirty="0">
              <a:latin typeface="Segoe UI Light" pitchFamily="34" charset="0"/>
            </a:endParaRPr>
          </a:p>
        </p:txBody>
      </p:sp>
      <p:pic>
        <p:nvPicPr>
          <p:cNvPr id="6"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19368165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lstStyle/>
          <a:p>
            <a:r>
              <a:rPr lang="en-US" dirty="0" smtClean="0">
                <a:latin typeface="Segoe UI Light" pitchFamily="34" charset="0"/>
              </a:rPr>
              <a:t>EXTRA SLIDE ;)</a:t>
            </a:r>
            <a:endParaRPr lang="en-US" dirty="0">
              <a:latin typeface="Segoe UI Light" pitchFamily="34" charset="0"/>
            </a:endParaRPr>
          </a:p>
        </p:txBody>
      </p:sp>
      <p:sp>
        <p:nvSpPr>
          <p:cNvPr id="5" name="TextBox 4"/>
          <p:cNvSpPr txBox="1"/>
          <p:nvPr/>
        </p:nvSpPr>
        <p:spPr>
          <a:xfrm>
            <a:off x="430530" y="2971800"/>
            <a:ext cx="8458200" cy="2308324"/>
          </a:xfrm>
          <a:prstGeom prst="rect">
            <a:avLst/>
          </a:prstGeom>
          <a:noFill/>
        </p:spPr>
        <p:txBody>
          <a:bodyPr wrap="square" rtlCol="0">
            <a:spAutoFit/>
          </a:bodyPr>
          <a:lstStyle/>
          <a:p>
            <a:r>
              <a:rPr lang="en-US" dirty="0" smtClean="0">
                <a:latin typeface="Segoe UI Light" pitchFamily="34" charset="0"/>
              </a:rPr>
              <a:t>If you find the previous exercise too boring, too easy or too stupid, then try this one!!</a:t>
            </a:r>
          </a:p>
          <a:p>
            <a:endParaRPr lang="en-US" dirty="0" smtClean="0">
              <a:latin typeface="Segoe UI Light" pitchFamily="34" charset="0"/>
            </a:endParaRPr>
          </a:p>
          <a:p>
            <a:r>
              <a:rPr lang="en-US" dirty="0" smtClean="0">
                <a:latin typeface="Segoe UI Light" pitchFamily="34" charset="0"/>
              </a:rPr>
              <a:t>Create a simple application with a </a:t>
            </a:r>
            <a:r>
              <a:rPr lang="en-US" b="1" dirty="0">
                <a:latin typeface="Segoe UI Light" pitchFamily="34" charset="0"/>
              </a:rPr>
              <a:t>t</a:t>
            </a:r>
            <a:r>
              <a:rPr lang="en-US" b="1" dirty="0" smtClean="0">
                <a:latin typeface="Segoe UI Light" pitchFamily="34" charset="0"/>
              </a:rPr>
              <a:t>ext field</a:t>
            </a:r>
            <a:r>
              <a:rPr lang="en-US" dirty="0" smtClean="0">
                <a:latin typeface="Segoe UI Light" pitchFamily="34" charset="0"/>
              </a:rPr>
              <a:t>, a </a:t>
            </a:r>
            <a:r>
              <a:rPr lang="en-US" b="1" dirty="0" smtClean="0">
                <a:latin typeface="Segoe UI Light" pitchFamily="34" charset="0"/>
              </a:rPr>
              <a:t>button</a:t>
            </a:r>
            <a:r>
              <a:rPr lang="en-US" dirty="0" smtClean="0">
                <a:latin typeface="Segoe UI Light" pitchFamily="34" charset="0"/>
              </a:rPr>
              <a:t> and a </a:t>
            </a:r>
            <a:r>
              <a:rPr lang="en-US" b="1" dirty="0" smtClean="0">
                <a:latin typeface="Segoe UI Light" pitchFamily="34" charset="0"/>
              </a:rPr>
              <a:t>label</a:t>
            </a:r>
            <a:r>
              <a:rPr lang="en-US" dirty="0" smtClean="0">
                <a:latin typeface="Segoe UI Light" pitchFamily="34" charset="0"/>
              </a:rPr>
              <a:t>.</a:t>
            </a:r>
          </a:p>
          <a:p>
            <a:endParaRPr lang="en-US" dirty="0" smtClean="0">
              <a:latin typeface="Segoe UI Light" pitchFamily="34" charset="0"/>
            </a:endParaRPr>
          </a:p>
          <a:p>
            <a:r>
              <a:rPr lang="en-US" dirty="0" smtClean="0">
                <a:latin typeface="Segoe UI Light" pitchFamily="34" charset="0"/>
              </a:rPr>
              <a:t>You should be able to insert some text and, pressing the button you have to show whatever you inserted into the label.</a:t>
            </a:r>
          </a:p>
          <a:p>
            <a:endParaRPr lang="en-US" dirty="0">
              <a:latin typeface="Segoe UI Light" pitchFamily="34" charset="0"/>
            </a:endParaRPr>
          </a:p>
          <a:p>
            <a:r>
              <a:rPr lang="en-US" dirty="0" smtClean="0">
                <a:latin typeface="Segoe UI Light" pitchFamily="34" charset="0"/>
              </a:rPr>
              <a:t>Feel free to use the design pattern you like and the controls you want!!</a:t>
            </a:r>
          </a:p>
        </p:txBody>
      </p:sp>
      <p:pic>
        <p:nvPicPr>
          <p:cNvPr id="6"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17608325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lstStyle/>
          <a:p>
            <a:r>
              <a:rPr lang="en-US" dirty="0" smtClean="0">
                <a:latin typeface="Segoe UI Light" pitchFamily="34" charset="0"/>
              </a:rPr>
              <a:t>EXTRA SLIDE 2 :O (no please)</a:t>
            </a:r>
            <a:endParaRPr lang="en-US" dirty="0">
              <a:latin typeface="Segoe UI Light" pitchFamily="34" charset="0"/>
            </a:endParaRPr>
          </a:p>
        </p:txBody>
      </p:sp>
      <p:sp>
        <p:nvSpPr>
          <p:cNvPr id="5" name="TextBox 4"/>
          <p:cNvSpPr txBox="1"/>
          <p:nvPr/>
        </p:nvSpPr>
        <p:spPr>
          <a:xfrm>
            <a:off x="430530" y="2971800"/>
            <a:ext cx="8458200" cy="2308324"/>
          </a:xfrm>
          <a:prstGeom prst="rect">
            <a:avLst/>
          </a:prstGeom>
          <a:noFill/>
        </p:spPr>
        <p:txBody>
          <a:bodyPr wrap="square" rtlCol="0">
            <a:spAutoFit/>
          </a:bodyPr>
          <a:lstStyle/>
          <a:p>
            <a:r>
              <a:rPr lang="en-US" dirty="0" smtClean="0">
                <a:latin typeface="Segoe UI Light" pitchFamily="34" charset="0"/>
              </a:rPr>
              <a:t>If we are at this point we can have two possible scenarios: a great class or something has broken.</a:t>
            </a:r>
          </a:p>
          <a:p>
            <a:endParaRPr lang="en-US" dirty="0">
              <a:latin typeface="Segoe UI Light" pitchFamily="34" charset="0"/>
            </a:endParaRPr>
          </a:p>
          <a:p>
            <a:r>
              <a:rPr lang="en-US" dirty="0" smtClean="0">
                <a:latin typeface="Segoe UI Light" pitchFamily="34" charset="0"/>
              </a:rPr>
              <a:t>So, if we’re in the first case let’s do some </a:t>
            </a:r>
            <a:r>
              <a:rPr lang="en-US" b="1" dirty="0" smtClean="0">
                <a:latin typeface="Segoe UI Light" pitchFamily="34" charset="0"/>
              </a:rPr>
              <a:t>very strong</a:t>
            </a:r>
            <a:r>
              <a:rPr lang="en-US" dirty="0" smtClean="0">
                <a:latin typeface="Segoe UI Light" pitchFamily="34" charset="0"/>
              </a:rPr>
              <a:t> exercise:</a:t>
            </a:r>
          </a:p>
          <a:p>
            <a:pPr marL="742950" lvl="1" indent="-285750">
              <a:buFont typeface="Arial" pitchFamily="34" charset="0"/>
              <a:buChar char="•"/>
            </a:pPr>
            <a:r>
              <a:rPr lang="en-US" dirty="0" smtClean="0">
                <a:latin typeface="Segoe UI Light" pitchFamily="34" charset="0"/>
              </a:rPr>
              <a:t>Let’s add another button (say cancel button)</a:t>
            </a:r>
          </a:p>
          <a:p>
            <a:pPr marL="742950" lvl="1" indent="-285750">
              <a:buFont typeface="Arial" pitchFamily="34" charset="0"/>
              <a:buChar char="•"/>
            </a:pPr>
            <a:r>
              <a:rPr lang="en-US" dirty="0" smtClean="0">
                <a:latin typeface="Segoe UI Light" pitchFamily="34" charset="0"/>
              </a:rPr>
              <a:t>Pressing the delete button we delete all the entries inserted</a:t>
            </a:r>
          </a:p>
          <a:p>
            <a:pPr lvl="1"/>
            <a:endParaRPr lang="en-US" dirty="0" smtClean="0">
              <a:latin typeface="Segoe UI Light" pitchFamily="34" charset="0"/>
            </a:endParaRPr>
          </a:p>
          <a:p>
            <a:pPr lvl="1"/>
            <a:r>
              <a:rPr lang="en-US" dirty="0" smtClean="0">
                <a:latin typeface="Segoe UI Light" pitchFamily="34" charset="0"/>
              </a:rPr>
              <a:t>That’s all for today, any question is appreciated….</a:t>
            </a:r>
          </a:p>
        </p:txBody>
      </p:sp>
      <p:pic>
        <p:nvPicPr>
          <p:cNvPr id="6"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455303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dirty="0" smtClean="0">
                <a:latin typeface="Segoe UI Light" pitchFamily="34" charset="0"/>
              </a:rPr>
              <a:t>EXTRA SLIDE 3 (Are you crazy?)</a:t>
            </a:r>
            <a:endParaRPr lang="en-US" dirty="0">
              <a:latin typeface="Segoe UI Light" pitchFamily="34" charset="0"/>
            </a:endParaRPr>
          </a:p>
        </p:txBody>
      </p:sp>
      <p:sp>
        <p:nvSpPr>
          <p:cNvPr id="5" name="TextBox 4"/>
          <p:cNvSpPr txBox="1"/>
          <p:nvPr/>
        </p:nvSpPr>
        <p:spPr>
          <a:xfrm>
            <a:off x="430530" y="2971800"/>
            <a:ext cx="8458200" cy="2585323"/>
          </a:xfrm>
          <a:prstGeom prst="rect">
            <a:avLst/>
          </a:prstGeom>
          <a:noFill/>
        </p:spPr>
        <p:txBody>
          <a:bodyPr wrap="square" rtlCol="0">
            <a:spAutoFit/>
          </a:bodyPr>
          <a:lstStyle/>
          <a:p>
            <a:r>
              <a:rPr lang="en-US" dirty="0" smtClean="0">
                <a:latin typeface="Segoe UI Light" pitchFamily="34" charset="0"/>
              </a:rPr>
              <a:t>Well, at this point we are able to play with some components, let’s create a simple calculator.</a:t>
            </a:r>
          </a:p>
          <a:p>
            <a:endParaRPr lang="en-US" dirty="0" smtClean="0">
              <a:latin typeface="Segoe UI Light" pitchFamily="34" charset="0"/>
            </a:endParaRPr>
          </a:p>
          <a:p>
            <a:pPr marL="742950" lvl="1" indent="-285750">
              <a:buFont typeface="Arial" pitchFamily="34" charset="0"/>
              <a:buChar char="•"/>
            </a:pPr>
            <a:r>
              <a:rPr lang="en-US" dirty="0" smtClean="0">
                <a:latin typeface="Segoe UI Light" pitchFamily="34" charset="0"/>
              </a:rPr>
              <a:t>Let’s add a button (say plus button), an equal button and two </a:t>
            </a:r>
            <a:r>
              <a:rPr lang="en-US" dirty="0" err="1" smtClean="0">
                <a:latin typeface="Segoe UI Light" pitchFamily="34" charset="0"/>
              </a:rPr>
              <a:t>EditText</a:t>
            </a:r>
            <a:r>
              <a:rPr lang="en-US" dirty="0" smtClean="0">
                <a:latin typeface="Segoe UI Light" pitchFamily="34" charset="0"/>
              </a:rPr>
              <a:t> components</a:t>
            </a:r>
          </a:p>
          <a:p>
            <a:pPr marL="742950" lvl="1" indent="-285750">
              <a:buFont typeface="Arial" pitchFamily="34" charset="0"/>
              <a:buChar char="•"/>
            </a:pPr>
            <a:endParaRPr lang="en-US" dirty="0" smtClean="0">
              <a:latin typeface="Segoe UI Light" pitchFamily="34" charset="0"/>
            </a:endParaRPr>
          </a:p>
          <a:p>
            <a:pPr marL="742950" lvl="1" indent="-285750">
              <a:buFont typeface="Arial" pitchFamily="34" charset="0"/>
              <a:buChar char="•"/>
            </a:pPr>
            <a:r>
              <a:rPr lang="en-US" dirty="0" smtClean="0">
                <a:latin typeface="Segoe UI Light" pitchFamily="34" charset="0"/>
              </a:rPr>
              <a:t>Pressing the equal button we should evaluate the result</a:t>
            </a:r>
          </a:p>
          <a:p>
            <a:pPr lvl="1"/>
            <a:endParaRPr lang="en-US" dirty="0" smtClean="0">
              <a:latin typeface="Segoe UI Light" pitchFamily="34" charset="0"/>
            </a:endParaRPr>
          </a:p>
          <a:p>
            <a:pPr lvl="1"/>
            <a:r>
              <a:rPr lang="en-US" dirty="0" smtClean="0">
                <a:latin typeface="Segoe UI Light" pitchFamily="34" charset="0"/>
              </a:rPr>
              <a:t>That’s all for today, any question is appreciated….</a:t>
            </a:r>
          </a:p>
        </p:txBody>
      </p:sp>
      <p:pic>
        <p:nvPicPr>
          <p:cNvPr id="6"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2160270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smtClean="0"/>
              <a:t>Factory Mind s. c. - www.factorymind.com</a:t>
            </a:r>
            <a:endParaRPr lang="en-US" dirty="0"/>
          </a:p>
        </p:txBody>
      </p:sp>
      <p:sp>
        <p:nvSpPr>
          <p:cNvPr id="2" name="Title 1"/>
          <p:cNvSpPr>
            <a:spLocks noGrp="1"/>
          </p:cNvSpPr>
          <p:nvPr>
            <p:ph type="title"/>
          </p:nvPr>
        </p:nvSpPr>
        <p:spPr/>
        <p:txBody>
          <a:bodyPr>
            <a:normAutofit/>
          </a:bodyPr>
          <a:lstStyle/>
          <a:p>
            <a:r>
              <a:rPr lang="en-US" dirty="0" smtClean="0">
                <a:latin typeface="Segoe UI Light" pitchFamily="34" charset="0"/>
              </a:rPr>
              <a:t>WHO WE ARE</a:t>
            </a:r>
            <a:endParaRPr lang="en-US" dirty="0">
              <a:latin typeface="Segoe UI Light" pitchFamily="34" charset="0"/>
            </a:endParaRPr>
          </a:p>
        </p:txBody>
      </p:sp>
      <p:sp>
        <p:nvSpPr>
          <p:cNvPr id="5" name="TextBox 4"/>
          <p:cNvSpPr txBox="1"/>
          <p:nvPr/>
        </p:nvSpPr>
        <p:spPr>
          <a:xfrm>
            <a:off x="609600" y="2362200"/>
            <a:ext cx="7848600" cy="2585323"/>
          </a:xfrm>
          <a:prstGeom prst="rect">
            <a:avLst/>
          </a:prstGeom>
          <a:noFill/>
        </p:spPr>
        <p:txBody>
          <a:bodyPr wrap="square" rtlCol="0">
            <a:spAutoFit/>
          </a:bodyPr>
          <a:lstStyle/>
          <a:p>
            <a:r>
              <a:rPr lang="en-US" dirty="0" smtClean="0">
                <a:latin typeface="Segoe UI Light" pitchFamily="34" charset="0"/>
              </a:rPr>
              <a:t>Factory Mind is a young cooperative company formed by a team of engineers and young graduates of different nationalities with a common passion for Information Technology and Innovation.</a:t>
            </a:r>
          </a:p>
          <a:p>
            <a:r>
              <a:rPr lang="en-US" dirty="0" smtClean="0">
                <a:latin typeface="Segoe UI Light" pitchFamily="34" charset="0"/>
              </a:rPr>
              <a:t>The cooperative has the aim and the ambition of becoming a center of excellence, a benchmark for development and innovation in the software field.</a:t>
            </a:r>
          </a:p>
          <a:p>
            <a:r>
              <a:rPr lang="en-US" dirty="0" smtClean="0">
                <a:latin typeface="Segoe UI Light" pitchFamily="34" charset="0"/>
              </a:rPr>
              <a:t>The operational headquarters are located in Trento, a city that, thanks to the Faculty of Information  Engineer and Computer Science of the University of Trento, represents a fertile field for development, innovation and internationalization in the sector of Information Technology.</a:t>
            </a:r>
            <a:endParaRPr lang="en-US" dirty="0">
              <a:latin typeface="Segoe UI Light" pitchFamily="34" charset="0"/>
            </a:endParaRPr>
          </a:p>
        </p:txBody>
      </p:sp>
      <p:sp>
        <p:nvSpPr>
          <p:cNvPr id="8" name="AutoShape 4" descr="data:image/jpeg;base64,/9j/4AAQSkZJRgABAQAAAQABAAD/2wCEAAkGBhQQDxEUExMQFBUWDRsYFRQXGRoWFxYUHRYfIB0YHRwZJyYhHx8jGxgeKzsiJScpLCw4GB41NTA2NSYxOCoBCQoKDQsNGg8OGTUkHSI0NTE0LDU1NTU1NSwsNTU1MzQ1NS8yNTUuNTA1LjUzNTUyNTQsLTYpLi41NTUyNS8wNf/AABEIADAAkQMBIgACEQEDEQH/xAAcAAEAAgMBAQEAAAAAAAAAAAAABQcDBAYBAgj/xAA9EAACAQMABQoEAwUJAAAAAAABAgMABBEFBhIhMQcTFzJBUVNhk9EicXKxFEKBFSNikcEkJTVSdIKywvD/xAAbAQEAAgMBAQAAAAAAAAAAAAAABAUCAwcBBv/EADARAAIBAQMJBgcAAAAAAAAAAAABAgMEBTEREyFBUWGRodEygZLB0vASFRYiQkNx/9oADAMBAAIRAxEAPwC8aUrw0Bz+m9erazkCTGVSVyrCNirDvVhuNR3SzYeJL6bVWOgNbAsQtrxDPangPzwn/NGezHdWLWLVI26CeFxPaufgmX8v8Lj8p/8AeVRHWk9KPr4XNZoyzddtN4PLofLQ93DKWn0s2HiS+m1Olmw8SX02qi6AZ4b6xz8yZ9PWTbLiuhenSzYeJL6bV70s2HiSem3tVKQaKmk6kMz/AEozfYVIwakXz9W1n/Vdn/livc9Ueo0yuW74dqbXeuhbXSxYeJJ6be1Oliw8ST029qre35LNIPxhVfqdf6ZqQt+Rq7brSW6fqzfYVkp1XqI0rBdMMavNeSO46WLDxJPTf2p0sWHiSem/tXMW/Ii5690g+mMt92FSVvyKW46887fIKvvWWWtsI06Nzx/ZJ+/4SvSxYeJJ6b+1Oliw8ST039q+IOSOwXisz/U5/wCuKkIOTmwThbIfqLN9zWSzu4iy+VLD43wNLpZ0f4knpv7Vkt+VGxdgFkk3nGebfA+eBUzb6sWsfVtrcefNrn+ZFbqrGhVRsKTnZUYBOOOB5VklPaRpzsX4Ql4l6TLFKGUMpBBGQe8V9UpWwrxSlKAV4a9rw0B+Wvaum5P9LyRXsUIOYp5gksbDaRlO7ge3zrmfaprUr/ErP/Vp96rY4o6la4qVCaktTL0g1Ps4+ra24/2A/epCHR8SdSONfpVR9hXPcokhW1gwSP7ygG4kbudG7dXL6B0tJZXV1O5LWkmlZYZeJ5l9r4JfpO1g/IeVWKSWBzGVWpPtSb7yxhpWHaRRLES7MEG0CWK9YDvI7e6j6VjWdYC371oi6rg70BwTnhxqpLPRJuo7CON+bc3V88Ui9kiyBlPyyOzvrcm0zNeXDgKyXcehbiKRMbxMGG9fqByPnXprOyueUOBWcRx3U6xtiSSGMvGhHH4t2ceWa2LbXOGW4to0yyXMLNFNn4S6daMjiGArT1Y1ksodGwFZoY0SABlLAMrAfECvHazns31zUGiZP2ZJdojIyaUa8t4yMEQ5GRjs2kBOPlQHUaU1z5ma9UIpjtbRWd8nJnfqRADyxnt3isdprdJNom4uNlY7iGKQSJjckqA9h344Hf31ykOj57pLeNAolurlr+cuCUVA37lGxxG4bt3Ct+50HewvfIyicXlg5LQpsotwq4UEE7tpe3tOKA3NFaeukubBZLiK4F1GS8SoEeEc3tbXwngDu31F6q6Zjmmj5+/vTcfjGC24Lc3uchQwVcYI7zUnq3qnPo+aKSGJHSaBBcIxAlhfZGSjniuc/Dn+lbGquhtIWuIytmIvxLuxyzSFWcnAwMA76AjJ9EGC/tf7RJJdc6091NtssaWgz8JQnZCncAPI1h0TrSt1pqGVpYxG8MkcEe1vUbQA2h2PIQSBxwBU3o7U66E80k1zbsJ5AZ05nb24xuEW053Js7uFTMeqMCXcVwirGY4WQIiIqnaI+I4GcjFATdKUoBSlKAUpSgOI1x5Morzakh2YZ/5I5/iA4HzH65qt9AaHltNL2kcyMjC7TceBGeIPAjzFX/Wtd6OjmMZdFYxyB0J4qw7QeytMqSbyourLe9WjTdKp90Wmt6NDWfQZvIo0VgmzdxyEkE5CPkjd2msei9Vliiuo5CJUuLqSRlK4AD/l88d9TlK3FKc5ofUeG2/DbLysbd5THkjfzvWDYG/HZUp+w4fxX4nYHPc1sbYJGV7iOB+db9KAipNVLRpedNtbmTOdsouc9/z86lcUpQClKUApSlAKUpQClKUApSl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6" descr="data:image/jpeg;base64,/9j/4AAQSkZJRgABAQAAAQABAAD/2wCEAAkGBhQQDxEUExMQFBUWDRsYFRQXGRoWFxYUHRYfIB0YHRwZJyYhHx8jGxgeKzsiJScpLCw4GB41NTA2NSYxOCoBCQoKDQsNGg8OGTUkHSI0NTE0LDU1NTU1NSwsNTU1MzQ1NS8yNTUuNTA1LjUzNTUyNTQsLTYpLi41NTUyNS8wNf/AABEIADAAkQMBIgACEQEDEQH/xAAcAAEAAgMBAQEAAAAAAAAAAAAABQcDBAYBAgj/xAA9EAACAQMABQoEAwUJAAAAAAABAgMABBEFBhIhMQcTFzJBUVNhk9EicXKxFEKBFSNikcEkJTVSdIKywvD/xAAbAQEAAgMBAQAAAAAAAAAAAAAABAUCAwcBBv/EADARAAIBAQMJBgcAAAAAAAAAAAABAgMEBTEREyFBUWGRodEygZLB0vASFRYiQkNx/9oADAMBAAIRAxEAPwC8aUrw0Bz+m9erazkCTGVSVyrCNirDvVhuNR3SzYeJL6bVWOgNbAsQtrxDPangPzwn/NGezHdWLWLVI26CeFxPaufgmX8v8Lj8p/8AeVRHWk9KPr4XNZoyzddtN4PLofLQ93DKWn0s2HiS+m1Olmw8SX02qi6AZ4b6xz8yZ9PWTbLiuhenSzYeJL6bV70s2HiSem3tVKQaKmk6kMz/AEozfYVIwakXz9W1n/Vdn/livc9Ueo0yuW74dqbXeuhbXSxYeJJ6be1Oliw8ST029qre35LNIPxhVfqdf6ZqQt+Rq7brSW6fqzfYVkp1XqI0rBdMMavNeSO46WLDxJPTf2p0sWHiSem/tXMW/Ii5690g+mMt92FSVvyKW46887fIKvvWWWtsI06Nzx/ZJ+/4SvSxYeJJ6b+1Oliw8ST039q+IOSOwXisz/U5/wCuKkIOTmwThbIfqLN9zWSzu4iy+VLD43wNLpZ0f4knpv7Vkt+VGxdgFkk3nGebfA+eBUzb6sWsfVtrcefNrn+ZFbqrGhVRsKTnZUYBOOOB5VklPaRpzsX4Ql4l6TLFKGUMpBBGQe8V9UpWwrxSlKAV4a9rw0B+Wvaum5P9LyRXsUIOYp5gksbDaRlO7ge3zrmfaprUr/ErP/Vp96rY4o6la4qVCaktTL0g1Ps4+ra24/2A/epCHR8SdSONfpVR9hXPcokhW1gwSP7ygG4kbudG7dXL6B0tJZXV1O5LWkmlZYZeJ5l9r4JfpO1g/IeVWKSWBzGVWpPtSb7yxhpWHaRRLES7MEG0CWK9YDvI7e6j6VjWdYC371oi6rg70BwTnhxqpLPRJuo7CON+bc3V88Ui9kiyBlPyyOzvrcm0zNeXDgKyXcehbiKRMbxMGG9fqByPnXprOyueUOBWcRx3U6xtiSSGMvGhHH4t2ceWa2LbXOGW4to0yyXMLNFNn4S6daMjiGArT1Y1ksodGwFZoY0SABlLAMrAfECvHazns31zUGiZP2ZJdojIyaUa8t4yMEQ5GRjs2kBOPlQHUaU1z5ma9UIpjtbRWd8nJnfqRADyxnt3isdprdJNom4uNlY7iGKQSJjckqA9h344Hf31ykOj57pLeNAolurlr+cuCUVA37lGxxG4bt3Ct+50HewvfIyicXlg5LQpsotwq4UEE7tpe3tOKA3NFaeukubBZLiK4F1GS8SoEeEc3tbXwngDu31F6q6Zjmmj5+/vTcfjGC24Lc3uchQwVcYI7zUnq3qnPo+aKSGJHSaBBcIxAlhfZGSjniuc/Dn+lbGquhtIWuIytmIvxLuxyzSFWcnAwMA76AjJ9EGC/tf7RJJdc6091NtssaWgz8JQnZCncAPI1h0TrSt1pqGVpYxG8MkcEe1vUbQA2h2PIQSBxwBU3o7U66E80k1zbsJ5AZ05nb24xuEW053Js7uFTMeqMCXcVwirGY4WQIiIqnaI+I4GcjFATdKUoBSlKAUpSgOI1x5Morzakh2YZ/5I5/iA4HzH65qt9AaHltNL2kcyMjC7TceBGeIPAjzFX/Wtd6OjmMZdFYxyB0J4qw7QeytMqSbyourLe9WjTdKp90Wmt6NDWfQZvIo0VgmzdxyEkE5CPkjd2msei9Vliiuo5CJUuLqSRlK4AD/l88d9TlK3FKc5ofUeG2/DbLysbd5THkjfzvWDYG/HZUp+w4fxX4nYHPc1sbYJGV7iOB+db9KAipNVLRpedNtbmTOdsouc9/z86lcUpQClKUApSlAKUpQClKUApSlA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1"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2272312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dirty="0" smtClean="0">
                <a:latin typeface="Segoe UI Light" pitchFamily="34" charset="0"/>
              </a:rPr>
              <a:t>COLLABORATION</a:t>
            </a:r>
            <a:endParaRPr lang="en-US" dirty="0">
              <a:latin typeface="Segoe UI Light" pitchFamily="34" charset="0"/>
            </a:endParaRPr>
          </a:p>
        </p:txBody>
      </p:sp>
      <p:pic>
        <p:nvPicPr>
          <p:cNvPr id="6" name="Picture 2" descr="http://www.ilsole24ore.com/art/SoleOnLine4/ARCH_Immagini/Arch_Loghi/gruppo24ore-324.jpg?uuid=4f50c708-159b-11de-bb0f-b9776b324ea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6516" y="2735397"/>
            <a:ext cx="2052637" cy="145711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http://www.01net.it/01NET/Photo_Library/225/Esa-Software_logo_103x13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3959447"/>
            <a:ext cx="1524000" cy="193829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76515" y="3072281"/>
            <a:ext cx="1400175" cy="695325"/>
          </a:xfrm>
          <a:prstGeom prst="rect">
            <a:avLst/>
          </a:prstGeom>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02317" y="4480897"/>
            <a:ext cx="926269" cy="895393"/>
          </a:xfrm>
          <a:prstGeom prst="rect">
            <a:avLst/>
          </a:prstGeom>
        </p:spPr>
      </p:pic>
      <p:pic>
        <p:nvPicPr>
          <p:cNvPr id="1030" name="Picture 6" descr="http://wticompany.it/it/wp-content/uploads/Senza-nome-3.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51465" y="3247012"/>
            <a:ext cx="1227976" cy="77639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media.licdn.com/media/p/3/005/04e/2a9/1a4e8d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38641" y="4718584"/>
            <a:ext cx="1496683" cy="50275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assets.gestione-rifiuti.it/legislazione-regionale/TrentinoAltoAdige/provincia-bolzano.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228539" y="5711339"/>
            <a:ext cx="686921" cy="908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77994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dirty="0" smtClean="0">
                <a:latin typeface="Segoe UI Light" pitchFamily="34" charset="0"/>
              </a:rPr>
              <a:t>PARTNERSHIP</a:t>
            </a:r>
            <a:endParaRPr lang="en-US" dirty="0">
              <a:latin typeface="Segoe UI Light" pitchFamily="34" charset="0"/>
            </a:endParaRPr>
          </a:p>
        </p:txBody>
      </p:sp>
      <p:sp>
        <p:nvSpPr>
          <p:cNvPr id="6" name="TextBox 5"/>
          <p:cNvSpPr txBox="1"/>
          <p:nvPr/>
        </p:nvSpPr>
        <p:spPr>
          <a:xfrm>
            <a:off x="873807" y="1768118"/>
            <a:ext cx="7543800" cy="3046988"/>
          </a:xfrm>
          <a:prstGeom prst="rect">
            <a:avLst/>
          </a:prstGeom>
          <a:noFill/>
        </p:spPr>
        <p:txBody>
          <a:bodyPr wrap="square" rtlCol="0">
            <a:spAutoFit/>
          </a:bodyPr>
          <a:lstStyle/>
          <a:p>
            <a:r>
              <a:rPr lang="en-US" dirty="0" smtClean="0">
                <a:latin typeface="Segoe UI Light" pitchFamily="34" charset="0"/>
              </a:rPr>
              <a:t>We boast an important partnership with the University of Trento. We have privileged relationship with the Computer Science Department so that it is possible to establish a collaboration with the new graduates</a:t>
            </a:r>
            <a:r>
              <a:rPr lang="en-US" dirty="0">
                <a:latin typeface="Segoe UI Light" pitchFamily="34" charset="0"/>
              </a:rPr>
              <a:t> </a:t>
            </a:r>
            <a:r>
              <a:rPr lang="en-US" dirty="0" smtClean="0">
                <a:latin typeface="Segoe UI Light" pitchFamily="34" charset="0"/>
              </a:rPr>
              <a:t>and PhDs.</a:t>
            </a:r>
          </a:p>
          <a:p>
            <a:r>
              <a:rPr lang="en-US" dirty="0" smtClean="0">
                <a:latin typeface="Segoe UI Light" pitchFamily="34" charset="0"/>
              </a:rPr>
              <a:t>We also have a relevant partnership with </a:t>
            </a:r>
            <a:r>
              <a:rPr lang="en-US" sz="2000" b="1" dirty="0" smtClean="0">
                <a:latin typeface="Segoe UI Light" pitchFamily="34" charset="0"/>
              </a:rPr>
              <a:t>Microsoft. </a:t>
            </a:r>
            <a:r>
              <a:rPr lang="en-US" dirty="0" smtClean="0">
                <a:latin typeface="Segoe UI Light" pitchFamily="34" charset="0"/>
              </a:rPr>
              <a:t>We successfully work with them using their latest and innovative borderline Tools and Software.</a:t>
            </a:r>
          </a:p>
          <a:p>
            <a:endParaRPr lang="en-US" sz="2000" b="1" dirty="0">
              <a:latin typeface="Segoe UI Light" pitchFamily="34" charset="0"/>
            </a:endParaRPr>
          </a:p>
          <a:p>
            <a:r>
              <a:rPr lang="it-IT" dirty="0">
                <a:latin typeface="Segoe UI Light" pitchFamily="34" charset="0"/>
              </a:rPr>
              <a:t>Siamo inoltre “alpha tester and contributor development partner” accreditati presso le più importanti società di sviluppo di librerie e componenti software quali </a:t>
            </a:r>
            <a:r>
              <a:rPr lang="it-IT" b="1" dirty="0">
                <a:latin typeface="Segoe UI Light" pitchFamily="34" charset="0"/>
              </a:rPr>
              <a:t>DevExpress,Telerik e Xamarin</a:t>
            </a:r>
            <a:r>
              <a:rPr lang="it-IT" dirty="0">
                <a:latin typeface="Segoe UI Light" pitchFamily="34" charset="0"/>
              </a:rPr>
              <a:t>.</a:t>
            </a:r>
          </a:p>
          <a:p>
            <a:endParaRPr lang="en-US" sz="2000" b="1" dirty="0">
              <a:latin typeface="Segoe UI Light" pitchFamily="34" charset="0"/>
            </a:endParaRPr>
          </a:p>
        </p:txBody>
      </p:sp>
      <p:pic>
        <p:nvPicPr>
          <p:cNvPr id="3074" name="Picture 2" descr="http://www.gamebreakers.co/wp-content/uploads/2011/04/microsof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4326156"/>
            <a:ext cx="3200400" cy="9779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pic>
        <p:nvPicPr>
          <p:cNvPr id="8" name="Immagin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00931" y="5105400"/>
            <a:ext cx="633253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94742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dirty="0" smtClean="0">
                <a:latin typeface="Segoe UI Light" pitchFamily="34" charset="0"/>
              </a:rPr>
              <a:t>TEAM</a:t>
            </a:r>
            <a:endParaRPr lang="en-US" dirty="0">
              <a:latin typeface="Segoe UI Light" pitchFamily="34" charset="0"/>
            </a:endParaRPr>
          </a:p>
        </p:txBody>
      </p:sp>
      <p:sp>
        <p:nvSpPr>
          <p:cNvPr id="5" name="TextBox 4"/>
          <p:cNvSpPr txBox="1"/>
          <p:nvPr/>
        </p:nvSpPr>
        <p:spPr>
          <a:xfrm>
            <a:off x="457200" y="2094063"/>
            <a:ext cx="8277076" cy="4555093"/>
          </a:xfrm>
          <a:prstGeom prst="rect">
            <a:avLst/>
          </a:prstGeom>
          <a:noFill/>
        </p:spPr>
        <p:txBody>
          <a:bodyPr wrap="square" rtlCol="0">
            <a:spAutoFit/>
          </a:bodyPr>
          <a:lstStyle/>
          <a:p>
            <a:r>
              <a:rPr lang="en-US" dirty="0" smtClean="0">
                <a:latin typeface="Segoe UI Light" pitchFamily="34" charset="0"/>
              </a:rPr>
              <a:t>Our team is composed by developers </a:t>
            </a:r>
          </a:p>
          <a:p>
            <a:r>
              <a:rPr lang="en-US" dirty="0" smtClean="0">
                <a:latin typeface="Segoe UI Light" pitchFamily="34" charset="0"/>
              </a:rPr>
              <a:t>that work on different projects and tasks </a:t>
            </a:r>
          </a:p>
          <a:p>
            <a:r>
              <a:rPr lang="en-US" dirty="0" smtClean="0">
                <a:latin typeface="Segoe UI Light" pitchFamily="34" charset="0"/>
              </a:rPr>
              <a:t>every day full time. Our main activities are : </a:t>
            </a:r>
          </a:p>
          <a:p>
            <a:endParaRPr lang="en-US" dirty="0" smtClean="0">
              <a:latin typeface="Segoe UI Light" pitchFamily="34" charset="0"/>
            </a:endParaRPr>
          </a:p>
          <a:p>
            <a:pPr marL="285750" indent="-285750">
              <a:buFont typeface="Arial" pitchFamily="34" charset="0"/>
              <a:buChar char="•"/>
            </a:pPr>
            <a:r>
              <a:rPr lang="en-US" dirty="0" smtClean="0">
                <a:latin typeface="Segoe UI Light" pitchFamily="34" charset="0"/>
              </a:rPr>
              <a:t>Software Analysis</a:t>
            </a:r>
          </a:p>
          <a:p>
            <a:pPr marL="285750" indent="-285750">
              <a:buFont typeface="Arial" pitchFamily="34" charset="0"/>
              <a:buChar char="•"/>
            </a:pPr>
            <a:r>
              <a:rPr lang="en-US" dirty="0" smtClean="0">
                <a:latin typeface="Segoe UI Light" pitchFamily="34" charset="0"/>
              </a:rPr>
              <a:t>Developments (bug fixing, research…)</a:t>
            </a:r>
          </a:p>
          <a:p>
            <a:pPr marL="285750" indent="-285750">
              <a:buFont typeface="Arial" pitchFamily="34" charset="0"/>
              <a:buChar char="•"/>
            </a:pPr>
            <a:r>
              <a:rPr lang="en-US" dirty="0" smtClean="0">
                <a:latin typeface="Segoe UI Light" pitchFamily="34" charset="0"/>
              </a:rPr>
              <a:t>Tests (of new software, technologies and code)</a:t>
            </a:r>
          </a:p>
          <a:p>
            <a:endParaRPr lang="en-US" dirty="0" smtClean="0">
              <a:latin typeface="Segoe UI Light" pitchFamily="34" charset="0"/>
            </a:endParaRPr>
          </a:p>
          <a:p>
            <a:r>
              <a:rPr lang="en-US" dirty="0" smtClean="0">
                <a:latin typeface="Segoe UI Light" pitchFamily="34" charset="0"/>
              </a:rPr>
              <a:t>On average we are 28 years old, 80% (bachelor degree/master degree) and 20% graduates. </a:t>
            </a:r>
          </a:p>
          <a:p>
            <a:r>
              <a:rPr lang="en-US" dirty="0" smtClean="0">
                <a:latin typeface="Segoe UI Light" pitchFamily="34" charset="0"/>
              </a:rPr>
              <a:t>We comes from different Nations, we started in 2009, in 2010 our team was composed by 8 developers, since 2014 we are 15!!. </a:t>
            </a:r>
          </a:p>
          <a:p>
            <a:endParaRPr lang="en-US" dirty="0" smtClean="0">
              <a:latin typeface="Segoe UI Light" pitchFamily="34" charset="0"/>
            </a:endParaRPr>
          </a:p>
          <a:p>
            <a:pPr algn="ctr"/>
            <a:r>
              <a:rPr lang="en-US" sz="2800" b="1" dirty="0" smtClean="0">
                <a:latin typeface="Segoe UI Light" pitchFamily="34" charset="0"/>
              </a:rPr>
              <a:t>Actually we are looking for new </a:t>
            </a:r>
          </a:p>
          <a:p>
            <a:pPr algn="ctr"/>
            <a:r>
              <a:rPr lang="en-US" sz="2800" b="1" dirty="0" smtClean="0">
                <a:latin typeface="Segoe UI Light" pitchFamily="34" charset="0"/>
              </a:rPr>
              <a:t>collaborators!!</a:t>
            </a:r>
            <a:endParaRPr lang="en-US" sz="2800" b="1" dirty="0">
              <a:latin typeface="Segoe UI Light" pitchFamily="34"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6977" y="1752600"/>
            <a:ext cx="4163733" cy="1921097"/>
          </a:xfrm>
          <a:prstGeom prst="rect">
            <a:avLst/>
          </a:prstGeom>
        </p:spPr>
      </p:pic>
    </p:spTree>
    <p:extLst>
      <p:ext uri="{BB962C8B-B14F-4D97-AF65-F5344CB8AC3E}">
        <p14:creationId xmlns:p14="http://schemas.microsoft.com/office/powerpoint/2010/main" val="1356247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dirty="0" smtClean="0">
                <a:latin typeface="Segoe UI Light" pitchFamily="34" charset="0"/>
              </a:rPr>
              <a:t>MORE INFORMATIONS</a:t>
            </a:r>
            <a:endParaRPr lang="en-US" dirty="0">
              <a:latin typeface="Segoe UI Light" pitchFamily="34" charset="0"/>
            </a:endParaRPr>
          </a:p>
        </p:txBody>
      </p:sp>
      <p:sp>
        <p:nvSpPr>
          <p:cNvPr id="5" name="TextBox 4"/>
          <p:cNvSpPr txBox="1"/>
          <p:nvPr/>
        </p:nvSpPr>
        <p:spPr>
          <a:xfrm>
            <a:off x="990600" y="2895600"/>
            <a:ext cx="7239000" cy="2862322"/>
          </a:xfrm>
          <a:prstGeom prst="rect">
            <a:avLst/>
          </a:prstGeom>
          <a:noFill/>
        </p:spPr>
        <p:txBody>
          <a:bodyPr wrap="square" rtlCol="0">
            <a:spAutoFit/>
          </a:bodyPr>
          <a:lstStyle/>
          <a:p>
            <a:r>
              <a:rPr lang="en-US" dirty="0" smtClean="0">
                <a:latin typeface="Segoe UI Light" pitchFamily="34" charset="0"/>
              </a:rPr>
              <a:t>If you need more information about us, or if you want to contact us,</a:t>
            </a:r>
          </a:p>
          <a:p>
            <a:r>
              <a:rPr lang="en-US" dirty="0" smtClean="0">
                <a:latin typeface="Segoe UI Light" pitchFamily="34" charset="0"/>
              </a:rPr>
              <a:t>have a look at our site: </a:t>
            </a:r>
          </a:p>
          <a:p>
            <a:pPr algn="ctr"/>
            <a:r>
              <a:rPr lang="en-US" dirty="0" smtClean="0">
                <a:latin typeface="Segoe UI Light" pitchFamily="34" charset="0"/>
              </a:rPr>
              <a:t> </a:t>
            </a:r>
            <a:r>
              <a:rPr lang="en-US" b="1" dirty="0" smtClean="0">
                <a:latin typeface="Segoe UI Light" pitchFamily="34" charset="0"/>
                <a:hlinkClick r:id="rId2"/>
              </a:rPr>
              <a:t>www.factorymind.com</a:t>
            </a:r>
            <a:endParaRPr lang="en-US" b="1" dirty="0" smtClean="0">
              <a:latin typeface="Segoe UI Light" pitchFamily="34" charset="0"/>
            </a:endParaRPr>
          </a:p>
          <a:p>
            <a:pPr algn="ctr"/>
            <a:endParaRPr lang="en-US" b="1" dirty="0">
              <a:latin typeface="Segoe UI Light" pitchFamily="34" charset="0"/>
            </a:endParaRPr>
          </a:p>
          <a:p>
            <a:r>
              <a:rPr lang="en-US" dirty="0" smtClean="0">
                <a:latin typeface="Segoe UI Light" pitchFamily="34" charset="0"/>
              </a:rPr>
              <a:t>For whatever else send an email to:</a:t>
            </a:r>
          </a:p>
          <a:p>
            <a:endParaRPr lang="en-US" dirty="0">
              <a:latin typeface="Segoe UI Light" pitchFamily="34" charset="0"/>
            </a:endParaRPr>
          </a:p>
          <a:p>
            <a:pPr algn="ctr"/>
            <a:r>
              <a:rPr lang="en-US" dirty="0" err="1">
                <a:latin typeface="Segoe UI Light" pitchFamily="34" charset="0"/>
              </a:rPr>
              <a:t>c</a:t>
            </a:r>
            <a:r>
              <a:rPr lang="en-US" dirty="0" err="1" smtClean="0">
                <a:latin typeface="Segoe UI Light" pitchFamily="34" charset="0"/>
              </a:rPr>
              <a:t>arlo.menapace</a:t>
            </a:r>
            <a:r>
              <a:rPr lang="en-US" dirty="0" smtClean="0">
                <a:latin typeface="Segoe UI Light" pitchFamily="34" charset="0"/>
              </a:rPr>
              <a:t> @ factorymind.com</a:t>
            </a:r>
          </a:p>
          <a:p>
            <a:endParaRPr lang="en-US" dirty="0" smtClean="0">
              <a:latin typeface="Segoe UI Light" pitchFamily="34" charset="0"/>
            </a:endParaRPr>
          </a:p>
          <a:p>
            <a:pPr algn="ctr"/>
            <a:r>
              <a:rPr lang="en-US" b="1" dirty="0" smtClean="0">
                <a:latin typeface="Segoe UI Light" pitchFamily="34" charset="0"/>
              </a:rPr>
              <a:t>…LET’S THE MAGIC BEGIN…</a:t>
            </a:r>
            <a:endParaRPr lang="en-US" b="1" dirty="0">
              <a:latin typeface="Segoe UI Light" pitchFamily="34" charset="0"/>
            </a:endParaRPr>
          </a:p>
          <a:p>
            <a:endParaRPr lang="en-US" dirty="0">
              <a:latin typeface="Segoe UI Light" pitchFamily="34"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41506836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Segoe UI Light" pitchFamily="34" charset="0"/>
              </a:rPr>
              <a:t>ANDROID</a:t>
            </a:r>
            <a:endParaRPr lang="en-US" dirty="0">
              <a:latin typeface="Segoe UI Light" pitchFamily="34" charset="0"/>
            </a:endParaRPr>
          </a:p>
        </p:txBody>
      </p:sp>
      <p:sp>
        <p:nvSpPr>
          <p:cNvPr id="6" name="TextBox 5"/>
          <p:cNvSpPr txBox="1"/>
          <p:nvPr/>
        </p:nvSpPr>
        <p:spPr>
          <a:xfrm>
            <a:off x="285750" y="1981200"/>
            <a:ext cx="8572500" cy="4524315"/>
          </a:xfrm>
          <a:prstGeom prst="rect">
            <a:avLst/>
          </a:prstGeom>
          <a:noFill/>
        </p:spPr>
        <p:txBody>
          <a:bodyPr wrap="square" rtlCol="0">
            <a:spAutoFit/>
          </a:bodyPr>
          <a:lstStyle/>
          <a:p>
            <a:r>
              <a:rPr lang="en-US" dirty="0" smtClean="0">
                <a:latin typeface="Segoe UI Light" pitchFamily="34" charset="0"/>
              </a:rPr>
              <a:t>Linux-based</a:t>
            </a:r>
            <a:r>
              <a:rPr lang="en-US" dirty="0">
                <a:latin typeface="Segoe UI Light" pitchFamily="34" charset="0"/>
              </a:rPr>
              <a:t> </a:t>
            </a:r>
            <a:r>
              <a:rPr lang="en-US" dirty="0" smtClean="0">
                <a:latin typeface="Segoe UI Light" pitchFamily="34" charset="0"/>
              </a:rPr>
              <a:t>operating system for mobile devices</a:t>
            </a:r>
            <a:r>
              <a:rPr lang="en-US" dirty="0">
                <a:latin typeface="Segoe UI Light" pitchFamily="34" charset="0"/>
              </a:rPr>
              <a:t> </a:t>
            </a:r>
            <a:r>
              <a:rPr lang="en-US" dirty="0" smtClean="0">
                <a:latin typeface="Segoe UI Light" pitchFamily="34" charset="0"/>
              </a:rPr>
              <a:t>such as </a:t>
            </a:r>
            <a:r>
              <a:rPr lang="en-US" dirty="0">
                <a:latin typeface="Segoe UI Light" pitchFamily="34" charset="0"/>
              </a:rPr>
              <a:t> </a:t>
            </a:r>
            <a:r>
              <a:rPr lang="en-US" dirty="0" smtClean="0">
                <a:latin typeface="Segoe UI Light" pitchFamily="34" charset="0"/>
              </a:rPr>
              <a:t>smartphones</a:t>
            </a:r>
            <a:r>
              <a:rPr lang="en-US" dirty="0">
                <a:latin typeface="Segoe UI Light" pitchFamily="34" charset="0"/>
              </a:rPr>
              <a:t> </a:t>
            </a:r>
            <a:r>
              <a:rPr lang="en-US" dirty="0" smtClean="0">
                <a:latin typeface="Segoe UI Light" pitchFamily="34" charset="0"/>
              </a:rPr>
              <a:t>and</a:t>
            </a:r>
            <a:r>
              <a:rPr lang="en-US" dirty="0">
                <a:latin typeface="Segoe UI Light" pitchFamily="34" charset="0"/>
              </a:rPr>
              <a:t> </a:t>
            </a:r>
            <a:r>
              <a:rPr lang="en-US" dirty="0" smtClean="0">
                <a:latin typeface="Segoe UI Light" pitchFamily="34" charset="0"/>
              </a:rPr>
              <a:t>tablet devices. </a:t>
            </a:r>
            <a:r>
              <a:rPr lang="en-US" dirty="0">
                <a:latin typeface="Segoe UI Light" pitchFamily="34" charset="0"/>
              </a:rPr>
              <a:t>It is developed by the </a:t>
            </a:r>
            <a:r>
              <a:rPr lang="en-US" dirty="0" smtClean="0">
                <a:latin typeface="Segoe UI Light" pitchFamily="34" charset="0"/>
              </a:rPr>
              <a:t>Open Handset Alliance</a:t>
            </a:r>
            <a:r>
              <a:rPr lang="en-US" dirty="0">
                <a:latin typeface="Segoe UI Light" pitchFamily="34" charset="0"/>
              </a:rPr>
              <a:t> led </a:t>
            </a:r>
            <a:r>
              <a:rPr lang="en-US" dirty="0" smtClean="0">
                <a:latin typeface="Segoe UI Light" pitchFamily="34" charset="0"/>
              </a:rPr>
              <a:t>by </a:t>
            </a:r>
            <a:r>
              <a:rPr lang="en-US" b="1" dirty="0" smtClean="0">
                <a:latin typeface="Segoe UI Light" pitchFamily="34" charset="0"/>
              </a:rPr>
              <a:t>Google</a:t>
            </a:r>
            <a:r>
              <a:rPr lang="en-US" dirty="0" smtClean="0">
                <a:latin typeface="Segoe UI Light" pitchFamily="34" charset="0"/>
              </a:rPr>
              <a:t>.</a:t>
            </a:r>
          </a:p>
          <a:p>
            <a:r>
              <a:rPr lang="en-US" dirty="0" smtClean="0">
                <a:latin typeface="Segoe UI Light" pitchFamily="34" charset="0"/>
              </a:rPr>
              <a:t>Source code is Open Source</a:t>
            </a:r>
          </a:p>
          <a:p>
            <a:r>
              <a:rPr lang="en-US" dirty="0" smtClean="0">
                <a:latin typeface="Segoe UI Light" pitchFamily="34" charset="0"/>
              </a:rPr>
              <a:t>Android Apps can be written using Java.</a:t>
            </a:r>
          </a:p>
          <a:p>
            <a:endParaRPr lang="en-US" dirty="0" smtClean="0">
              <a:latin typeface="Segoe UI Light" pitchFamily="34" charset="0"/>
            </a:endParaRPr>
          </a:p>
          <a:p>
            <a:r>
              <a:rPr lang="en-US" dirty="0" smtClean="0">
                <a:latin typeface="Segoe UI Light" pitchFamily="34" charset="0"/>
              </a:rPr>
              <a:t>Depending on the mobile device, the latest Android versions  are:</a:t>
            </a:r>
          </a:p>
          <a:p>
            <a:pPr marL="285750" indent="-285750">
              <a:buFont typeface="Arial" pitchFamily="34" charset="0"/>
              <a:buChar char="•"/>
            </a:pPr>
            <a:endParaRPr lang="en-US" dirty="0" smtClean="0">
              <a:effectLst/>
              <a:latin typeface="Segoe UI Light" pitchFamily="34" charset="0"/>
            </a:endParaRPr>
          </a:p>
          <a:p>
            <a:pPr marL="285750" indent="-285750">
              <a:buFont typeface="Arial" pitchFamily="34" charset="0"/>
              <a:buChar char="•"/>
            </a:pPr>
            <a:r>
              <a:rPr lang="en-US" b="1" dirty="0" smtClean="0">
                <a:latin typeface="Segoe UI Light" pitchFamily="34" charset="0"/>
              </a:rPr>
              <a:t>5.0 Lollipop Introduction of the new concept of MATERIAL DESIGN, </a:t>
            </a:r>
            <a:r>
              <a:rPr lang="en-US" dirty="0" smtClean="0">
                <a:latin typeface="Segoe UI Light" pitchFamily="34" charset="0"/>
              </a:rPr>
              <a:t>Android </a:t>
            </a:r>
            <a:r>
              <a:rPr lang="en-US" dirty="0">
                <a:latin typeface="Segoe UI Light" pitchFamily="34" charset="0"/>
              </a:rPr>
              <a:t>Runtime with ahead-of-time compilation, improved GC, Support for 64 bit CPU, Recent activities screen, supported GPU configurations, print previews, new UI, no longer supporting widget, PROJECT VOLTA (battery lifetime), and lot of new features</a:t>
            </a:r>
          </a:p>
          <a:p>
            <a:pPr marL="285750" indent="-285750">
              <a:buFont typeface="Arial" pitchFamily="34" charset="0"/>
              <a:buChar char="•"/>
            </a:pPr>
            <a:endParaRPr lang="en-US" dirty="0" smtClean="0">
              <a:effectLst/>
              <a:latin typeface="Segoe UI Light" pitchFamily="34" charset="0"/>
            </a:endParaRPr>
          </a:p>
          <a:p>
            <a:pPr marL="285750" indent="-285750">
              <a:buFont typeface="Arial" pitchFamily="34" charset="0"/>
              <a:buChar char="•"/>
            </a:pPr>
            <a:r>
              <a:rPr lang="en-US" b="1" dirty="0" smtClean="0">
                <a:latin typeface="Segoe UI Light" pitchFamily="34" charset="0"/>
              </a:rPr>
              <a:t>4.4 Kit Kat</a:t>
            </a:r>
            <a:r>
              <a:rPr lang="en-US" dirty="0" smtClean="0">
                <a:latin typeface="Segoe UI Light" pitchFamily="34" charset="0"/>
              </a:rPr>
              <a:t> </a:t>
            </a:r>
            <a:r>
              <a:rPr lang="en-US" dirty="0">
                <a:latin typeface="Segoe UI Light" pitchFamily="34" charset="0"/>
              </a:rPr>
              <a:t>New NFC capabilities through Host Card Emulation, </a:t>
            </a:r>
            <a:r>
              <a:rPr lang="it-IT" dirty="0">
                <a:latin typeface="Segoe UI Light" pitchFamily="34" charset="0"/>
              </a:rPr>
              <a:t>Printing framework, Storage access framework, Low-power sensors, SMS provider, Transitions, UI Improvements, Access notification, Screen recording, Lot of new API</a:t>
            </a:r>
          </a:p>
          <a:p>
            <a:r>
              <a:rPr lang="en-US" dirty="0" smtClean="0">
                <a:effectLst/>
                <a:latin typeface="Segoe UI Light" pitchFamily="34" charset="0"/>
              </a:rPr>
              <a:t> </a:t>
            </a:r>
          </a:p>
        </p:txBody>
      </p:sp>
      <p:sp>
        <p:nvSpPr>
          <p:cNvPr id="3" name="Footer Placeholder 2"/>
          <p:cNvSpPr>
            <a:spLocks noGrp="1"/>
          </p:cNvSpPr>
          <p:nvPr>
            <p:ph type="ftr" sz="quarter" idx="11"/>
          </p:nvPr>
        </p:nvSpPr>
        <p:spPr/>
        <p:txBody>
          <a:bodyPr/>
          <a:lstStyle/>
          <a:p>
            <a:r>
              <a:rPr lang="en-US" dirty="0" smtClean="0"/>
              <a:t>Factory Mind s. c. - www.factorymind.com</a:t>
            </a:r>
            <a:endParaRPr lang="en-US" dirty="0"/>
          </a:p>
        </p:txBody>
      </p:sp>
      <p:pic>
        <p:nvPicPr>
          <p:cNvPr id="8"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spTree>
    <p:extLst>
      <p:ext uri="{BB962C8B-B14F-4D97-AF65-F5344CB8AC3E}">
        <p14:creationId xmlns:p14="http://schemas.microsoft.com/office/powerpoint/2010/main" val="3356893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Factory Mind s. c. - www.factorymind.com</a:t>
            </a:r>
            <a:endParaRPr lang="en-US" dirty="0"/>
          </a:p>
        </p:txBody>
      </p:sp>
      <p:sp>
        <p:nvSpPr>
          <p:cNvPr id="4" name="Title 3"/>
          <p:cNvSpPr>
            <a:spLocks noGrp="1"/>
          </p:cNvSpPr>
          <p:nvPr>
            <p:ph type="title"/>
          </p:nvPr>
        </p:nvSpPr>
        <p:spPr/>
        <p:txBody>
          <a:bodyPr/>
          <a:lstStyle/>
          <a:p>
            <a:r>
              <a:rPr lang="en-US" dirty="0" smtClean="0">
                <a:latin typeface="Segoe UI Light" pitchFamily="34" charset="0"/>
              </a:rPr>
              <a:t>DEVELOPMENT TOOLS</a:t>
            </a:r>
            <a:endParaRPr lang="en-US" dirty="0">
              <a:latin typeface="Segoe UI Light" pitchFamily="34" charset="0"/>
            </a:endParaRPr>
          </a:p>
        </p:txBody>
      </p:sp>
      <p:sp>
        <p:nvSpPr>
          <p:cNvPr id="5" name="TextBox 4"/>
          <p:cNvSpPr txBox="1"/>
          <p:nvPr/>
        </p:nvSpPr>
        <p:spPr>
          <a:xfrm>
            <a:off x="685800" y="2514600"/>
            <a:ext cx="8229600" cy="923330"/>
          </a:xfrm>
          <a:prstGeom prst="rect">
            <a:avLst/>
          </a:prstGeom>
          <a:noFill/>
        </p:spPr>
        <p:txBody>
          <a:bodyPr wrap="square" rtlCol="0">
            <a:spAutoFit/>
          </a:bodyPr>
          <a:lstStyle/>
          <a:p>
            <a:pPr marL="285750" indent="-285750">
              <a:buFont typeface="Arial" pitchFamily="34" charset="0"/>
              <a:buChar char="•"/>
            </a:pPr>
            <a:r>
              <a:rPr lang="en-US" b="1" dirty="0" smtClean="0">
                <a:latin typeface="Segoe UI Light" pitchFamily="34" charset="0"/>
              </a:rPr>
              <a:t>Android Studio</a:t>
            </a:r>
            <a:r>
              <a:rPr lang="en-US" dirty="0" smtClean="0">
                <a:latin typeface="Segoe UI Light" pitchFamily="34" charset="0"/>
              </a:rPr>
              <a:t>(download </a:t>
            </a:r>
            <a:r>
              <a:rPr lang="en-US" dirty="0" smtClean="0">
                <a:latin typeface="Segoe UI Light" pitchFamily="34" charset="0"/>
              </a:rPr>
              <a:t>at </a:t>
            </a:r>
            <a:r>
              <a:rPr lang="en-US" dirty="0">
                <a:latin typeface="Segoe UI Light" pitchFamily="34" charset="0"/>
                <a:hlinkClick r:id="rId2"/>
              </a:rPr>
              <a:t>http://developer.android.com/sdk/index.html</a:t>
            </a:r>
            <a:r>
              <a:rPr lang="en-US" dirty="0">
                <a:latin typeface="Segoe UI Light" pitchFamily="34" charset="0"/>
              </a:rPr>
              <a:t>)</a:t>
            </a:r>
            <a:endParaRPr lang="en-US" dirty="0" smtClean="0">
              <a:latin typeface="Segoe UI Light" pitchFamily="34" charset="0"/>
            </a:endParaRPr>
          </a:p>
          <a:p>
            <a:pPr marL="285750" indent="-285750">
              <a:buFont typeface="Arial" pitchFamily="34" charset="0"/>
              <a:buChar char="•"/>
            </a:pPr>
            <a:endParaRPr lang="en-US" dirty="0">
              <a:latin typeface="Segoe UI Light" pitchFamily="34" charset="0"/>
            </a:endParaRPr>
          </a:p>
          <a:p>
            <a:endParaRPr lang="en-US" dirty="0" smtClean="0">
              <a:latin typeface="Segoe UI Light" pitchFamily="34" charset="0"/>
            </a:endParaRPr>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pic>
        <p:nvPicPr>
          <p:cNvPr id="2" name="Picture 1"/>
          <p:cNvPicPr>
            <a:picLocks noChangeAspect="1"/>
          </p:cNvPicPr>
          <p:nvPr/>
        </p:nvPicPr>
        <p:blipFill>
          <a:blip r:embed="rId4"/>
          <a:stretch>
            <a:fillRect/>
          </a:stretch>
        </p:blipFill>
        <p:spPr>
          <a:xfrm>
            <a:off x="1676400" y="2934402"/>
            <a:ext cx="5362575" cy="3375202"/>
          </a:xfrm>
          <a:prstGeom prst="rect">
            <a:avLst/>
          </a:prstGeom>
        </p:spPr>
      </p:pic>
    </p:spTree>
    <p:extLst>
      <p:ext uri="{BB962C8B-B14F-4D97-AF65-F5344CB8AC3E}">
        <p14:creationId xmlns:p14="http://schemas.microsoft.com/office/powerpoint/2010/main" val="723238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Factory Mind s. c. - www.factorymind.com</a:t>
            </a:r>
            <a:endParaRPr lang="en-US"/>
          </a:p>
        </p:txBody>
      </p:sp>
      <p:sp>
        <p:nvSpPr>
          <p:cNvPr id="4" name="Title 3"/>
          <p:cNvSpPr>
            <a:spLocks noGrp="1"/>
          </p:cNvSpPr>
          <p:nvPr>
            <p:ph type="title"/>
          </p:nvPr>
        </p:nvSpPr>
        <p:spPr/>
        <p:txBody>
          <a:bodyPr>
            <a:normAutofit/>
          </a:bodyPr>
          <a:lstStyle/>
          <a:p>
            <a:r>
              <a:rPr lang="en-US" sz="3200" dirty="0" smtClean="0">
                <a:latin typeface="Segoe UI Light" pitchFamily="34" charset="0"/>
              </a:rPr>
              <a:t>EXERCISE 1</a:t>
            </a:r>
            <a:endParaRPr lang="en-US" sz="3200" dirty="0">
              <a:latin typeface="Segoe UI Light" pitchFamily="34" charset="0"/>
            </a:endParaRPr>
          </a:p>
        </p:txBody>
      </p:sp>
      <p:sp>
        <p:nvSpPr>
          <p:cNvPr id="5" name="TextBox 4"/>
          <p:cNvSpPr txBox="1"/>
          <p:nvPr/>
        </p:nvSpPr>
        <p:spPr>
          <a:xfrm>
            <a:off x="1371600" y="4978923"/>
            <a:ext cx="6838950" cy="1446550"/>
          </a:xfrm>
          <a:prstGeom prst="rect">
            <a:avLst/>
          </a:prstGeom>
          <a:noFill/>
        </p:spPr>
        <p:txBody>
          <a:bodyPr wrap="square" rtlCol="0">
            <a:spAutoFit/>
          </a:bodyPr>
          <a:lstStyle/>
          <a:p>
            <a:pPr algn="ctr"/>
            <a:r>
              <a:rPr lang="en-US" sz="8800" dirty="0" smtClean="0">
                <a:latin typeface="Segoe UI Light" pitchFamily="34" charset="0"/>
              </a:rPr>
              <a:t>HANDS ON!</a:t>
            </a:r>
            <a:endParaRPr lang="en-US" sz="8800" dirty="0">
              <a:latin typeface="Segoe UI Light" pitchFamily="34" charset="0"/>
            </a:endParaRPr>
          </a:p>
        </p:txBody>
      </p:sp>
      <p:sp>
        <p:nvSpPr>
          <p:cNvPr id="6" name="TextBox 5"/>
          <p:cNvSpPr txBox="1"/>
          <p:nvPr/>
        </p:nvSpPr>
        <p:spPr>
          <a:xfrm>
            <a:off x="476250" y="2712125"/>
            <a:ext cx="6160256" cy="1754326"/>
          </a:xfrm>
          <a:prstGeom prst="rect">
            <a:avLst/>
          </a:prstGeom>
          <a:noFill/>
        </p:spPr>
        <p:txBody>
          <a:bodyPr wrap="square" rtlCol="0">
            <a:spAutoFit/>
          </a:bodyPr>
          <a:lstStyle/>
          <a:p>
            <a:r>
              <a:rPr lang="en-US" dirty="0" smtClean="0">
                <a:latin typeface="Segoe UI Light" pitchFamily="34" charset="0"/>
              </a:rPr>
              <a:t>Create a sample </a:t>
            </a:r>
            <a:r>
              <a:rPr lang="en-US" b="1" dirty="0" err="1" smtClean="0">
                <a:latin typeface="Segoe UI Light" pitchFamily="34" charset="0"/>
              </a:rPr>
              <a:t>HelloWorld</a:t>
            </a:r>
            <a:r>
              <a:rPr lang="en-US" dirty="0" smtClean="0">
                <a:latin typeface="Segoe UI Light" pitchFamily="34" charset="0"/>
              </a:rPr>
              <a:t> application with Android.</a:t>
            </a:r>
          </a:p>
          <a:p>
            <a:endParaRPr lang="en-US" dirty="0" smtClean="0">
              <a:latin typeface="Segoe UI Light" pitchFamily="34" charset="0"/>
            </a:endParaRPr>
          </a:p>
          <a:p>
            <a:r>
              <a:rPr lang="en-US" dirty="0" smtClean="0">
                <a:latin typeface="Segoe UI Light" pitchFamily="34" charset="0"/>
              </a:rPr>
              <a:t>Execute the </a:t>
            </a:r>
            <a:r>
              <a:rPr lang="en-US" b="1" dirty="0" err="1" smtClean="0">
                <a:latin typeface="Segoe UI Light" pitchFamily="34" charset="0"/>
              </a:rPr>
              <a:t>HelloWorld</a:t>
            </a:r>
            <a:r>
              <a:rPr lang="en-US" b="1" dirty="0" smtClean="0">
                <a:latin typeface="Segoe UI Light" pitchFamily="34" charset="0"/>
              </a:rPr>
              <a:t> </a:t>
            </a:r>
            <a:r>
              <a:rPr lang="en-US" dirty="0" smtClean="0">
                <a:latin typeface="Segoe UI Light" pitchFamily="34" charset="0"/>
              </a:rPr>
              <a:t>application you just created and play with the emulator!</a:t>
            </a:r>
          </a:p>
          <a:p>
            <a:endParaRPr lang="en-US" dirty="0">
              <a:latin typeface="Segoe UI Light" pitchFamily="34" charset="0"/>
            </a:endParaRPr>
          </a:p>
          <a:p>
            <a:r>
              <a:rPr lang="en-US" dirty="0" smtClean="0">
                <a:latin typeface="Segoe UI Light" pitchFamily="34" charset="0"/>
              </a:rPr>
              <a:t>Feel free to use whatever control you want!</a:t>
            </a:r>
            <a:endParaRPr lang="en-US" dirty="0">
              <a:latin typeface="Segoe UI Light" pitchFamily="34" charset="0"/>
            </a:endParaRPr>
          </a:p>
        </p:txBody>
      </p:sp>
      <p:pic>
        <p:nvPicPr>
          <p:cNvPr id="10"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8069" y="6322208"/>
            <a:ext cx="1419076" cy="510867"/>
          </a:xfrm>
          <a:prstGeom prst="rect">
            <a:avLst/>
          </a:prstGeom>
        </p:spPr>
      </p:pic>
      <p:pic>
        <p:nvPicPr>
          <p:cNvPr id="2" name="Picture 2" descr="http://t3.gstatic.com/images?q=tbn:ANd9GcToELRs-e-A0Oad2nCGHJlZg_bx-N6UKd9-qR6vlklT0R4khy-L-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6506" y="2656224"/>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05217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734</TotalTime>
  <Words>703</Words>
  <Application>Microsoft Office PowerPoint</Application>
  <PresentationFormat>On-screen Show (4:3)</PresentationFormat>
  <Paragraphs>97</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Candara</vt:lpstr>
      <vt:lpstr>Segoe UI Light</vt:lpstr>
      <vt:lpstr>Symbol</vt:lpstr>
      <vt:lpstr>Waveform</vt:lpstr>
      <vt:lpstr>PowerPoint Presentation</vt:lpstr>
      <vt:lpstr>WHO WE ARE</vt:lpstr>
      <vt:lpstr>COLLABORATION</vt:lpstr>
      <vt:lpstr>PARTNERSHIP</vt:lpstr>
      <vt:lpstr>TEAM</vt:lpstr>
      <vt:lpstr>MORE INFORMATIONS</vt:lpstr>
      <vt:lpstr>ANDROID</vt:lpstr>
      <vt:lpstr>DEVELOPMENT TOOLS</vt:lpstr>
      <vt:lpstr>EXERCISE 1</vt:lpstr>
      <vt:lpstr>EXTRA SLIDE ;)</vt:lpstr>
      <vt:lpstr>EXTRA SLIDE 2 :O (no please)</vt:lpstr>
      <vt:lpstr>EXTRA SLIDE 3 (Are you crazy?)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carlo</dc:creator>
  <cp:lastModifiedBy>CMenapace</cp:lastModifiedBy>
  <cp:revision>68</cp:revision>
  <dcterms:created xsi:type="dcterms:W3CDTF">2012-02-13T17:53:21Z</dcterms:created>
  <dcterms:modified xsi:type="dcterms:W3CDTF">2016-02-20T10:11:04Z</dcterms:modified>
</cp:coreProperties>
</file>