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256" r:id="rId2"/>
    <p:sldId id="258" r:id="rId3"/>
    <p:sldId id="259" r:id="rId4"/>
    <p:sldId id="260" r:id="rId5"/>
    <p:sldId id="261" r:id="rId6"/>
    <p:sldId id="262" r:id="rId7"/>
    <p:sldId id="352" r:id="rId8"/>
    <p:sldId id="353" r:id="rId9"/>
    <p:sldId id="355" r:id="rId10"/>
    <p:sldId id="354" r:id="rId11"/>
    <p:sldId id="263" r:id="rId12"/>
    <p:sldId id="264" r:id="rId13"/>
    <p:sldId id="265" r:id="rId14"/>
    <p:sldId id="266" r:id="rId15"/>
    <p:sldId id="356" r:id="rId16"/>
    <p:sldId id="360" r:id="rId17"/>
    <p:sldId id="357" r:id="rId18"/>
    <p:sldId id="361" r:id="rId19"/>
    <p:sldId id="362" r:id="rId20"/>
    <p:sldId id="363" r:id="rId21"/>
    <p:sldId id="276" r:id="rId22"/>
    <p:sldId id="351" r:id="rId23"/>
    <p:sldId id="277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3" r:id="rId37"/>
    <p:sldId id="358" r:id="rId38"/>
    <p:sldId id="294" r:id="rId39"/>
    <p:sldId id="359" r:id="rId40"/>
    <p:sldId id="296" r:id="rId41"/>
    <p:sldId id="300" r:id="rId42"/>
    <p:sldId id="298" r:id="rId43"/>
    <p:sldId id="297" r:id="rId44"/>
    <p:sldId id="299" r:id="rId45"/>
    <p:sldId id="301" r:id="rId46"/>
    <p:sldId id="302" r:id="rId47"/>
    <p:sldId id="303" r:id="rId48"/>
    <p:sldId id="304" r:id="rId49"/>
    <p:sldId id="305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9" r:id="rId90"/>
    <p:sldId id="350" r:id="rId91"/>
  </p:sldIdLst>
  <p:sldSz cx="10693400" cy="7556500"/>
  <p:notesSz cx="10693400" cy="7556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664" y="-2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notesMaster" Target="notesMasters/notesMaster1.xml"/><Relationship Id="rId93" Type="http://schemas.openxmlformats.org/officeDocument/2006/relationships/printerSettings" Target="printerSettings/printerSettings1.bin"/><Relationship Id="rId94" Type="http://schemas.openxmlformats.org/officeDocument/2006/relationships/presProps" Target="presProps.xml"/><Relationship Id="rId95" Type="http://schemas.openxmlformats.org/officeDocument/2006/relationships/viewProps" Target="viewProps.xml"/><Relationship Id="rId96" Type="http://schemas.openxmlformats.org/officeDocument/2006/relationships/theme" Target="theme/theme1.xml"/><Relationship Id="rId9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6408A-9889-5749-B600-85F5491ECE3F}" type="datetimeFigureOut">
              <a:rPr lang="en-US" smtClean="0"/>
              <a:t>15/12/16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589338"/>
            <a:ext cx="8553450" cy="3400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1757D-4C62-D44E-B71B-308D62153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55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14/12/16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14/12/16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14/12/16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14/12/16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14/12/16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0106" y="890473"/>
            <a:ext cx="8053187" cy="632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10182" y="2015375"/>
            <a:ext cx="8073034" cy="4286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14/12/16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rnish-software.com/" TargetMode="External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socket.io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hyperlink" Target="http://johnpolacek.github.io/scrolldeck.js/decks/responsive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hyperlink" Target="http://coenraets.org/blog/wp-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hyperlink" Target="https://docs.angularjs.org/api/ng/filter/filter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./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cs.angularjs.org/api/ng/service" TargetMode="External"/></Relationships>
</file>

<file path=ppt/slides/_rels/slide5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54.png"/><Relationship Id="rId14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xample.com/resources/item17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pi.wunderground.com/api/your-key/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wunderground.com/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api.wunderground.com/api/key/conditions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" TargetMode="Externa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pi.rottentomatoes.com/api/" TargetMode="External"/><Relationship Id="rId3" Type="http://schemas.openxmlformats.org/officeDocument/2006/relationships/image" Target="../media/image61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pi.rottentomatoes.com/api/public/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qunitjs.com/cookbook/%23automating-" TargetMode="Externa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uilibrary.com/yui/docs/pjax/" TargetMode="Externa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5196" y="2684602"/>
            <a:ext cx="4864087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93875" y="4281055"/>
            <a:ext cx="3910329" cy="1220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spc="-5" dirty="0">
                <a:solidFill>
                  <a:srgbClr val="898989"/>
                </a:solidFill>
                <a:latin typeface="Calibri"/>
                <a:cs typeface="Calibri"/>
              </a:rPr>
              <a:t>Intro </a:t>
            </a:r>
            <a:r>
              <a:rPr sz="3200" dirty="0">
                <a:solidFill>
                  <a:srgbClr val="898989"/>
                </a:solidFill>
                <a:latin typeface="Calibri"/>
                <a:cs typeface="Calibri"/>
              </a:rPr>
              <a:t>to SPA</a:t>
            </a:r>
            <a:r>
              <a:rPr sz="3200" spc="-50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898989"/>
                </a:solidFill>
                <a:latin typeface="Calibri"/>
                <a:cs typeface="Calibri"/>
              </a:rPr>
              <a:t>framework</a:t>
            </a:r>
            <a:endParaRPr sz="3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40"/>
              </a:spcBef>
            </a:pPr>
            <a:r>
              <a:rPr lang="it-IT" sz="2000" spc="-5" dirty="0" err="1" smtClean="0">
                <a:solidFill>
                  <a:srgbClr val="898989"/>
                </a:solidFill>
                <a:latin typeface="Calibri"/>
                <a:cs typeface="Calibri"/>
              </a:rPr>
              <a:t>Modified</a:t>
            </a:r>
            <a:r>
              <a:rPr lang="it-IT" sz="2000" spc="-5" dirty="0" smtClean="0">
                <a:solidFill>
                  <a:srgbClr val="898989"/>
                </a:solidFill>
                <a:latin typeface="Calibri"/>
                <a:cs typeface="Calibri"/>
              </a:rPr>
              <a:t> from a </a:t>
            </a:r>
            <a:r>
              <a:rPr lang="it-IT" sz="2000" spc="-5" dirty="0" err="1" smtClean="0">
                <a:solidFill>
                  <a:srgbClr val="898989"/>
                </a:solidFill>
                <a:latin typeface="Calibri"/>
                <a:cs typeface="Calibri"/>
              </a:rPr>
              <a:t>presentation</a:t>
            </a:r>
            <a:r>
              <a:rPr lang="it-IT" sz="2000" spc="-5" dirty="0" smtClean="0">
                <a:solidFill>
                  <a:srgbClr val="898989"/>
                </a:solidFill>
                <a:latin typeface="Calibri"/>
                <a:cs typeface="Calibri"/>
              </a:rPr>
              <a:t> by </a:t>
            </a:r>
          </a:p>
          <a:p>
            <a:pPr algn="ctr">
              <a:lnSpc>
                <a:spcPct val="100000"/>
              </a:lnSpc>
              <a:spcBef>
                <a:spcPts val="440"/>
              </a:spcBef>
            </a:pPr>
            <a:r>
              <a:rPr sz="2000" spc="-5" dirty="0" smtClean="0">
                <a:solidFill>
                  <a:srgbClr val="898989"/>
                </a:solidFill>
                <a:latin typeface="Calibri"/>
                <a:cs typeface="Calibri"/>
              </a:rPr>
              <a:t>Jussi</a:t>
            </a:r>
            <a:r>
              <a:rPr sz="2000" spc="-85" dirty="0" smtClean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898989"/>
                </a:solidFill>
                <a:latin typeface="Calibri"/>
                <a:cs typeface="Calibri"/>
              </a:rPr>
              <a:t>Pohjolainen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107" y="890473"/>
            <a:ext cx="9055793" cy="1354217"/>
          </a:xfrm>
        </p:spPr>
        <p:txBody>
          <a:bodyPr/>
          <a:lstStyle/>
          <a:p>
            <a:r>
              <a:rPr lang="en-US" dirty="0"/>
              <a:t>SPAs and Other Web App Architectures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687983"/>
              </p:ext>
            </p:extLst>
          </p:nvPr>
        </p:nvGraphicFramePr>
        <p:xfrm>
          <a:off x="546100" y="1873250"/>
          <a:ext cx="9753600" cy="491041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950720"/>
                <a:gridCol w="1950720"/>
                <a:gridCol w="1950720"/>
                <a:gridCol w="1950720"/>
                <a:gridCol w="1950720"/>
              </a:tblGrid>
              <a:tr h="40190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Server-side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Server-side + AJAX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PJAX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SPA</a:t>
                      </a:r>
                      <a:endParaRPr lang="en-US" sz="1600" dirty="0"/>
                    </a:p>
                  </a:txBody>
                  <a:tcPr/>
                </a:tc>
              </a:tr>
              <a:tr h="10695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Server round-trip</a:t>
                      </a:r>
                      <a:r>
                        <a:rPr lang="en-US" sz="1600" baseline="0" dirty="0" smtClean="0"/>
                        <a:t> on every app state change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Render initial page on server,</a:t>
                      </a:r>
                      <a:r>
                        <a:rPr lang="en-US" sz="1600" baseline="0" dirty="0" smtClean="0"/>
                        <a:t> state changes on the client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Render initial</a:t>
                      </a:r>
                      <a:r>
                        <a:rPr lang="en-US" sz="1600" baseline="0" dirty="0" smtClean="0"/>
                        <a:t> page on server, state changes on server, inject into DOM on client-side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Serve</a:t>
                      </a:r>
                      <a:r>
                        <a:rPr lang="en-US" sz="1600" baseline="0" dirty="0" smtClean="0"/>
                        <a:t> static page skeleton from server; render every change on client-side</a:t>
                      </a:r>
                      <a:endParaRPr lang="en-US" sz="1600" dirty="0"/>
                    </a:p>
                  </a:txBody>
                  <a:tcPr/>
                </a:tc>
              </a:tr>
              <a:tr h="8318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UI code on server;</a:t>
                      </a:r>
                      <a:r>
                        <a:rPr lang="en-US" sz="1600" baseline="0" dirty="0" smtClean="0"/>
                        <a:t> links &amp; form posting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UI </a:t>
                      </a:r>
                      <a:r>
                        <a:rPr lang="en-US" sz="1600" baseline="0" dirty="0" smtClean="0"/>
                        <a:t>code on both ends; AJAX calls, ugly server API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UI</a:t>
                      </a:r>
                      <a:r>
                        <a:rPr lang="en-US" sz="1600" baseline="0" dirty="0" smtClean="0"/>
                        <a:t> code on server, client to inject HTTP, server API if you like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UI code on</a:t>
                      </a:r>
                      <a:r>
                        <a:rPr lang="en-US" sz="1600" baseline="0" dirty="0" smtClean="0"/>
                        <a:t> client,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server API</a:t>
                      </a:r>
                      <a:endParaRPr lang="en-US" sz="1600" dirty="0"/>
                    </a:p>
                  </a:txBody>
                  <a:tcPr/>
                </a:tc>
              </a:tr>
              <a:tr h="4819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Ease of development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4819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UX &amp; responsiveness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4819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Robots </a:t>
                      </a:r>
                      <a:r>
                        <a:rPr lang="en-US" sz="1600" baseline="0" dirty="0" smtClean="0"/>
                        <a:t>&amp; old browsers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5941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Who’s using 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Amazon, Wikipedia;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banks, media sites etc.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Facebook?;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widgets,</a:t>
                      </a:r>
                      <a:r>
                        <a:rPr lang="en-US" sz="1600" baseline="0" dirty="0" smtClean="0"/>
                        <a:t> search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Twitter, Basecamp, </a:t>
                      </a:r>
                      <a:r>
                        <a:rPr lang="en-US" sz="1600" dirty="0" err="1" smtClean="0"/>
                        <a:t>GitHub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Google</a:t>
                      </a:r>
                      <a:r>
                        <a:rPr lang="en-US" sz="1600" baseline="0" dirty="0" smtClean="0"/>
                        <a:t>+, Gmail,  FT;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mobile sites, startups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3136900" y="4387850"/>
            <a:ext cx="457200" cy="4572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99300" y="4387850"/>
            <a:ext cx="457200" cy="4572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156700" y="4387850"/>
            <a:ext cx="457200" cy="4572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156700" y="4921250"/>
            <a:ext cx="457200" cy="4572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99300" y="5454650"/>
            <a:ext cx="457200" cy="4572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36900" y="5454650"/>
            <a:ext cx="457200" cy="4572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41900" y="4387850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36900" y="4921250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156700" y="5454650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041900" y="492125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041900" y="545465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99300" y="492125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41228" y="7156824"/>
            <a:ext cx="201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FROM: LAURI SVAN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996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5295" y="4801755"/>
            <a:ext cx="2793365" cy="632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5" dirty="0">
                <a:latin typeface="Calibri"/>
                <a:cs typeface="Calibri"/>
              </a:rPr>
              <a:t>ANGULAR_JS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5755">
              <a:lnSpc>
                <a:spcPct val="100000"/>
              </a:lnSpc>
            </a:pPr>
            <a:r>
              <a:rPr dirty="0"/>
              <a:t>Angular</a:t>
            </a:r>
            <a:r>
              <a:rPr spc="-95" dirty="0"/>
              <a:t> </a:t>
            </a:r>
            <a:r>
              <a:rPr spc="-5" dirty="0"/>
              <a:t>JS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1995055"/>
            <a:ext cx="7492365" cy="434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Single Page App Framework </a:t>
            </a:r>
            <a:r>
              <a:rPr sz="3200" spc="-5" dirty="0">
                <a:latin typeface="Calibri"/>
                <a:cs typeface="Calibri"/>
              </a:rPr>
              <a:t>for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JavaScript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Implements </a:t>
            </a:r>
            <a:r>
              <a:rPr sz="3200" spc="-155" dirty="0">
                <a:latin typeface="Calibri"/>
                <a:cs typeface="Calibri"/>
              </a:rPr>
              <a:t>client-­‐side </a:t>
            </a:r>
            <a:r>
              <a:rPr sz="3200" b="1" dirty="0">
                <a:latin typeface="Calibri"/>
                <a:cs typeface="Calibri"/>
              </a:rPr>
              <a:t>MVC</a:t>
            </a:r>
            <a:r>
              <a:rPr sz="3200" b="1" spc="1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pattern</a:t>
            </a:r>
            <a:endParaRPr sz="3200">
              <a:latin typeface="Calibri"/>
              <a:cs typeface="Calibri"/>
            </a:endParaRPr>
          </a:p>
          <a:p>
            <a:pPr marL="748665" marR="5080" indent="-279400">
              <a:lnSpc>
                <a:spcPts val="3329"/>
              </a:lnSpc>
              <a:spcBef>
                <a:spcPts val="800"/>
              </a:spcBef>
            </a:pPr>
            <a:r>
              <a:rPr sz="2800" dirty="0">
                <a:latin typeface="Arial"/>
                <a:cs typeface="Arial"/>
              </a:rPr>
              <a:t>– </a:t>
            </a:r>
            <a:r>
              <a:rPr sz="2800" spc="-5" dirty="0">
                <a:latin typeface="Calibri"/>
                <a:cs typeface="Calibri"/>
              </a:rPr>
              <a:t>Separation of presentation from </a:t>
            </a:r>
            <a:r>
              <a:rPr sz="2800" dirty="0">
                <a:latin typeface="Calibri"/>
                <a:cs typeface="Calibri"/>
              </a:rPr>
              <a:t>business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logic 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presentation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state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No direct DOM </a:t>
            </a:r>
            <a:r>
              <a:rPr sz="3200" spc="-5" dirty="0">
                <a:latin typeface="Calibri"/>
                <a:cs typeface="Calibri"/>
              </a:rPr>
              <a:t>manipulation, </a:t>
            </a:r>
            <a:r>
              <a:rPr sz="3200" dirty="0">
                <a:latin typeface="Calibri"/>
                <a:cs typeface="Calibri"/>
              </a:rPr>
              <a:t>less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code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Support for </a:t>
            </a:r>
            <a:r>
              <a:rPr sz="3200" dirty="0">
                <a:latin typeface="Calibri"/>
                <a:cs typeface="Calibri"/>
              </a:rPr>
              <a:t>all </a:t>
            </a:r>
            <a:r>
              <a:rPr sz="3200" spc="-5" dirty="0">
                <a:latin typeface="Calibri"/>
                <a:cs typeface="Calibri"/>
              </a:rPr>
              <a:t>major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browsers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Supported </a:t>
            </a:r>
            <a:r>
              <a:rPr sz="3200" dirty="0">
                <a:latin typeface="Calibri"/>
                <a:cs typeface="Calibri"/>
              </a:rPr>
              <a:t>by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Google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Large </a:t>
            </a:r>
            <a:r>
              <a:rPr sz="3200" dirty="0">
                <a:latin typeface="Calibri"/>
                <a:cs typeface="Calibri"/>
              </a:rPr>
              <a:t>and fast </a:t>
            </a:r>
            <a:r>
              <a:rPr sz="3200" spc="-5" dirty="0">
                <a:latin typeface="Calibri"/>
                <a:cs typeface="Calibri"/>
              </a:rPr>
              <a:t>growing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community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2435">
              <a:lnSpc>
                <a:spcPct val="100000"/>
              </a:lnSpc>
            </a:pPr>
            <a:r>
              <a:rPr spc="-5" dirty="0"/>
              <a:t>Interest </a:t>
            </a:r>
            <a:r>
              <a:rPr dirty="0"/>
              <a:t>in</a:t>
            </a:r>
            <a:r>
              <a:rPr spc="-30" dirty="0"/>
              <a:t> </a:t>
            </a:r>
            <a:r>
              <a:rPr spc="-5" dirty="0"/>
              <a:t>AngularJS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644650"/>
            <a:ext cx="9702800" cy="4432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9217" y="6216650"/>
            <a:ext cx="48910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Google Product = </a:t>
            </a:r>
            <a:r>
              <a:rPr lang="en-US" dirty="0" err="1"/>
              <a:t>Steller</a:t>
            </a:r>
            <a:r>
              <a:rPr lang="en-US" dirty="0"/>
              <a:t> level &amp; quality of support</a:t>
            </a:r>
            <a:br>
              <a:rPr lang="en-US" dirty="0"/>
            </a:br>
            <a:r>
              <a:rPr lang="en-US" dirty="0"/>
              <a:t>Google Backing = Increased credibility &amp; interest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77876" y="7066518"/>
            <a:ext cx="174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Gary </a:t>
            </a:r>
            <a:r>
              <a:rPr lang="en-US" dirty="0" err="1" smtClean="0"/>
              <a:t>Arora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6469">
              <a:lnSpc>
                <a:spcPct val="100000"/>
              </a:lnSpc>
            </a:pPr>
            <a:r>
              <a:rPr spc="-5" dirty="0"/>
              <a:t>AngularJS </a:t>
            </a:r>
            <a:r>
              <a:rPr dirty="0"/>
              <a:t>– Main</a:t>
            </a:r>
            <a:r>
              <a:rPr spc="-25" dirty="0"/>
              <a:t> </a:t>
            </a:r>
            <a:r>
              <a:rPr spc="-5" dirty="0"/>
              <a:t>Concepts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1995055"/>
            <a:ext cx="2205355" cy="2487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Templates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Directives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Expressions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Data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binding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Scope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01182" y="1995055"/>
            <a:ext cx="1966595" cy="2487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Controllers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Modules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Filters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Services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Routing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106" y="890473"/>
            <a:ext cx="8053187" cy="677108"/>
          </a:xfrm>
        </p:spPr>
        <p:txBody>
          <a:bodyPr/>
          <a:lstStyle/>
          <a:p>
            <a:r>
              <a:rPr lang="en-US" dirty="0"/>
              <a:t>Anatomy of a Backbone SPA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3"/>
          </p:nvPr>
        </p:nvSpPr>
        <p:spPr>
          <a:xfrm>
            <a:off x="6184900" y="1737995"/>
            <a:ext cx="4724400" cy="5316855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Application as a ‘singleton’ reference holder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Router handles the navigation and toggles between views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Models synchronize with Server API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Bulk of the code in views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All HTML in templates</a:t>
            </a:r>
          </a:p>
          <a:p>
            <a:endParaRPr lang="en-US" dirty="0"/>
          </a:p>
        </p:txBody>
      </p:sp>
      <p:pic>
        <p:nvPicPr>
          <p:cNvPr id="5" name="Content Placeholder 10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21839" b="-21839"/>
          <a:stretch/>
        </p:blipFill>
        <p:spPr>
          <a:xfrm>
            <a:off x="12700" y="882650"/>
            <a:ext cx="6183312" cy="6210996"/>
          </a:xfrm>
        </p:spPr>
      </p:pic>
      <p:sp>
        <p:nvSpPr>
          <p:cNvPr id="6" name="TextBox 5"/>
          <p:cNvSpPr txBox="1"/>
          <p:nvPr/>
        </p:nvSpPr>
        <p:spPr>
          <a:xfrm>
            <a:off x="941228" y="7156824"/>
            <a:ext cx="201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FROM: LAURI SVAN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94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24050"/>
            <a:ext cx="8255000" cy="482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7876" y="6978650"/>
            <a:ext cx="174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Gary </a:t>
            </a:r>
            <a:r>
              <a:rPr lang="en-US" dirty="0" err="1" smtClean="0"/>
              <a:t>Arora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072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106" y="890473"/>
            <a:ext cx="8053187" cy="677108"/>
          </a:xfrm>
        </p:spPr>
        <p:txBody>
          <a:bodyPr/>
          <a:lstStyle/>
          <a:p>
            <a:r>
              <a:rPr lang="en-US" dirty="0"/>
              <a:t>SPA Client-Server Communication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5097399" cy="5909309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HTML and all the assets are loaded in first request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Additional data is fetched over </a:t>
            </a:r>
            <a:r>
              <a:rPr lang="en-US" dirty="0" err="1"/>
              <a:t>XMLHTTPRequest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If </a:t>
            </a:r>
            <a:r>
              <a:rPr lang="en-US" dirty="0"/>
              <a:t>you want to go real-time, </a:t>
            </a:r>
            <a:r>
              <a:rPr lang="en-US" dirty="0" err="1"/>
              <a:t>WebSockets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socket.io</a:t>
            </a:r>
            <a:r>
              <a:rPr lang="en-US" dirty="0"/>
              <a:t>) can help you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When it gets slow, cluster the backend behind a caching reverse proxy like </a:t>
            </a:r>
            <a:r>
              <a:rPr lang="en-US" dirty="0">
                <a:hlinkClick r:id="rId3"/>
              </a:rPr>
              <a:t>Varnish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4"/>
          <a:srcRect t="432" b="-564"/>
          <a:stretch/>
        </p:blipFill>
        <p:spPr>
          <a:xfrm>
            <a:off x="393700" y="2101850"/>
            <a:ext cx="507601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1228" y="7156824"/>
            <a:ext cx="201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FROM: LAURI SVAN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63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106" y="890473"/>
            <a:ext cx="8053187" cy="677108"/>
          </a:xfrm>
        </p:spPr>
        <p:txBody>
          <a:bodyPr/>
          <a:lstStyle/>
          <a:p>
            <a:r>
              <a:rPr lang="en-US" dirty="0" smtClean="0"/>
              <a:t>HOW  IT 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670" y="2099028"/>
            <a:ext cx="9624060" cy="492443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E:\presentation\picture\2013-05-20_1331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670" y="2602795"/>
            <a:ext cx="4945698" cy="2928144"/>
          </a:xfrm>
          <a:prstGeom prst="rect">
            <a:avLst/>
          </a:prstGeom>
          <a:noFill/>
        </p:spPr>
      </p:pic>
      <p:pic>
        <p:nvPicPr>
          <p:cNvPr id="2051" name="Picture 3" descr="E:\presentation\picture\2013-05-20_13313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6313" y="2571310"/>
            <a:ext cx="4967975" cy="338993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3118909" y="7003756"/>
            <a:ext cx="3920913" cy="402314"/>
          </a:xfrm>
          <a:prstGeom prst="rect">
            <a:avLst/>
          </a:prstGeom>
        </p:spPr>
        <p:txBody>
          <a:bodyPr lIns="104278" tIns="52139" rIns="104278" bIns="52139"/>
          <a:lstStyle/>
          <a:p>
            <a:r>
              <a:rPr lang="en-US" dirty="0" smtClean="0"/>
              <a:t>From </a:t>
            </a:r>
            <a:r>
              <a:rPr lang="en-US" dirty="0" err="1" smtClean="0"/>
              <a:t>Rouson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81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106" y="890473"/>
            <a:ext cx="8053187" cy="677108"/>
          </a:xfrm>
        </p:spPr>
        <p:txBody>
          <a:bodyPr/>
          <a:lstStyle/>
          <a:p>
            <a:r>
              <a:rPr lang="en-US" dirty="0" smtClean="0"/>
              <a:t>HOW  IT 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182" y="2015375"/>
            <a:ext cx="8073034" cy="492443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E:\presentation\picture\2013-05-20_1343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8680" y="1834411"/>
            <a:ext cx="6789420" cy="4991839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18909" y="7003756"/>
            <a:ext cx="3920913" cy="402314"/>
          </a:xfrm>
          <a:prstGeom prst="rect">
            <a:avLst/>
          </a:prstGeom>
        </p:spPr>
        <p:txBody>
          <a:bodyPr lIns="104278" tIns="52139" rIns="104278" bIns="52139"/>
          <a:lstStyle/>
          <a:p>
            <a:r>
              <a:rPr lang="en-US" dirty="0" smtClean="0"/>
              <a:t>From </a:t>
            </a:r>
            <a:r>
              <a:rPr lang="en-US" dirty="0" err="1" smtClean="0"/>
              <a:t>Rouson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581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ct val="100000"/>
              </a:lnSpc>
            </a:pPr>
            <a:r>
              <a:rPr sz="4000" dirty="0"/>
              <a:t>Rise </a:t>
            </a:r>
            <a:r>
              <a:rPr sz="4000" spc="-5" dirty="0"/>
              <a:t>of </a:t>
            </a:r>
            <a:r>
              <a:rPr sz="4000" dirty="0"/>
              <a:t>the </a:t>
            </a:r>
            <a:r>
              <a:rPr sz="4000" spc="-5" dirty="0"/>
              <a:t>Responsive </a:t>
            </a:r>
            <a:r>
              <a:rPr sz="4000" dirty="0"/>
              <a:t>Single Page</a:t>
            </a:r>
            <a:r>
              <a:rPr sz="4000" spc="-40" dirty="0"/>
              <a:t> </a:t>
            </a:r>
            <a:r>
              <a:rPr sz="4000" dirty="0"/>
              <a:t>App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607413" y="1949335"/>
            <a:ext cx="7477645" cy="4525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6457" y="6936991"/>
            <a:ext cx="354266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alibri"/>
                <a:cs typeface="Calibri"/>
                <a:hlinkClick r:id="rId3"/>
              </a:rPr>
              <a:t>Image:</a:t>
            </a:r>
            <a:r>
              <a:rPr sz="1000" spc="80" dirty="0">
                <a:latin typeface="Calibri"/>
                <a:cs typeface="Calibri"/>
                <a:hlinkClick r:id="rId3"/>
              </a:rPr>
              <a:t> </a:t>
            </a:r>
            <a:r>
              <a:rPr sz="1000" spc="-5" dirty="0">
                <a:latin typeface="Calibri"/>
                <a:cs typeface="Calibri"/>
                <a:hlinkClick r:id="rId3"/>
              </a:rPr>
              <a:t>http://johnpolacek.github.io/scrolldeck.js/decks/responsive/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106" y="890473"/>
            <a:ext cx="8053187" cy="677108"/>
          </a:xfrm>
        </p:spPr>
        <p:txBody>
          <a:bodyPr/>
          <a:lstStyle/>
          <a:p>
            <a:r>
              <a:rPr lang="en-US" dirty="0" smtClean="0"/>
              <a:t>HOW  IT 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182" y="2015375"/>
            <a:ext cx="8073034" cy="492443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 descr="E:\presentation\picture\2013-05-20_1416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005" y="2266950"/>
            <a:ext cx="8575141" cy="4575881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18909" y="7003756"/>
            <a:ext cx="3920913" cy="402314"/>
          </a:xfrm>
          <a:prstGeom prst="rect">
            <a:avLst/>
          </a:prstGeom>
        </p:spPr>
        <p:txBody>
          <a:bodyPr lIns="104278" tIns="52139" rIns="104278" bIns="52139"/>
          <a:lstStyle/>
          <a:p>
            <a:r>
              <a:rPr lang="en-US" dirty="0" smtClean="0"/>
              <a:t>From </a:t>
            </a:r>
            <a:r>
              <a:rPr lang="en-US" dirty="0" err="1" smtClean="0"/>
              <a:t>Rouson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8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5295" y="4801755"/>
            <a:ext cx="5196840" cy="1242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4000" b="1" dirty="0">
                <a:latin typeface="Calibri"/>
                <a:cs typeface="Calibri"/>
              </a:rPr>
              <a:t>GETTING </a:t>
            </a:r>
            <a:r>
              <a:rPr sz="4000" b="1" spc="-5" dirty="0">
                <a:latin typeface="Calibri"/>
                <a:cs typeface="Calibri"/>
              </a:rPr>
              <a:t>STARTED</a:t>
            </a:r>
            <a:r>
              <a:rPr sz="4000" b="1" spc="-7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WITH  </a:t>
            </a:r>
            <a:r>
              <a:rPr sz="4000" b="1" spc="-5" dirty="0">
                <a:latin typeface="Calibri"/>
                <a:cs typeface="Calibri"/>
              </a:rPr>
              <a:t>ANGULAR_JS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8070">
              <a:lnSpc>
                <a:spcPct val="100000"/>
              </a:lnSpc>
            </a:pPr>
            <a:r>
              <a:rPr spc="-5" dirty="0"/>
              <a:t>Basic</a:t>
            </a:r>
            <a:r>
              <a:rPr spc="-45" dirty="0"/>
              <a:t> </a:t>
            </a:r>
            <a:r>
              <a:rPr spc="-5" dirty="0"/>
              <a:t>Concepts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1954415"/>
            <a:ext cx="7689215" cy="4352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1)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Templates</a:t>
            </a:r>
            <a:endParaRPr sz="3200">
              <a:latin typeface="Calibri"/>
              <a:cs typeface="Calibri"/>
            </a:endParaRPr>
          </a:p>
          <a:p>
            <a:pPr marL="749300" marR="977900" lvl="1" indent="-279400">
              <a:lnSpc>
                <a:spcPts val="3030"/>
              </a:lnSpc>
              <a:spcBef>
                <a:spcPts val="645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5" dirty="0">
                <a:latin typeface="Calibri"/>
                <a:cs typeface="Calibri"/>
              </a:rPr>
              <a:t>HTML with additional </a:t>
            </a:r>
            <a:r>
              <a:rPr sz="2800" dirty="0">
                <a:latin typeface="Calibri"/>
                <a:cs typeface="Calibri"/>
              </a:rPr>
              <a:t>markup, </a:t>
            </a:r>
            <a:r>
              <a:rPr sz="2800" spc="-5" dirty="0">
                <a:latin typeface="Calibri"/>
                <a:cs typeface="Calibri"/>
              </a:rPr>
              <a:t>directives,  expressions, </a:t>
            </a:r>
            <a:r>
              <a:rPr sz="2800" dirty="0">
                <a:latin typeface="Calibri"/>
                <a:cs typeface="Calibri"/>
              </a:rPr>
              <a:t>ﬁlters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...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2)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Directives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Extend </a:t>
            </a:r>
            <a:r>
              <a:rPr sz="2800" spc="-5" dirty="0">
                <a:latin typeface="Calibri"/>
                <a:cs typeface="Calibri"/>
              </a:rPr>
              <a:t>HTML </a:t>
            </a:r>
            <a:r>
              <a:rPr sz="2800" dirty="0">
                <a:latin typeface="Calibri"/>
                <a:cs typeface="Calibri"/>
              </a:rPr>
              <a:t>using </a:t>
            </a:r>
            <a:r>
              <a:rPr sz="2800" dirty="0">
                <a:latin typeface="SimSun"/>
                <a:cs typeface="SimSun"/>
              </a:rPr>
              <a:t>ng-app</a:t>
            </a:r>
            <a:r>
              <a:rPr sz="2800" dirty="0">
                <a:latin typeface="Calibri"/>
                <a:cs typeface="Calibri"/>
              </a:rPr>
              <a:t>, </a:t>
            </a:r>
            <a:r>
              <a:rPr sz="2800" dirty="0">
                <a:latin typeface="SimSun"/>
                <a:cs typeface="SimSun"/>
              </a:rPr>
              <a:t>ng-bind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SimSun"/>
                <a:cs typeface="SimSun"/>
              </a:rPr>
              <a:t>ng-model</a:t>
            </a:r>
            <a:endParaRPr sz="2800">
              <a:latin typeface="SimSun"/>
              <a:cs typeface="SimSun"/>
            </a:endParaRPr>
          </a:p>
          <a:p>
            <a:pPr marL="355600" indent="-34290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3)</a:t>
            </a:r>
            <a:r>
              <a:rPr sz="3200" b="1" spc="-9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Filters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405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Filter the </a:t>
            </a:r>
            <a:r>
              <a:rPr sz="2800" spc="-5" dirty="0">
                <a:latin typeface="Calibri"/>
                <a:cs typeface="Calibri"/>
              </a:rPr>
              <a:t>output: </a:t>
            </a:r>
            <a:r>
              <a:rPr sz="2800" dirty="0">
                <a:latin typeface="SimSun"/>
                <a:cs typeface="SimSun"/>
              </a:rPr>
              <a:t>filter</a:t>
            </a:r>
            <a:r>
              <a:rPr sz="2800" dirty="0">
                <a:latin typeface="Calibri"/>
                <a:cs typeface="Calibri"/>
              </a:rPr>
              <a:t>, </a:t>
            </a:r>
            <a:r>
              <a:rPr sz="2800" dirty="0">
                <a:latin typeface="SimSun"/>
                <a:cs typeface="SimSun"/>
              </a:rPr>
              <a:t>orderBy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SimSun"/>
                <a:cs typeface="SimSun"/>
              </a:rPr>
              <a:t>uppercase</a:t>
            </a:r>
            <a:endParaRPr sz="2800">
              <a:latin typeface="SimSun"/>
              <a:cs typeface="SimSun"/>
            </a:endParaRP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4) Data</a:t>
            </a:r>
            <a:r>
              <a:rPr sz="3200" b="1" spc="-1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Binding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05"/>
              </a:spcBef>
              <a:buFont typeface="Arial"/>
              <a:buChar char="–"/>
              <a:tabLst>
                <a:tab pos="755650" algn="l"/>
                <a:tab pos="6770370" algn="l"/>
              </a:tabLst>
            </a:pPr>
            <a:r>
              <a:rPr sz="2800" spc="-5" dirty="0">
                <a:latin typeface="Calibri"/>
                <a:cs typeface="Calibri"/>
              </a:rPr>
              <a:t>Bind model </a:t>
            </a:r>
            <a:r>
              <a:rPr sz="2800" dirty="0">
                <a:latin typeface="Calibri"/>
                <a:cs typeface="Calibri"/>
              </a:rPr>
              <a:t>to view using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expressions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SimSun"/>
                <a:cs typeface="SimSun"/>
              </a:rPr>
              <a:t>{{	}}</a:t>
            </a:r>
            <a:endParaRPr sz="2800">
              <a:latin typeface="SimSun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42171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100" y="890473"/>
            <a:ext cx="8053187" cy="632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7130">
              <a:lnSpc>
                <a:spcPct val="100000"/>
              </a:lnSpc>
            </a:pPr>
            <a:r>
              <a:rPr spc="-5" dirty="0"/>
              <a:t>First Example </a:t>
            </a:r>
            <a:r>
              <a:rPr dirty="0"/>
              <a:t>–</a:t>
            </a:r>
            <a:r>
              <a:rPr spc="-5" dirty="0"/>
              <a:t> Template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25104" y="1995055"/>
            <a:ext cx="7688796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&lt;!DOCTYPE html&gt;</a:t>
            </a:r>
          </a:p>
          <a:p>
            <a:pPr marL="12700">
              <a:lnSpc>
                <a:spcPct val="100000"/>
              </a:lnSpc>
            </a:pP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&lt;html&gt;</a:t>
            </a:r>
          </a:p>
          <a:p>
            <a:pPr marL="12700">
              <a:lnSpc>
                <a:spcPct val="100000"/>
              </a:lnSpc>
            </a:pP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 &lt;head&gt;</a:t>
            </a:r>
          </a:p>
          <a:p>
            <a:pPr marL="12700">
              <a:lnSpc>
                <a:spcPct val="100000"/>
              </a:lnSpc>
            </a:pP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 &lt;title&gt;Title&lt;/title&gt;</a:t>
            </a:r>
          </a:p>
          <a:p>
            <a:pPr marL="12700">
              <a:lnSpc>
                <a:spcPct val="100000"/>
              </a:lnSpc>
            </a:pP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 &lt;meta charset="UTF-8" /&gt;</a:t>
            </a:r>
          </a:p>
          <a:p>
            <a:pPr marL="12700">
              <a:lnSpc>
                <a:spcPct val="100000"/>
              </a:lnSpc>
            </a:pP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 &lt;style media="screen"&gt;&lt;/style&gt; </a:t>
            </a:r>
          </a:p>
          <a:p>
            <a:pPr marL="12700">
              <a:lnSpc>
                <a:spcPct val="100000"/>
              </a:lnSpc>
            </a:pP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 &lt;script </a:t>
            </a:r>
            <a:r>
              <a:rPr lang="en-US" sz="1600" spc="-5" dirty="0" err="1" smtClean="0">
                <a:solidFill>
                  <a:srgbClr val="073A33"/>
                </a:solidFill>
                <a:latin typeface="Courier New"/>
                <a:cs typeface="Courier New"/>
              </a:rPr>
              <a:t>src</a:t>
            </a: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="https://</a:t>
            </a:r>
            <a:r>
              <a:rPr lang="en-US" sz="1600" spc="-5" dirty="0" err="1" smtClean="0">
                <a:solidFill>
                  <a:srgbClr val="073A33"/>
                </a:solidFill>
                <a:latin typeface="Courier New"/>
                <a:cs typeface="Courier New"/>
              </a:rPr>
              <a:t>ajax.googleapis.com</a:t>
            </a: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/</a:t>
            </a:r>
            <a:r>
              <a:rPr lang="en-US" sz="1600" spc="-5" dirty="0" err="1" smtClean="0">
                <a:solidFill>
                  <a:srgbClr val="073A33"/>
                </a:solidFill>
                <a:latin typeface="Courier New"/>
                <a:cs typeface="Courier New"/>
              </a:rPr>
              <a:t>ajax</a:t>
            </a: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/libs/</a:t>
            </a:r>
            <a:r>
              <a:rPr lang="en-US" sz="1600" spc="-5" dirty="0" err="1" smtClean="0">
                <a:solidFill>
                  <a:srgbClr val="073A33"/>
                </a:solidFill>
                <a:latin typeface="Courier New"/>
                <a:cs typeface="Courier New"/>
              </a:rPr>
              <a:t>angularjs</a:t>
            </a: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/1.4.8/</a:t>
            </a:r>
            <a:r>
              <a:rPr lang="en-US" sz="1600" spc="-5" dirty="0" err="1" smtClean="0">
                <a:solidFill>
                  <a:srgbClr val="073A33"/>
                </a:solidFill>
                <a:latin typeface="Courier New"/>
                <a:cs typeface="Courier New"/>
              </a:rPr>
              <a:t>angular.min.js</a:t>
            </a: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"&gt;&lt;/script&gt;</a:t>
            </a:r>
          </a:p>
          <a:p>
            <a:pPr marL="12700">
              <a:lnSpc>
                <a:spcPct val="100000"/>
              </a:lnSpc>
            </a:pP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 &lt;/head&gt;</a:t>
            </a:r>
          </a:p>
          <a:p>
            <a:pPr marL="12700">
              <a:lnSpc>
                <a:spcPct val="100000"/>
              </a:lnSpc>
            </a:pP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 &lt;body&gt;</a:t>
            </a:r>
          </a:p>
          <a:p>
            <a:pPr marL="12700">
              <a:lnSpc>
                <a:spcPct val="100000"/>
              </a:lnSpc>
            </a:pP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 &lt;div </a:t>
            </a:r>
            <a:r>
              <a:rPr lang="en-US" sz="1600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ng</a:t>
            </a:r>
            <a:r>
              <a:rPr lang="en-US" sz="16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-app</a:t>
            </a: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&gt;</a:t>
            </a:r>
          </a:p>
          <a:p>
            <a:pPr marL="12700">
              <a:lnSpc>
                <a:spcPct val="100000"/>
              </a:lnSpc>
            </a:pP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&lt;!-- store the value of input field into a variable name --&gt;</a:t>
            </a:r>
          </a:p>
          <a:p>
            <a:pPr marL="12700">
              <a:lnSpc>
                <a:spcPct val="100000"/>
              </a:lnSpc>
            </a:pP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&lt;p&gt;Name: &lt;input type="text" </a:t>
            </a:r>
            <a:r>
              <a:rPr lang="en-US" sz="1600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ng</a:t>
            </a:r>
            <a:r>
              <a:rPr lang="en-US" sz="16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-model="name"</a:t>
            </a: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&gt;&lt;/p&gt;</a:t>
            </a:r>
          </a:p>
          <a:p>
            <a:pPr marL="12700">
              <a:lnSpc>
                <a:spcPct val="100000"/>
              </a:lnSpc>
            </a:pP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&lt;!-- display the variable name inside (</a:t>
            </a:r>
            <a:r>
              <a:rPr lang="en-US" sz="1600" spc="-5" dirty="0" err="1" smtClean="0">
                <a:solidFill>
                  <a:srgbClr val="073A33"/>
                </a:solidFill>
                <a:latin typeface="Courier New"/>
                <a:cs typeface="Courier New"/>
              </a:rPr>
              <a:t>innerHTML</a:t>
            </a: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) of p --&gt;</a:t>
            </a:r>
          </a:p>
          <a:p>
            <a:pPr marL="12700">
              <a:lnSpc>
                <a:spcPct val="100000"/>
              </a:lnSpc>
            </a:pP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&lt;p </a:t>
            </a:r>
            <a:r>
              <a:rPr lang="en-US" sz="1600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ng</a:t>
            </a:r>
            <a:r>
              <a:rPr lang="en-US" sz="16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-bind="name"</a:t>
            </a: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&gt;&lt;/p&gt;</a:t>
            </a:r>
          </a:p>
          <a:p>
            <a:pPr marL="12700">
              <a:lnSpc>
                <a:spcPct val="100000"/>
              </a:lnSpc>
            </a:pP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&lt;/div&gt;</a:t>
            </a:r>
          </a:p>
          <a:p>
            <a:pPr marL="12700">
              <a:lnSpc>
                <a:spcPct val="100000"/>
              </a:lnSpc>
            </a:pP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&lt;/body&gt;</a:t>
            </a:r>
          </a:p>
          <a:p>
            <a:pPr marL="12700">
              <a:lnSpc>
                <a:spcPct val="100000"/>
              </a:lnSpc>
            </a:pP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&lt;/html&gt;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69897" y="1949335"/>
            <a:ext cx="217170" cy="4526280"/>
          </a:xfrm>
          <a:custGeom>
            <a:avLst/>
            <a:gdLst/>
            <a:ahLst/>
            <a:cxnLst/>
            <a:rect l="l" t="t" r="r" b="b"/>
            <a:pathLst>
              <a:path w="217169" h="4526280">
                <a:moveTo>
                  <a:pt x="216567" y="4525956"/>
                </a:moveTo>
                <a:lnTo>
                  <a:pt x="132269" y="4524538"/>
                </a:lnTo>
                <a:lnTo>
                  <a:pt x="63431" y="4520671"/>
                </a:lnTo>
                <a:lnTo>
                  <a:pt x="17018" y="4514937"/>
                </a:lnTo>
                <a:lnTo>
                  <a:pt x="0" y="4507916"/>
                </a:lnTo>
                <a:lnTo>
                  <a:pt x="0" y="18046"/>
                </a:lnTo>
                <a:lnTo>
                  <a:pt x="17018" y="11022"/>
                </a:lnTo>
                <a:lnTo>
                  <a:pt x="63431" y="5285"/>
                </a:lnTo>
                <a:lnTo>
                  <a:pt x="132269" y="1418"/>
                </a:lnTo>
                <a:lnTo>
                  <a:pt x="216567" y="0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52977" y="3924122"/>
            <a:ext cx="71056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Template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090" y="273050"/>
            <a:ext cx="273050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18105">
              <a:lnSpc>
                <a:spcPct val="100000"/>
              </a:lnSpc>
            </a:pPr>
            <a:r>
              <a:rPr dirty="0"/>
              <a:t>2)</a:t>
            </a:r>
            <a:r>
              <a:rPr spc="-95" dirty="0"/>
              <a:t> </a:t>
            </a:r>
            <a:r>
              <a:rPr spc="-5" dirty="0"/>
              <a:t>Directives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2020354"/>
            <a:ext cx="7891780" cy="402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778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10" dirty="0">
                <a:latin typeface="Calibri"/>
                <a:cs typeface="Calibri"/>
              </a:rPr>
              <a:t>Directives </a:t>
            </a:r>
            <a:r>
              <a:rPr sz="3000" dirty="0">
                <a:latin typeface="Calibri"/>
                <a:cs typeface="Calibri"/>
              </a:rPr>
              <a:t>apply special </a:t>
            </a:r>
            <a:r>
              <a:rPr sz="3000" spc="-5" dirty="0">
                <a:latin typeface="Calibri"/>
                <a:cs typeface="Calibri"/>
              </a:rPr>
              <a:t>behavior </a:t>
            </a:r>
            <a:r>
              <a:rPr sz="3000" dirty="0">
                <a:latin typeface="Calibri"/>
                <a:cs typeface="Calibri"/>
              </a:rPr>
              <a:t>to </a:t>
            </a:r>
            <a:r>
              <a:rPr sz="3000" spc="-15" dirty="0">
                <a:latin typeface="Calibri"/>
                <a:cs typeface="Calibri"/>
              </a:rPr>
              <a:t>attributes </a:t>
            </a:r>
            <a:r>
              <a:rPr sz="3000" spc="-5" dirty="0">
                <a:latin typeface="Calibri"/>
                <a:cs typeface="Calibri"/>
              </a:rPr>
              <a:t>or  </a:t>
            </a:r>
            <a:r>
              <a:rPr sz="3000" dirty="0">
                <a:latin typeface="Calibri"/>
                <a:cs typeface="Calibri"/>
              </a:rPr>
              <a:t>elements in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HTML</a:t>
            </a:r>
            <a:endParaRPr sz="3000">
              <a:latin typeface="Calibri"/>
              <a:cs typeface="Calibri"/>
            </a:endParaRPr>
          </a:p>
          <a:p>
            <a:pPr marL="755650" lvl="1" indent="-285750">
              <a:lnSpc>
                <a:spcPts val="3120"/>
              </a:lnSpc>
              <a:spcBef>
                <a:spcPts val="5"/>
              </a:spcBef>
              <a:buFont typeface="Arial"/>
              <a:buChar char="–"/>
              <a:tabLst>
                <a:tab pos="755650" algn="l"/>
              </a:tabLst>
            </a:pPr>
            <a:r>
              <a:rPr sz="2600" spc="-20" dirty="0">
                <a:latin typeface="Calibri"/>
                <a:cs typeface="Calibri"/>
              </a:rPr>
              <a:t>Attach </a:t>
            </a:r>
            <a:r>
              <a:rPr sz="2600" spc="-5" dirty="0">
                <a:latin typeface="Calibri"/>
                <a:cs typeface="Calibri"/>
              </a:rPr>
              <a:t>behaviour, transform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DOM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ts val="359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Some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directives</a:t>
            </a:r>
            <a:endParaRPr sz="3000">
              <a:latin typeface="Calibri"/>
              <a:cs typeface="Calibri"/>
            </a:endParaRPr>
          </a:p>
          <a:p>
            <a:pPr marL="755650" lvl="1" indent="-285750">
              <a:lnSpc>
                <a:spcPts val="3110"/>
              </a:lnSpc>
              <a:buFont typeface="Arial"/>
              <a:buChar char="–"/>
              <a:tabLst>
                <a:tab pos="755650" algn="l"/>
              </a:tabLst>
            </a:pPr>
            <a:r>
              <a:rPr sz="2600" b="1" spc="-229" dirty="0">
                <a:latin typeface="Lucida Sans"/>
                <a:cs typeface="Lucida Sans"/>
              </a:rPr>
              <a:t>ng-app</a:t>
            </a:r>
            <a:endParaRPr sz="2600">
              <a:latin typeface="Lucida Sans"/>
              <a:cs typeface="Lucida Sans"/>
            </a:endParaRPr>
          </a:p>
          <a:p>
            <a:pPr marL="1155700" lvl="2" indent="-228600">
              <a:lnSpc>
                <a:spcPts val="2630"/>
              </a:lnSpc>
              <a:spcBef>
                <a:spcPts val="6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200" spc="-5" dirty="0">
                <a:latin typeface="Calibri"/>
                <a:cs typeface="Calibri"/>
              </a:rPr>
              <a:t>Initializes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app</a:t>
            </a:r>
            <a:endParaRPr sz="2200">
              <a:latin typeface="Calibri"/>
              <a:cs typeface="Calibri"/>
            </a:endParaRPr>
          </a:p>
          <a:p>
            <a:pPr marL="755650" lvl="1" indent="-285750">
              <a:lnSpc>
                <a:spcPts val="3090"/>
              </a:lnSpc>
              <a:buFont typeface="Arial"/>
              <a:buChar char="–"/>
              <a:tabLst>
                <a:tab pos="755650" algn="l"/>
              </a:tabLst>
            </a:pPr>
            <a:r>
              <a:rPr sz="2600" b="1" spc="-260" dirty="0">
                <a:latin typeface="Lucida Sans"/>
                <a:cs typeface="Lucida Sans"/>
              </a:rPr>
              <a:t>ng-model</a:t>
            </a:r>
            <a:endParaRPr sz="2600">
              <a:latin typeface="Lucida Sans"/>
              <a:cs typeface="Lucida Sans"/>
            </a:endParaRPr>
          </a:p>
          <a:p>
            <a:pPr marL="1155700" lvl="2" indent="-228600">
              <a:lnSpc>
                <a:spcPts val="2620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200" dirty="0">
                <a:latin typeface="Calibri"/>
                <a:cs typeface="Calibri"/>
              </a:rPr>
              <a:t>Stores/updates the value of the input ﬁeld into a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variable</a:t>
            </a:r>
            <a:endParaRPr sz="2200">
              <a:latin typeface="Calibri"/>
              <a:cs typeface="Calibri"/>
            </a:endParaRPr>
          </a:p>
          <a:p>
            <a:pPr marL="755650" lvl="1" indent="-285750">
              <a:lnSpc>
                <a:spcPts val="3100"/>
              </a:lnSpc>
              <a:spcBef>
                <a:spcPts val="75"/>
              </a:spcBef>
              <a:buFont typeface="Arial"/>
              <a:buChar char="–"/>
              <a:tabLst>
                <a:tab pos="755650" algn="l"/>
              </a:tabLst>
            </a:pPr>
            <a:r>
              <a:rPr sz="2600" b="1" spc="-160" dirty="0">
                <a:latin typeface="Lucida Sans"/>
                <a:cs typeface="Lucida Sans"/>
              </a:rPr>
              <a:t>ng-bind</a:t>
            </a:r>
            <a:endParaRPr sz="2600">
              <a:latin typeface="Lucida Sans"/>
              <a:cs typeface="Lucida Sans"/>
            </a:endParaRPr>
          </a:p>
          <a:p>
            <a:pPr marL="1155700" marR="381635" lvl="2" indent="-228600">
              <a:lnSpc>
                <a:spcPct val="78500"/>
              </a:lnSpc>
              <a:spcBef>
                <a:spcPts val="55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200" dirty="0">
                <a:latin typeface="Calibri"/>
                <a:cs typeface="Calibri"/>
              </a:rPr>
              <a:t>Replace the text content of the speciﬁed </a:t>
            </a:r>
            <a:r>
              <a:rPr sz="2200" spc="-5" dirty="0">
                <a:latin typeface="Calibri"/>
                <a:cs typeface="Calibri"/>
              </a:rPr>
              <a:t>HTML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  value of given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expression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9505">
              <a:lnSpc>
                <a:spcPct val="100000"/>
              </a:lnSpc>
            </a:pPr>
            <a:r>
              <a:rPr spc="-5" dirty="0"/>
              <a:t>About</a:t>
            </a:r>
            <a:r>
              <a:rPr spc="-55" dirty="0"/>
              <a:t> </a:t>
            </a:r>
            <a:r>
              <a:rPr spc="-5" dirty="0"/>
              <a:t>Naming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2015375"/>
            <a:ext cx="7621905" cy="3797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38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AngularJS HTML Compiler supports multiple  formats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509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SimSun"/>
                <a:cs typeface="SimSun"/>
              </a:rPr>
              <a:t>ng-bind</a:t>
            </a:r>
            <a:endParaRPr sz="2800">
              <a:latin typeface="SimSun"/>
              <a:cs typeface="SimSun"/>
            </a:endParaRPr>
          </a:p>
          <a:p>
            <a:pPr marL="1155700" lvl="2" indent="-2286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-5" dirty="0">
                <a:latin typeface="Calibri"/>
                <a:cs typeface="Calibri"/>
              </a:rPr>
              <a:t>Recommended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Format</a:t>
            </a:r>
            <a:endParaRPr sz="24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15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SimSun"/>
                <a:cs typeface="SimSun"/>
              </a:rPr>
              <a:t>data-ng-bind</a:t>
            </a:r>
            <a:endParaRPr sz="2800">
              <a:latin typeface="SimSun"/>
              <a:cs typeface="SimSun"/>
            </a:endParaRPr>
          </a:p>
          <a:p>
            <a:pPr marL="1155700" lvl="2" indent="-2286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-5" dirty="0">
                <a:latin typeface="Calibri"/>
                <a:cs typeface="Calibri"/>
              </a:rPr>
              <a:t>Recommended Format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support HTML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validation</a:t>
            </a:r>
            <a:endParaRPr sz="24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15"/>
              </a:spcBef>
              <a:buFont typeface="Arial"/>
              <a:buChar char="–"/>
              <a:tabLst>
                <a:tab pos="755650" algn="l"/>
                <a:tab pos="2355215" algn="l"/>
                <a:tab pos="3955415" algn="l"/>
              </a:tabLst>
            </a:pPr>
            <a:r>
              <a:rPr sz="2800" dirty="0">
                <a:latin typeface="SimSun"/>
                <a:cs typeface="SimSun"/>
              </a:rPr>
              <a:t>ng_bind,	ng:bind,	x-ng-bind</a:t>
            </a:r>
            <a:endParaRPr sz="2800">
              <a:latin typeface="SimSun"/>
              <a:cs typeface="SimSun"/>
            </a:endParaRPr>
          </a:p>
          <a:p>
            <a:pPr marL="1155700" lvl="2" indent="-2286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1155700" algn="l"/>
              </a:tabLst>
            </a:pPr>
            <a:r>
              <a:rPr sz="2400" dirty="0">
                <a:latin typeface="Calibri"/>
                <a:cs typeface="Calibri"/>
              </a:rPr>
              <a:t>Legacy, </a:t>
            </a:r>
            <a:r>
              <a:rPr sz="2400" spc="-5" dirty="0">
                <a:latin typeface="Calibri"/>
                <a:cs typeface="Calibri"/>
              </a:rPr>
              <a:t>don't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2230">
              <a:lnSpc>
                <a:spcPct val="100000"/>
              </a:lnSpc>
            </a:pPr>
            <a:r>
              <a:rPr spc="-5" dirty="0"/>
              <a:t>Lot of Built </a:t>
            </a:r>
            <a:r>
              <a:rPr dirty="0"/>
              <a:t>in</a:t>
            </a:r>
            <a:r>
              <a:rPr spc="-50" dirty="0"/>
              <a:t> </a:t>
            </a:r>
            <a:r>
              <a:rPr spc="-5" dirty="0"/>
              <a:t>Directives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1995055"/>
            <a:ext cx="2501900" cy="2985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SimSun"/>
                <a:cs typeface="SimSun"/>
              </a:rPr>
              <a:t>ngApp</a:t>
            </a:r>
            <a:endParaRPr sz="2800">
              <a:latin typeface="SimSun"/>
              <a:cs typeface="SimSun"/>
            </a:endParaRP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SimSun"/>
                <a:cs typeface="SimSun"/>
              </a:rPr>
              <a:t>ngClick</a:t>
            </a:r>
            <a:endParaRPr sz="2800">
              <a:latin typeface="SimSun"/>
              <a:cs typeface="SimSun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SimSun"/>
                <a:cs typeface="SimSun"/>
              </a:rPr>
              <a:t>ngController</a:t>
            </a:r>
            <a:endParaRPr sz="2800">
              <a:latin typeface="SimSun"/>
              <a:cs typeface="SimSun"/>
            </a:endParaRPr>
          </a:p>
          <a:p>
            <a:pPr marL="355600" indent="-3429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SimSun"/>
                <a:cs typeface="SimSun"/>
              </a:rPr>
              <a:t>ngModel</a:t>
            </a:r>
            <a:endParaRPr sz="2800">
              <a:latin typeface="SimSun"/>
              <a:cs typeface="SimSun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SimSun"/>
                <a:cs typeface="SimSun"/>
              </a:rPr>
              <a:t>ngRepeat</a:t>
            </a:r>
            <a:endParaRPr sz="2800">
              <a:latin typeface="SimSun"/>
              <a:cs typeface="SimSun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SimSun"/>
                <a:cs typeface="SimSun"/>
              </a:rPr>
              <a:t>ngSubmit</a:t>
            </a:r>
            <a:endParaRPr sz="2800">
              <a:latin typeface="SimSun"/>
              <a:cs typeface="SimSu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01182" y="1995055"/>
            <a:ext cx="2501900" cy="2985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SimSun"/>
                <a:cs typeface="SimSun"/>
              </a:rPr>
              <a:t>ngDblClick</a:t>
            </a:r>
            <a:endParaRPr sz="2800">
              <a:latin typeface="SimSun"/>
              <a:cs typeface="SimSun"/>
            </a:endParaRP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SimSun"/>
                <a:cs typeface="SimSun"/>
              </a:rPr>
              <a:t>ngMouseEnter</a:t>
            </a:r>
            <a:endParaRPr sz="2800">
              <a:latin typeface="SimSun"/>
              <a:cs typeface="SimSun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SimSun"/>
                <a:cs typeface="SimSun"/>
              </a:rPr>
              <a:t>ngMouseMove</a:t>
            </a:r>
            <a:endParaRPr sz="2800">
              <a:latin typeface="SimSun"/>
              <a:cs typeface="SimSun"/>
            </a:endParaRPr>
          </a:p>
          <a:p>
            <a:pPr marL="355600" indent="-3429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SimSun"/>
                <a:cs typeface="SimSun"/>
              </a:rPr>
              <a:t>ngMouseLeav</a:t>
            </a:r>
            <a:r>
              <a:rPr sz="280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SimSun"/>
                <a:cs typeface="SimSun"/>
              </a:rPr>
              <a:t>ngKeyDown</a:t>
            </a:r>
            <a:endParaRPr sz="2800">
              <a:latin typeface="SimSun"/>
              <a:cs typeface="SimSun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SimSun"/>
                <a:cs typeface="SimSun"/>
              </a:rPr>
              <a:t>ngForm</a:t>
            </a:r>
            <a:endParaRPr sz="28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2365">
              <a:lnSpc>
                <a:spcPct val="100000"/>
              </a:lnSpc>
            </a:pPr>
            <a:r>
              <a:rPr dirty="0"/>
              <a:t>2)</a:t>
            </a:r>
            <a:r>
              <a:rPr spc="-60" dirty="0"/>
              <a:t> </a:t>
            </a:r>
            <a:r>
              <a:rPr spc="-5" dirty="0"/>
              <a:t>Expressions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2015375"/>
            <a:ext cx="7684770" cy="4347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34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Angular </a:t>
            </a:r>
            <a:r>
              <a:rPr sz="3200" b="1" spc="-5" dirty="0">
                <a:latin typeface="Calibri"/>
                <a:cs typeface="Calibri"/>
              </a:rPr>
              <a:t>expressions </a:t>
            </a:r>
            <a:r>
              <a:rPr sz="3200" spc="-5" dirty="0">
                <a:latin typeface="Calibri"/>
                <a:cs typeface="Calibri"/>
              </a:rPr>
              <a:t>are </a:t>
            </a:r>
            <a:r>
              <a:rPr sz="3200" spc="-120" dirty="0">
                <a:latin typeface="Calibri"/>
                <a:cs typeface="Calibri"/>
              </a:rPr>
              <a:t>JavaScript-­‐like </a:t>
            </a:r>
            <a:r>
              <a:rPr sz="3200" spc="-5" dirty="0">
                <a:latin typeface="Calibri"/>
                <a:cs typeface="Calibri"/>
              </a:rPr>
              <a:t>code  </a:t>
            </a:r>
            <a:r>
              <a:rPr sz="3200" dirty="0">
                <a:latin typeface="Calibri"/>
                <a:cs typeface="Calibri"/>
              </a:rPr>
              <a:t>snippets that </a:t>
            </a:r>
            <a:r>
              <a:rPr sz="3200" spc="-5" dirty="0">
                <a:latin typeface="Calibri"/>
                <a:cs typeface="Calibri"/>
              </a:rPr>
              <a:t>are </a:t>
            </a:r>
            <a:r>
              <a:rPr sz="3200" dirty="0">
                <a:latin typeface="Calibri"/>
                <a:cs typeface="Calibri"/>
              </a:rPr>
              <a:t>usually placed in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bindings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30"/>
              </a:spcBef>
              <a:buFont typeface="Arial"/>
              <a:buChar char="–"/>
              <a:tabLst>
                <a:tab pos="755650" algn="l"/>
                <a:tab pos="1288415" algn="l"/>
                <a:tab pos="3244215" algn="l"/>
              </a:tabLst>
            </a:pPr>
            <a:r>
              <a:rPr sz="2800" dirty="0">
                <a:latin typeface="SimSun"/>
                <a:cs typeface="SimSun"/>
              </a:rPr>
              <a:t>{{	expression	}}.</a:t>
            </a:r>
            <a:endParaRPr sz="2800">
              <a:latin typeface="SimSun"/>
              <a:cs typeface="SimSun"/>
            </a:endParaRP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Valid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Expressions</a:t>
            </a:r>
            <a:endParaRPr sz="32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300"/>
              </a:spcBef>
              <a:tabLst>
                <a:tab pos="1288415" algn="l"/>
                <a:tab pos="1644014" algn="l"/>
                <a:tab pos="1999614" algn="l"/>
                <a:tab pos="2355215" algn="l"/>
              </a:tabLst>
            </a:pPr>
            <a:r>
              <a:rPr sz="2800" dirty="0">
                <a:latin typeface="Arial"/>
                <a:cs typeface="Arial"/>
              </a:rPr>
              <a:t>–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SimSun"/>
                <a:cs typeface="SimSun"/>
              </a:rPr>
              <a:t>{{	1	+	2	}}</a:t>
            </a:r>
            <a:endParaRPr sz="2800">
              <a:latin typeface="SimSun"/>
              <a:cs typeface="SimSun"/>
            </a:endParaRPr>
          </a:p>
          <a:p>
            <a:pPr marL="469265">
              <a:lnSpc>
                <a:spcPct val="100000"/>
              </a:lnSpc>
              <a:spcBef>
                <a:spcPts val="340"/>
              </a:spcBef>
              <a:tabLst>
                <a:tab pos="1288415" algn="l"/>
                <a:tab pos="1644014" algn="l"/>
                <a:tab pos="1999614" algn="l"/>
                <a:tab pos="2355215" algn="l"/>
              </a:tabLst>
            </a:pPr>
            <a:r>
              <a:rPr sz="2800" dirty="0">
                <a:latin typeface="Arial"/>
                <a:cs typeface="Arial"/>
              </a:rPr>
              <a:t>–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SimSun"/>
                <a:cs typeface="SimSun"/>
              </a:rPr>
              <a:t>{{	a	+	b	}}</a:t>
            </a:r>
            <a:endParaRPr sz="2800">
              <a:latin typeface="SimSun"/>
              <a:cs typeface="SimSun"/>
            </a:endParaRPr>
          </a:p>
          <a:p>
            <a:pPr marL="755650" lvl="1" indent="-285750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755650" algn="l"/>
                <a:tab pos="1288415" algn="l"/>
                <a:tab pos="3599815" algn="l"/>
              </a:tabLst>
            </a:pPr>
            <a:r>
              <a:rPr sz="2800" dirty="0">
                <a:latin typeface="SimSun"/>
                <a:cs typeface="SimSun"/>
              </a:rPr>
              <a:t>{{	items[index]	}}</a:t>
            </a:r>
            <a:endParaRPr sz="2800">
              <a:latin typeface="SimSun"/>
              <a:cs typeface="SimSun"/>
            </a:endParaRP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Control ﬂow (loops, </a:t>
            </a:r>
            <a:r>
              <a:rPr sz="3200" dirty="0">
                <a:latin typeface="Calibri"/>
                <a:cs typeface="Calibri"/>
              </a:rPr>
              <a:t>if) </a:t>
            </a:r>
            <a:r>
              <a:rPr sz="3200" spc="-5" dirty="0">
                <a:latin typeface="Calibri"/>
                <a:cs typeface="Calibri"/>
              </a:rPr>
              <a:t>are not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supported!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You </a:t>
            </a:r>
            <a:r>
              <a:rPr sz="3200" dirty="0">
                <a:latin typeface="Calibri"/>
                <a:cs typeface="Calibri"/>
              </a:rPr>
              <a:t>can use </a:t>
            </a:r>
            <a:r>
              <a:rPr sz="3200" b="1" spc="-5" dirty="0">
                <a:latin typeface="Calibri"/>
                <a:cs typeface="Calibri"/>
              </a:rPr>
              <a:t>ﬁlters </a:t>
            </a:r>
            <a:r>
              <a:rPr sz="3200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format or </a:t>
            </a:r>
            <a:r>
              <a:rPr sz="3200" dirty="0">
                <a:latin typeface="Calibri"/>
                <a:cs typeface="Calibri"/>
              </a:rPr>
              <a:t>ﬁlter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data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63875">
              <a:lnSpc>
                <a:spcPct val="100000"/>
              </a:lnSpc>
            </a:pPr>
            <a:r>
              <a:rPr spc="-5" dirty="0"/>
              <a:t>Example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8500" y="1949450"/>
            <a:ext cx="9372600" cy="4431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dirty="0" smtClean="0">
                <a:latin typeface="Courier New"/>
                <a:cs typeface="Courier New"/>
              </a:rPr>
              <a:t>&lt;!DOCTYPE html&gt;</a:t>
            </a:r>
          </a:p>
          <a:p>
            <a:pPr marL="12700">
              <a:lnSpc>
                <a:spcPct val="100000"/>
              </a:lnSpc>
            </a:pPr>
            <a:r>
              <a:rPr lang="en-US" sz="1600" dirty="0" smtClean="0">
                <a:latin typeface="Courier New"/>
                <a:cs typeface="Courier New"/>
              </a:rPr>
              <a:t>&lt;html&gt;</a:t>
            </a:r>
          </a:p>
          <a:p>
            <a:pPr marL="12700">
              <a:lnSpc>
                <a:spcPct val="100000"/>
              </a:lnSpc>
            </a:pPr>
            <a:r>
              <a:rPr lang="en-US" sz="1600" dirty="0" smtClean="0">
                <a:latin typeface="Courier New"/>
                <a:cs typeface="Courier New"/>
              </a:rPr>
              <a:t> &lt;head&gt;</a:t>
            </a:r>
          </a:p>
          <a:p>
            <a:pPr marL="12700">
              <a:lnSpc>
                <a:spcPct val="100000"/>
              </a:lnSpc>
            </a:pPr>
            <a:r>
              <a:rPr lang="en-US" sz="1600" dirty="0" smtClean="0">
                <a:latin typeface="Courier New"/>
                <a:cs typeface="Courier New"/>
              </a:rPr>
              <a:t> &lt;title&gt;Title&lt;/title&gt;</a:t>
            </a:r>
          </a:p>
          <a:p>
            <a:pPr marL="12700">
              <a:lnSpc>
                <a:spcPct val="100000"/>
              </a:lnSpc>
            </a:pPr>
            <a:r>
              <a:rPr lang="en-US" sz="1600" dirty="0" smtClean="0">
                <a:latin typeface="Courier New"/>
                <a:cs typeface="Courier New"/>
              </a:rPr>
              <a:t> &lt;meta charset="UTF-8" /&gt;</a:t>
            </a:r>
          </a:p>
          <a:p>
            <a:pPr marL="12700">
              <a:lnSpc>
                <a:spcPct val="100000"/>
              </a:lnSpc>
            </a:pPr>
            <a:r>
              <a:rPr lang="en-US" sz="1600" dirty="0" smtClean="0">
                <a:latin typeface="Courier New"/>
                <a:cs typeface="Courier New"/>
              </a:rPr>
              <a:t> &lt;style media="screen"&gt;&lt;/style&gt;</a:t>
            </a:r>
          </a:p>
          <a:p>
            <a:pPr marL="12700">
              <a:lnSpc>
                <a:spcPct val="100000"/>
              </a:lnSpc>
            </a:pPr>
            <a:r>
              <a:rPr lang="en-US" sz="1600" dirty="0" smtClean="0">
                <a:latin typeface="Courier New"/>
                <a:cs typeface="Courier New"/>
              </a:rPr>
              <a:t> &lt;script </a:t>
            </a:r>
            <a:r>
              <a:rPr lang="en-US" sz="1600" dirty="0" err="1" smtClean="0">
                <a:latin typeface="Courier New"/>
                <a:cs typeface="Courier New"/>
              </a:rPr>
              <a:t>src</a:t>
            </a:r>
            <a:r>
              <a:rPr lang="en-US" sz="1600" dirty="0" smtClean="0">
                <a:latin typeface="Courier New"/>
                <a:cs typeface="Courier New"/>
              </a:rPr>
              <a:t>="https://</a:t>
            </a:r>
            <a:r>
              <a:rPr lang="en-US" sz="1600" dirty="0" err="1" smtClean="0">
                <a:latin typeface="Courier New"/>
                <a:cs typeface="Courier New"/>
              </a:rPr>
              <a:t>ajax.googleapis.com</a:t>
            </a:r>
            <a:r>
              <a:rPr lang="en-US" sz="1600" dirty="0" smtClean="0">
                <a:latin typeface="Courier New"/>
                <a:cs typeface="Courier New"/>
              </a:rPr>
              <a:t>/</a:t>
            </a:r>
            <a:r>
              <a:rPr lang="en-US" sz="1600" dirty="0" err="1" smtClean="0">
                <a:latin typeface="Courier New"/>
                <a:cs typeface="Courier New"/>
              </a:rPr>
              <a:t>ajax</a:t>
            </a:r>
            <a:r>
              <a:rPr lang="en-US" sz="1600" dirty="0" smtClean="0">
                <a:latin typeface="Courier New"/>
                <a:cs typeface="Courier New"/>
              </a:rPr>
              <a:t>/libs/</a:t>
            </a:r>
            <a:r>
              <a:rPr lang="en-US" sz="1600" dirty="0" err="1" smtClean="0">
                <a:latin typeface="Courier New"/>
                <a:cs typeface="Courier New"/>
              </a:rPr>
              <a:t>angularjs</a:t>
            </a:r>
            <a:r>
              <a:rPr lang="en-US" sz="1600" dirty="0" smtClean="0">
                <a:latin typeface="Courier New"/>
                <a:cs typeface="Courier New"/>
              </a:rPr>
              <a:t>/1.4.8/</a:t>
            </a:r>
            <a:r>
              <a:rPr lang="en-US" sz="1600" dirty="0" err="1" smtClean="0">
                <a:latin typeface="Courier New"/>
                <a:cs typeface="Courier New"/>
              </a:rPr>
              <a:t>angular.min.js</a:t>
            </a:r>
            <a:r>
              <a:rPr lang="en-US" sz="1600" dirty="0" smtClean="0">
                <a:latin typeface="Courier New"/>
                <a:cs typeface="Courier New"/>
              </a:rPr>
              <a:t>"&gt;&lt;/script&gt;</a:t>
            </a:r>
          </a:p>
          <a:p>
            <a:pPr marL="12700">
              <a:lnSpc>
                <a:spcPct val="100000"/>
              </a:lnSpc>
            </a:pPr>
            <a:r>
              <a:rPr lang="en-US" sz="1600" dirty="0" smtClean="0">
                <a:latin typeface="Courier New"/>
                <a:cs typeface="Courier New"/>
              </a:rPr>
              <a:t> &lt;/head&gt;</a:t>
            </a:r>
          </a:p>
          <a:p>
            <a:pPr marL="12700">
              <a:lnSpc>
                <a:spcPct val="100000"/>
              </a:lnSpc>
            </a:pPr>
            <a:r>
              <a:rPr lang="en-US" sz="1600" dirty="0" smtClean="0">
                <a:latin typeface="Courier New"/>
                <a:cs typeface="Courier New"/>
              </a:rPr>
              <a:t> &lt;body&gt;</a:t>
            </a:r>
          </a:p>
          <a:p>
            <a:pPr marL="12700">
              <a:lnSpc>
                <a:spcPct val="100000"/>
              </a:lnSpc>
            </a:pPr>
            <a:r>
              <a:rPr lang="en-US" sz="1600" dirty="0" smtClean="0">
                <a:latin typeface="Courier New"/>
                <a:cs typeface="Courier New"/>
              </a:rPr>
              <a:t> &lt;div </a:t>
            </a:r>
            <a:r>
              <a:rPr lang="en-US" sz="16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ng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-app</a:t>
            </a:r>
            <a:r>
              <a:rPr lang="en-US" sz="1600" dirty="0" smtClean="0">
                <a:latin typeface="Courier New"/>
                <a:cs typeface="Courier New"/>
              </a:rPr>
              <a:t>&gt;</a:t>
            </a:r>
          </a:p>
          <a:p>
            <a:pPr marL="12700">
              <a:lnSpc>
                <a:spcPct val="100000"/>
              </a:lnSpc>
            </a:pPr>
            <a:r>
              <a:rPr lang="en-US" sz="1600" dirty="0" smtClean="0">
                <a:latin typeface="Courier New"/>
                <a:cs typeface="Courier New"/>
              </a:rPr>
              <a:t> &lt;p&gt;Number 1: &lt;input type="number" </a:t>
            </a:r>
            <a:r>
              <a:rPr lang="en-US" sz="16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ng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-model</a:t>
            </a:r>
            <a:r>
              <a:rPr lang="en-US" sz="1600" dirty="0" smtClean="0">
                <a:latin typeface="Courier New"/>
                <a:cs typeface="Courier New"/>
              </a:rPr>
              <a:t>="number1"&gt;&lt;/p&gt;</a:t>
            </a:r>
          </a:p>
          <a:p>
            <a:pPr marL="12700">
              <a:lnSpc>
                <a:spcPct val="100000"/>
              </a:lnSpc>
            </a:pPr>
            <a:r>
              <a:rPr lang="en-US" sz="1600" dirty="0" smtClean="0">
                <a:latin typeface="Courier New"/>
                <a:cs typeface="Courier New"/>
              </a:rPr>
              <a:t> &lt;p&gt;Number 2: &lt;input type="number" </a:t>
            </a:r>
            <a:r>
              <a:rPr lang="en-US" sz="1600" dirty="0" err="1" smtClean="0">
                <a:latin typeface="Courier New"/>
                <a:cs typeface="Courier New"/>
              </a:rPr>
              <a:t>ng</a:t>
            </a:r>
            <a:r>
              <a:rPr lang="en-US" sz="1600" dirty="0" smtClean="0">
                <a:latin typeface="Courier New"/>
                <a:cs typeface="Courier New"/>
              </a:rPr>
              <a:t>-model="number2"&gt;&lt;/p&gt;</a:t>
            </a:r>
          </a:p>
          <a:p>
            <a:pPr marL="12700">
              <a:lnSpc>
                <a:spcPct val="100000"/>
              </a:lnSpc>
            </a:pPr>
            <a:r>
              <a:rPr lang="en-US" sz="1600" dirty="0" smtClean="0">
                <a:latin typeface="Courier New"/>
                <a:cs typeface="Courier New"/>
              </a:rPr>
              <a:t> &lt;!-- expression --&gt;</a:t>
            </a:r>
          </a:p>
          <a:p>
            <a:pPr marL="12700">
              <a:lnSpc>
                <a:spcPct val="100000"/>
              </a:lnSpc>
            </a:pPr>
            <a:r>
              <a:rPr lang="en-US" sz="1600" dirty="0" smtClean="0">
                <a:latin typeface="Courier New"/>
                <a:cs typeface="Courier New"/>
              </a:rPr>
              <a:t> &lt;p&gt;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{{ number1 + number2 }}</a:t>
            </a:r>
            <a:r>
              <a:rPr lang="en-US" sz="1600" dirty="0" smtClean="0">
                <a:latin typeface="Courier New"/>
                <a:cs typeface="Courier New"/>
              </a:rPr>
              <a:t>&lt;/p&gt;</a:t>
            </a:r>
          </a:p>
          <a:p>
            <a:pPr marL="12700">
              <a:lnSpc>
                <a:spcPct val="100000"/>
              </a:lnSpc>
            </a:pPr>
            <a:r>
              <a:rPr lang="en-US" sz="1600" dirty="0" smtClean="0">
                <a:latin typeface="Courier New"/>
                <a:cs typeface="Courier New"/>
              </a:rPr>
              <a:t> &lt;/div&gt;</a:t>
            </a:r>
          </a:p>
          <a:p>
            <a:pPr marL="12700">
              <a:lnSpc>
                <a:spcPct val="100000"/>
              </a:lnSpc>
            </a:pPr>
            <a:r>
              <a:rPr lang="en-US" sz="1600" dirty="0" smtClean="0">
                <a:latin typeface="Courier New"/>
                <a:cs typeface="Courier New"/>
              </a:rPr>
              <a:t> &lt;/body&gt;</a:t>
            </a:r>
          </a:p>
          <a:p>
            <a:pPr marL="12700">
              <a:lnSpc>
                <a:spcPct val="100000"/>
              </a:lnSpc>
            </a:pPr>
            <a:r>
              <a:rPr lang="en-US" sz="1600" dirty="0" smtClean="0">
                <a:latin typeface="Courier New"/>
                <a:cs typeface="Courier New"/>
              </a:rPr>
              <a:t>&lt;/html&gt;</a:t>
            </a:r>
            <a:endParaRPr sz="1600" dirty="0">
              <a:latin typeface="Courier New"/>
              <a:cs typeface="Courier New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87125" y="2276425"/>
            <a:ext cx="2955175" cy="2340025"/>
            <a:chOff x="5118100" y="1949450"/>
            <a:chExt cx="2955175" cy="2340025"/>
          </a:xfrm>
        </p:grpSpPr>
        <p:sp>
          <p:nvSpPr>
            <p:cNvPr id="14" name="object 14"/>
            <p:cNvSpPr/>
            <p:nvPr/>
          </p:nvSpPr>
          <p:spPr>
            <a:xfrm>
              <a:off x="5118100" y="1949450"/>
              <a:ext cx="2955175" cy="23400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26606" y="2406645"/>
              <a:ext cx="968432" cy="4322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68078" y="1977878"/>
              <a:ext cx="2856865" cy="2237105"/>
            </a:xfrm>
            <a:custGeom>
              <a:avLst/>
              <a:gdLst/>
              <a:ahLst/>
              <a:cxnLst/>
              <a:rect l="l" t="t" r="r" b="b"/>
              <a:pathLst>
                <a:path w="2856865" h="2237104">
                  <a:moveTo>
                    <a:pt x="0" y="2236901"/>
                  </a:moveTo>
                  <a:lnTo>
                    <a:pt x="1386651" y="967738"/>
                  </a:lnTo>
                  <a:lnTo>
                    <a:pt x="1354904" y="931107"/>
                  </a:lnTo>
                  <a:lnTo>
                    <a:pt x="1327033" y="893414"/>
                  </a:lnTo>
                  <a:lnTo>
                    <a:pt x="1303005" y="854805"/>
                  </a:lnTo>
                  <a:lnTo>
                    <a:pt x="1282788" y="815422"/>
                  </a:lnTo>
                  <a:lnTo>
                    <a:pt x="1266349" y="775413"/>
                  </a:lnTo>
                  <a:lnTo>
                    <a:pt x="1253657" y="734920"/>
                  </a:lnTo>
                  <a:lnTo>
                    <a:pt x="1244677" y="694089"/>
                  </a:lnTo>
                  <a:lnTo>
                    <a:pt x="1239377" y="653065"/>
                  </a:lnTo>
                  <a:lnTo>
                    <a:pt x="1237726" y="611991"/>
                  </a:lnTo>
                  <a:lnTo>
                    <a:pt x="1239690" y="571013"/>
                  </a:lnTo>
                  <a:lnTo>
                    <a:pt x="1245236" y="530276"/>
                  </a:lnTo>
                  <a:lnTo>
                    <a:pt x="1254332" y="489923"/>
                  </a:lnTo>
                  <a:lnTo>
                    <a:pt x="1266946" y="450100"/>
                  </a:lnTo>
                  <a:lnTo>
                    <a:pt x="1283044" y="410952"/>
                  </a:lnTo>
                  <a:lnTo>
                    <a:pt x="1302595" y="372622"/>
                  </a:lnTo>
                  <a:lnTo>
                    <a:pt x="1325565" y="335257"/>
                  </a:lnTo>
                  <a:lnTo>
                    <a:pt x="1351922" y="298999"/>
                  </a:lnTo>
                  <a:lnTo>
                    <a:pt x="1381634" y="263995"/>
                  </a:lnTo>
                  <a:lnTo>
                    <a:pt x="1414667" y="230388"/>
                  </a:lnTo>
                  <a:lnTo>
                    <a:pt x="1450990" y="198324"/>
                  </a:lnTo>
                  <a:lnTo>
                    <a:pt x="1490569" y="167947"/>
                  </a:lnTo>
                  <a:lnTo>
                    <a:pt x="1533371" y="139401"/>
                  </a:lnTo>
                  <a:lnTo>
                    <a:pt x="1579365" y="112832"/>
                  </a:lnTo>
                  <a:lnTo>
                    <a:pt x="1622055" y="91401"/>
                  </a:lnTo>
                  <a:lnTo>
                    <a:pt x="1665859" y="72271"/>
                  </a:lnTo>
                  <a:lnTo>
                    <a:pt x="1710644" y="55424"/>
                  </a:lnTo>
                  <a:lnTo>
                    <a:pt x="1756278" y="40844"/>
                  </a:lnTo>
                  <a:lnTo>
                    <a:pt x="1802630" y="28513"/>
                  </a:lnTo>
                  <a:lnTo>
                    <a:pt x="1849566" y="18415"/>
                  </a:lnTo>
                  <a:lnTo>
                    <a:pt x="1896955" y="10531"/>
                  </a:lnTo>
                  <a:lnTo>
                    <a:pt x="1944665" y="4845"/>
                  </a:lnTo>
                  <a:lnTo>
                    <a:pt x="1992563" y="1340"/>
                  </a:lnTo>
                  <a:lnTo>
                    <a:pt x="2040518" y="0"/>
                  </a:lnTo>
                  <a:lnTo>
                    <a:pt x="2088397" y="805"/>
                  </a:lnTo>
                  <a:lnTo>
                    <a:pt x="2136068" y="3740"/>
                  </a:lnTo>
                  <a:lnTo>
                    <a:pt x="2183398" y="8788"/>
                  </a:lnTo>
                  <a:lnTo>
                    <a:pt x="2230257" y="15931"/>
                  </a:lnTo>
                  <a:lnTo>
                    <a:pt x="2276511" y="25153"/>
                  </a:lnTo>
                  <a:lnTo>
                    <a:pt x="2322028" y="36435"/>
                  </a:lnTo>
                  <a:lnTo>
                    <a:pt x="2366676" y="49761"/>
                  </a:lnTo>
                  <a:lnTo>
                    <a:pt x="2410324" y="65115"/>
                  </a:lnTo>
                  <a:lnTo>
                    <a:pt x="2452838" y="82478"/>
                  </a:lnTo>
                  <a:lnTo>
                    <a:pt x="2494087" y="101834"/>
                  </a:lnTo>
                  <a:lnTo>
                    <a:pt x="2533938" y="123166"/>
                  </a:lnTo>
                  <a:lnTo>
                    <a:pt x="2572260" y="146456"/>
                  </a:lnTo>
                  <a:lnTo>
                    <a:pt x="2608920" y="171687"/>
                  </a:lnTo>
                  <a:lnTo>
                    <a:pt x="2643786" y="198843"/>
                  </a:lnTo>
                  <a:lnTo>
                    <a:pt x="2676726" y="227906"/>
                  </a:lnTo>
                  <a:lnTo>
                    <a:pt x="2707608" y="258859"/>
                  </a:lnTo>
                  <a:lnTo>
                    <a:pt x="2739355" y="295490"/>
                  </a:lnTo>
                  <a:lnTo>
                    <a:pt x="2767227" y="333183"/>
                  </a:lnTo>
                  <a:lnTo>
                    <a:pt x="2791254" y="371793"/>
                  </a:lnTo>
                  <a:lnTo>
                    <a:pt x="2811471" y="411175"/>
                  </a:lnTo>
                  <a:lnTo>
                    <a:pt x="2827910" y="451184"/>
                  </a:lnTo>
                  <a:lnTo>
                    <a:pt x="2840603" y="491677"/>
                  </a:lnTo>
                  <a:lnTo>
                    <a:pt x="2849583" y="532508"/>
                  </a:lnTo>
                  <a:lnTo>
                    <a:pt x="2854883" y="573532"/>
                  </a:lnTo>
                  <a:lnTo>
                    <a:pt x="2856534" y="614606"/>
                  </a:lnTo>
                  <a:lnTo>
                    <a:pt x="2854570" y="655584"/>
                  </a:lnTo>
                  <a:lnTo>
                    <a:pt x="2849024" y="696321"/>
                  </a:lnTo>
                  <a:lnTo>
                    <a:pt x="2839927" y="736674"/>
                  </a:lnTo>
                  <a:lnTo>
                    <a:pt x="2827314" y="776496"/>
                  </a:lnTo>
                  <a:lnTo>
                    <a:pt x="2811215" y="815645"/>
                  </a:lnTo>
                  <a:lnTo>
                    <a:pt x="2791664" y="853974"/>
                  </a:lnTo>
                  <a:lnTo>
                    <a:pt x="2768693" y="891339"/>
                  </a:lnTo>
                  <a:lnTo>
                    <a:pt x="2742335" y="927597"/>
                  </a:lnTo>
                  <a:lnTo>
                    <a:pt x="2712623" y="962601"/>
                  </a:lnTo>
                  <a:lnTo>
                    <a:pt x="2679589" y="996207"/>
                  </a:lnTo>
                  <a:lnTo>
                    <a:pt x="2643266" y="1028271"/>
                  </a:lnTo>
                  <a:lnTo>
                    <a:pt x="2603687" y="1058648"/>
                  </a:lnTo>
                  <a:lnTo>
                    <a:pt x="2560883" y="1087193"/>
                  </a:lnTo>
                  <a:lnTo>
                    <a:pt x="2514888" y="1113762"/>
                  </a:lnTo>
                  <a:lnTo>
                    <a:pt x="2471664" y="1135427"/>
                  </a:lnTo>
                  <a:lnTo>
                    <a:pt x="2427113" y="1154790"/>
                  </a:lnTo>
                  <a:lnTo>
                    <a:pt x="2381382" y="1171850"/>
                  </a:lnTo>
                  <a:lnTo>
                    <a:pt x="2334619" y="1186603"/>
                  </a:lnTo>
                  <a:lnTo>
                    <a:pt x="2286972" y="1199047"/>
                  </a:lnTo>
                  <a:lnTo>
                    <a:pt x="2238588" y="1209180"/>
                  </a:lnTo>
                  <a:lnTo>
                    <a:pt x="2189617" y="1217000"/>
                  </a:lnTo>
                  <a:lnTo>
                    <a:pt x="2140206" y="1222502"/>
                  </a:lnTo>
                  <a:lnTo>
                    <a:pt x="2090503" y="1225686"/>
                  </a:lnTo>
                  <a:lnTo>
                    <a:pt x="2040656" y="1226548"/>
                  </a:lnTo>
                  <a:lnTo>
                    <a:pt x="1990813" y="1225086"/>
                  </a:lnTo>
                  <a:lnTo>
                    <a:pt x="1941122" y="1221297"/>
                  </a:lnTo>
                  <a:lnTo>
                    <a:pt x="1891730" y="1215179"/>
                  </a:lnTo>
                  <a:lnTo>
                    <a:pt x="1842787" y="1206729"/>
                  </a:lnTo>
                  <a:lnTo>
                    <a:pt x="1794440" y="1195944"/>
                  </a:lnTo>
                  <a:lnTo>
                    <a:pt x="1746837" y="1182823"/>
                  </a:lnTo>
                  <a:lnTo>
                    <a:pt x="1700126" y="1167362"/>
                  </a:lnTo>
                  <a:lnTo>
                    <a:pt x="1654455" y="1149560"/>
                  </a:lnTo>
                  <a:lnTo>
                    <a:pt x="1609971" y="1129412"/>
                  </a:lnTo>
                  <a:lnTo>
                    <a:pt x="0" y="2236901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6791267" y="2454009"/>
              <a:ext cx="852805" cy="2921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>
                  <a:solidFill>
                    <a:srgbClr val="FFFFFF"/>
                  </a:solidFill>
                  <a:latin typeface="Calibri"/>
                  <a:cs typeface="Calibri"/>
                </a:rPr>
                <a:t>Di</a:t>
              </a:r>
              <a:r>
                <a:rPr sz="1800" spc="-5" dirty="0">
                  <a:solidFill>
                    <a:srgbClr val="FFFFFF"/>
                  </a:solidFill>
                  <a:latin typeface="Calibri"/>
                  <a:cs typeface="Calibri"/>
                </a:rPr>
                <a:t>recti</a:t>
              </a:r>
              <a:r>
                <a:rPr sz="1800" spc="-10" dirty="0">
                  <a:solidFill>
                    <a:srgbClr val="FFFFFF"/>
                  </a:solidFill>
                  <a:latin typeface="Calibri"/>
                  <a:cs typeface="Calibri"/>
                </a:rPr>
                <a:t>v</a:t>
              </a:r>
              <a:r>
                <a:rPr sz="1800" dirty="0">
                  <a:solidFill>
                    <a:srgbClr val="FFFFFF"/>
                  </a:solidFill>
                  <a:latin typeface="Calibri"/>
                  <a:cs typeface="Calibri"/>
                </a:rPr>
                <a:t>e</a:t>
              </a:r>
              <a:endParaRPr sz="1800">
                <a:latin typeface="Calibri"/>
                <a:cs typeface="Calibri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451100" y="5648618"/>
            <a:ext cx="4397425" cy="1330032"/>
            <a:chOff x="2451100" y="5302250"/>
            <a:chExt cx="4397425" cy="1330032"/>
          </a:xfrm>
        </p:grpSpPr>
        <p:sp>
          <p:nvSpPr>
            <p:cNvPr id="19" name="object 19"/>
            <p:cNvSpPr/>
            <p:nvPr/>
          </p:nvSpPr>
          <p:spPr>
            <a:xfrm>
              <a:off x="2451100" y="5302250"/>
              <a:ext cx="4397425" cy="13300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44173" y="5759447"/>
              <a:ext cx="1130531" cy="4322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01242" y="5330497"/>
              <a:ext cx="4295775" cy="1226820"/>
            </a:xfrm>
            <a:custGeom>
              <a:avLst/>
              <a:gdLst/>
              <a:ahLst/>
              <a:cxnLst/>
              <a:rect l="l" t="t" r="r" b="b"/>
              <a:pathLst>
                <a:path w="4295775" h="1226820">
                  <a:moveTo>
                    <a:pt x="0" y="45334"/>
                  </a:moveTo>
                  <a:lnTo>
                    <a:pt x="2434877" y="341244"/>
                  </a:lnTo>
                  <a:lnTo>
                    <a:pt x="2460971" y="310486"/>
                  </a:lnTo>
                  <a:lnTo>
                    <a:pt x="2489440" y="281030"/>
                  </a:lnTo>
                  <a:lnTo>
                    <a:pt x="2520170" y="252900"/>
                  </a:lnTo>
                  <a:lnTo>
                    <a:pt x="2553053" y="226120"/>
                  </a:lnTo>
                  <a:lnTo>
                    <a:pt x="2587975" y="200712"/>
                  </a:lnTo>
                  <a:lnTo>
                    <a:pt x="2624827" y="176700"/>
                  </a:lnTo>
                  <a:lnTo>
                    <a:pt x="2663498" y="154108"/>
                  </a:lnTo>
                  <a:lnTo>
                    <a:pt x="2703876" y="132959"/>
                  </a:lnTo>
                  <a:lnTo>
                    <a:pt x="2745851" y="113277"/>
                  </a:lnTo>
                  <a:lnTo>
                    <a:pt x="2789311" y="95084"/>
                  </a:lnTo>
                  <a:lnTo>
                    <a:pt x="2834146" y="78405"/>
                  </a:lnTo>
                  <a:lnTo>
                    <a:pt x="2880244" y="63262"/>
                  </a:lnTo>
                  <a:lnTo>
                    <a:pt x="2927495" y="49680"/>
                  </a:lnTo>
                  <a:lnTo>
                    <a:pt x="2975788" y="37681"/>
                  </a:lnTo>
                  <a:lnTo>
                    <a:pt x="3025011" y="27289"/>
                  </a:lnTo>
                  <a:lnTo>
                    <a:pt x="3075053" y="18528"/>
                  </a:lnTo>
                  <a:lnTo>
                    <a:pt x="3125804" y="11421"/>
                  </a:lnTo>
                  <a:lnTo>
                    <a:pt x="3177153" y="5991"/>
                  </a:lnTo>
                  <a:lnTo>
                    <a:pt x="3228989" y="2262"/>
                  </a:lnTo>
                  <a:lnTo>
                    <a:pt x="3281200" y="257"/>
                  </a:lnTo>
                  <a:lnTo>
                    <a:pt x="3333675" y="0"/>
                  </a:lnTo>
                  <a:lnTo>
                    <a:pt x="3386304" y="1513"/>
                  </a:lnTo>
                  <a:lnTo>
                    <a:pt x="3438976" y="4822"/>
                  </a:lnTo>
                  <a:lnTo>
                    <a:pt x="3491580" y="9948"/>
                  </a:lnTo>
                  <a:lnTo>
                    <a:pt x="3544004" y="16915"/>
                  </a:lnTo>
                  <a:lnTo>
                    <a:pt x="3596138" y="25748"/>
                  </a:lnTo>
                  <a:lnTo>
                    <a:pt x="3647870" y="36469"/>
                  </a:lnTo>
                  <a:lnTo>
                    <a:pt x="3699090" y="49101"/>
                  </a:lnTo>
                  <a:lnTo>
                    <a:pt x="3749687" y="63668"/>
                  </a:lnTo>
                  <a:lnTo>
                    <a:pt x="3804450" y="81954"/>
                  </a:lnTo>
                  <a:lnTo>
                    <a:pt x="3856614" y="102076"/>
                  </a:lnTo>
                  <a:lnTo>
                    <a:pt x="3906129" y="123936"/>
                  </a:lnTo>
                  <a:lnTo>
                    <a:pt x="3952941" y="147439"/>
                  </a:lnTo>
                  <a:lnTo>
                    <a:pt x="3996999" y="172489"/>
                  </a:lnTo>
                  <a:lnTo>
                    <a:pt x="4038251" y="198989"/>
                  </a:lnTo>
                  <a:lnTo>
                    <a:pt x="4076645" y="226844"/>
                  </a:lnTo>
                  <a:lnTo>
                    <a:pt x="4112128" y="255956"/>
                  </a:lnTo>
                  <a:lnTo>
                    <a:pt x="4144649" y="286229"/>
                  </a:lnTo>
                  <a:lnTo>
                    <a:pt x="4174156" y="317568"/>
                  </a:lnTo>
                  <a:lnTo>
                    <a:pt x="4200596" y="349877"/>
                  </a:lnTo>
                  <a:lnTo>
                    <a:pt x="4223918" y="383058"/>
                  </a:lnTo>
                  <a:lnTo>
                    <a:pt x="4244069" y="417015"/>
                  </a:lnTo>
                  <a:lnTo>
                    <a:pt x="4260998" y="451653"/>
                  </a:lnTo>
                  <a:lnTo>
                    <a:pt x="4284979" y="522585"/>
                  </a:lnTo>
                  <a:lnTo>
                    <a:pt x="4295447" y="595083"/>
                  </a:lnTo>
                  <a:lnTo>
                    <a:pt x="4295482" y="631679"/>
                  </a:lnTo>
                  <a:lnTo>
                    <a:pt x="4291983" y="668377"/>
                  </a:lnTo>
                  <a:lnTo>
                    <a:pt x="4274173" y="741698"/>
                  </a:lnTo>
                  <a:lnTo>
                    <a:pt x="4259758" y="778127"/>
                  </a:lnTo>
                  <a:lnTo>
                    <a:pt x="4241599" y="814275"/>
                  </a:lnTo>
                  <a:lnTo>
                    <a:pt x="4219646" y="850044"/>
                  </a:lnTo>
                  <a:lnTo>
                    <a:pt x="4193846" y="885338"/>
                  </a:lnTo>
                  <a:lnTo>
                    <a:pt x="4167752" y="916096"/>
                  </a:lnTo>
                  <a:lnTo>
                    <a:pt x="4139283" y="945551"/>
                  </a:lnTo>
                  <a:lnTo>
                    <a:pt x="4108553" y="973681"/>
                  </a:lnTo>
                  <a:lnTo>
                    <a:pt x="4075671" y="1000462"/>
                  </a:lnTo>
                  <a:lnTo>
                    <a:pt x="4040748" y="1025869"/>
                  </a:lnTo>
                  <a:lnTo>
                    <a:pt x="4003896" y="1049881"/>
                  </a:lnTo>
                  <a:lnTo>
                    <a:pt x="3965225" y="1072473"/>
                  </a:lnTo>
                  <a:lnTo>
                    <a:pt x="3924847" y="1093622"/>
                  </a:lnTo>
                  <a:lnTo>
                    <a:pt x="3882872" y="1113305"/>
                  </a:lnTo>
                  <a:lnTo>
                    <a:pt x="3839412" y="1131498"/>
                  </a:lnTo>
                  <a:lnTo>
                    <a:pt x="3794577" y="1148177"/>
                  </a:lnTo>
                  <a:lnTo>
                    <a:pt x="3748479" y="1163320"/>
                  </a:lnTo>
                  <a:lnTo>
                    <a:pt x="3701228" y="1176903"/>
                  </a:lnTo>
                  <a:lnTo>
                    <a:pt x="3652936" y="1188902"/>
                  </a:lnTo>
                  <a:lnTo>
                    <a:pt x="3603713" y="1199293"/>
                  </a:lnTo>
                  <a:lnTo>
                    <a:pt x="3553671" y="1208055"/>
                  </a:lnTo>
                  <a:lnTo>
                    <a:pt x="3502920" y="1215162"/>
                  </a:lnTo>
                  <a:lnTo>
                    <a:pt x="3451571" y="1220592"/>
                  </a:lnTo>
                  <a:lnTo>
                    <a:pt x="3399736" y="1224322"/>
                  </a:lnTo>
                  <a:lnTo>
                    <a:pt x="3347525" y="1226327"/>
                  </a:lnTo>
                  <a:lnTo>
                    <a:pt x="3295050" y="1226584"/>
                  </a:lnTo>
                  <a:lnTo>
                    <a:pt x="3242421" y="1225070"/>
                  </a:lnTo>
                  <a:lnTo>
                    <a:pt x="3189750" y="1221762"/>
                  </a:lnTo>
                  <a:lnTo>
                    <a:pt x="3137147" y="1216636"/>
                  </a:lnTo>
                  <a:lnTo>
                    <a:pt x="3084724" y="1209668"/>
                  </a:lnTo>
                  <a:lnTo>
                    <a:pt x="3032590" y="1200836"/>
                  </a:lnTo>
                  <a:lnTo>
                    <a:pt x="2980859" y="1190115"/>
                  </a:lnTo>
                  <a:lnTo>
                    <a:pt x="2929639" y="1177482"/>
                  </a:lnTo>
                  <a:lnTo>
                    <a:pt x="2879043" y="1162914"/>
                  </a:lnTo>
                  <a:lnTo>
                    <a:pt x="2823644" y="1144382"/>
                  </a:lnTo>
                  <a:lnTo>
                    <a:pt x="2770720" y="1123872"/>
                  </a:lnTo>
                  <a:lnTo>
                    <a:pt x="2720361" y="1101481"/>
                  </a:lnTo>
                  <a:lnTo>
                    <a:pt x="2672654" y="1077306"/>
                  </a:lnTo>
                  <a:lnTo>
                    <a:pt x="2627690" y="1051445"/>
                  </a:lnTo>
                  <a:lnTo>
                    <a:pt x="2585556" y="1023996"/>
                  </a:lnTo>
                  <a:lnTo>
                    <a:pt x="2546342" y="995056"/>
                  </a:lnTo>
                  <a:lnTo>
                    <a:pt x="2510137" y="964722"/>
                  </a:lnTo>
                  <a:lnTo>
                    <a:pt x="2477029" y="933092"/>
                  </a:lnTo>
                  <a:lnTo>
                    <a:pt x="2447107" y="900264"/>
                  </a:lnTo>
                  <a:lnTo>
                    <a:pt x="2420460" y="866334"/>
                  </a:lnTo>
                  <a:lnTo>
                    <a:pt x="2397177" y="831400"/>
                  </a:lnTo>
                  <a:lnTo>
                    <a:pt x="2377347" y="795560"/>
                  </a:lnTo>
                  <a:lnTo>
                    <a:pt x="2361058" y="758912"/>
                  </a:lnTo>
                  <a:lnTo>
                    <a:pt x="2348399" y="721551"/>
                  </a:lnTo>
                  <a:lnTo>
                    <a:pt x="2339459" y="683577"/>
                  </a:lnTo>
                  <a:lnTo>
                    <a:pt x="2334328" y="645087"/>
                  </a:lnTo>
                  <a:lnTo>
                    <a:pt x="2333093" y="606177"/>
                  </a:lnTo>
                  <a:lnTo>
                    <a:pt x="2335844" y="566946"/>
                  </a:lnTo>
                  <a:lnTo>
                    <a:pt x="0" y="45334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5308024" y="5806633"/>
              <a:ext cx="1021715" cy="2921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spc="-5" dirty="0">
                  <a:solidFill>
                    <a:srgbClr val="FFFFFF"/>
                  </a:solidFill>
                  <a:latin typeface="Calibri"/>
                  <a:cs typeface="Calibri"/>
                </a:rPr>
                <a:t>Expression</a:t>
              </a:r>
              <a:endParaRPr sz="1800">
                <a:latin typeface="Calibri"/>
                <a:cs typeface="Calibri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086725" y="2200225"/>
            <a:ext cx="2955175" cy="2340025"/>
            <a:chOff x="5118100" y="1949450"/>
            <a:chExt cx="2955175" cy="2340025"/>
          </a:xfrm>
        </p:grpSpPr>
        <p:sp>
          <p:nvSpPr>
            <p:cNvPr id="26" name="object 14"/>
            <p:cNvSpPr/>
            <p:nvPr/>
          </p:nvSpPr>
          <p:spPr>
            <a:xfrm>
              <a:off x="5118100" y="1949450"/>
              <a:ext cx="2955175" cy="23400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5"/>
            <p:cNvSpPr/>
            <p:nvPr/>
          </p:nvSpPr>
          <p:spPr>
            <a:xfrm>
              <a:off x="6726606" y="2406645"/>
              <a:ext cx="968432" cy="4322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7"/>
            <p:cNvSpPr/>
            <p:nvPr/>
          </p:nvSpPr>
          <p:spPr>
            <a:xfrm>
              <a:off x="5168078" y="1977878"/>
              <a:ext cx="2856865" cy="2237105"/>
            </a:xfrm>
            <a:custGeom>
              <a:avLst/>
              <a:gdLst/>
              <a:ahLst/>
              <a:cxnLst/>
              <a:rect l="l" t="t" r="r" b="b"/>
              <a:pathLst>
                <a:path w="2856865" h="2237104">
                  <a:moveTo>
                    <a:pt x="0" y="2236901"/>
                  </a:moveTo>
                  <a:lnTo>
                    <a:pt x="1386651" y="967738"/>
                  </a:lnTo>
                  <a:lnTo>
                    <a:pt x="1354904" y="931107"/>
                  </a:lnTo>
                  <a:lnTo>
                    <a:pt x="1327033" y="893414"/>
                  </a:lnTo>
                  <a:lnTo>
                    <a:pt x="1303005" y="854805"/>
                  </a:lnTo>
                  <a:lnTo>
                    <a:pt x="1282788" y="815422"/>
                  </a:lnTo>
                  <a:lnTo>
                    <a:pt x="1266349" y="775413"/>
                  </a:lnTo>
                  <a:lnTo>
                    <a:pt x="1253657" y="734920"/>
                  </a:lnTo>
                  <a:lnTo>
                    <a:pt x="1244677" y="694089"/>
                  </a:lnTo>
                  <a:lnTo>
                    <a:pt x="1239377" y="653065"/>
                  </a:lnTo>
                  <a:lnTo>
                    <a:pt x="1237726" y="611991"/>
                  </a:lnTo>
                  <a:lnTo>
                    <a:pt x="1239690" y="571013"/>
                  </a:lnTo>
                  <a:lnTo>
                    <a:pt x="1245236" y="530276"/>
                  </a:lnTo>
                  <a:lnTo>
                    <a:pt x="1254332" y="489923"/>
                  </a:lnTo>
                  <a:lnTo>
                    <a:pt x="1266946" y="450100"/>
                  </a:lnTo>
                  <a:lnTo>
                    <a:pt x="1283044" y="410952"/>
                  </a:lnTo>
                  <a:lnTo>
                    <a:pt x="1302595" y="372622"/>
                  </a:lnTo>
                  <a:lnTo>
                    <a:pt x="1325565" y="335257"/>
                  </a:lnTo>
                  <a:lnTo>
                    <a:pt x="1351922" y="298999"/>
                  </a:lnTo>
                  <a:lnTo>
                    <a:pt x="1381634" y="263995"/>
                  </a:lnTo>
                  <a:lnTo>
                    <a:pt x="1414667" y="230388"/>
                  </a:lnTo>
                  <a:lnTo>
                    <a:pt x="1450990" y="198324"/>
                  </a:lnTo>
                  <a:lnTo>
                    <a:pt x="1490569" y="167947"/>
                  </a:lnTo>
                  <a:lnTo>
                    <a:pt x="1533371" y="139401"/>
                  </a:lnTo>
                  <a:lnTo>
                    <a:pt x="1579365" y="112832"/>
                  </a:lnTo>
                  <a:lnTo>
                    <a:pt x="1622055" y="91401"/>
                  </a:lnTo>
                  <a:lnTo>
                    <a:pt x="1665859" y="72271"/>
                  </a:lnTo>
                  <a:lnTo>
                    <a:pt x="1710644" y="55424"/>
                  </a:lnTo>
                  <a:lnTo>
                    <a:pt x="1756278" y="40844"/>
                  </a:lnTo>
                  <a:lnTo>
                    <a:pt x="1802630" y="28513"/>
                  </a:lnTo>
                  <a:lnTo>
                    <a:pt x="1849566" y="18415"/>
                  </a:lnTo>
                  <a:lnTo>
                    <a:pt x="1896955" y="10531"/>
                  </a:lnTo>
                  <a:lnTo>
                    <a:pt x="1944665" y="4845"/>
                  </a:lnTo>
                  <a:lnTo>
                    <a:pt x="1992563" y="1340"/>
                  </a:lnTo>
                  <a:lnTo>
                    <a:pt x="2040518" y="0"/>
                  </a:lnTo>
                  <a:lnTo>
                    <a:pt x="2088397" y="805"/>
                  </a:lnTo>
                  <a:lnTo>
                    <a:pt x="2136068" y="3740"/>
                  </a:lnTo>
                  <a:lnTo>
                    <a:pt x="2183398" y="8788"/>
                  </a:lnTo>
                  <a:lnTo>
                    <a:pt x="2230257" y="15931"/>
                  </a:lnTo>
                  <a:lnTo>
                    <a:pt x="2276511" y="25153"/>
                  </a:lnTo>
                  <a:lnTo>
                    <a:pt x="2322028" y="36435"/>
                  </a:lnTo>
                  <a:lnTo>
                    <a:pt x="2366676" y="49761"/>
                  </a:lnTo>
                  <a:lnTo>
                    <a:pt x="2410324" y="65115"/>
                  </a:lnTo>
                  <a:lnTo>
                    <a:pt x="2452838" y="82478"/>
                  </a:lnTo>
                  <a:lnTo>
                    <a:pt x="2494087" y="101834"/>
                  </a:lnTo>
                  <a:lnTo>
                    <a:pt x="2533938" y="123166"/>
                  </a:lnTo>
                  <a:lnTo>
                    <a:pt x="2572260" y="146456"/>
                  </a:lnTo>
                  <a:lnTo>
                    <a:pt x="2608920" y="171687"/>
                  </a:lnTo>
                  <a:lnTo>
                    <a:pt x="2643786" y="198843"/>
                  </a:lnTo>
                  <a:lnTo>
                    <a:pt x="2676726" y="227906"/>
                  </a:lnTo>
                  <a:lnTo>
                    <a:pt x="2707608" y="258859"/>
                  </a:lnTo>
                  <a:lnTo>
                    <a:pt x="2739355" y="295490"/>
                  </a:lnTo>
                  <a:lnTo>
                    <a:pt x="2767227" y="333183"/>
                  </a:lnTo>
                  <a:lnTo>
                    <a:pt x="2791254" y="371793"/>
                  </a:lnTo>
                  <a:lnTo>
                    <a:pt x="2811471" y="411175"/>
                  </a:lnTo>
                  <a:lnTo>
                    <a:pt x="2827910" y="451184"/>
                  </a:lnTo>
                  <a:lnTo>
                    <a:pt x="2840603" y="491677"/>
                  </a:lnTo>
                  <a:lnTo>
                    <a:pt x="2849583" y="532508"/>
                  </a:lnTo>
                  <a:lnTo>
                    <a:pt x="2854883" y="573532"/>
                  </a:lnTo>
                  <a:lnTo>
                    <a:pt x="2856534" y="614606"/>
                  </a:lnTo>
                  <a:lnTo>
                    <a:pt x="2854570" y="655584"/>
                  </a:lnTo>
                  <a:lnTo>
                    <a:pt x="2849024" y="696321"/>
                  </a:lnTo>
                  <a:lnTo>
                    <a:pt x="2839927" y="736674"/>
                  </a:lnTo>
                  <a:lnTo>
                    <a:pt x="2827314" y="776496"/>
                  </a:lnTo>
                  <a:lnTo>
                    <a:pt x="2811215" y="815645"/>
                  </a:lnTo>
                  <a:lnTo>
                    <a:pt x="2791664" y="853974"/>
                  </a:lnTo>
                  <a:lnTo>
                    <a:pt x="2768693" y="891339"/>
                  </a:lnTo>
                  <a:lnTo>
                    <a:pt x="2742335" y="927597"/>
                  </a:lnTo>
                  <a:lnTo>
                    <a:pt x="2712623" y="962601"/>
                  </a:lnTo>
                  <a:lnTo>
                    <a:pt x="2679589" y="996207"/>
                  </a:lnTo>
                  <a:lnTo>
                    <a:pt x="2643266" y="1028271"/>
                  </a:lnTo>
                  <a:lnTo>
                    <a:pt x="2603687" y="1058648"/>
                  </a:lnTo>
                  <a:lnTo>
                    <a:pt x="2560883" y="1087193"/>
                  </a:lnTo>
                  <a:lnTo>
                    <a:pt x="2514888" y="1113762"/>
                  </a:lnTo>
                  <a:lnTo>
                    <a:pt x="2471664" y="1135427"/>
                  </a:lnTo>
                  <a:lnTo>
                    <a:pt x="2427113" y="1154790"/>
                  </a:lnTo>
                  <a:lnTo>
                    <a:pt x="2381382" y="1171850"/>
                  </a:lnTo>
                  <a:lnTo>
                    <a:pt x="2334619" y="1186603"/>
                  </a:lnTo>
                  <a:lnTo>
                    <a:pt x="2286972" y="1199047"/>
                  </a:lnTo>
                  <a:lnTo>
                    <a:pt x="2238588" y="1209180"/>
                  </a:lnTo>
                  <a:lnTo>
                    <a:pt x="2189617" y="1217000"/>
                  </a:lnTo>
                  <a:lnTo>
                    <a:pt x="2140206" y="1222502"/>
                  </a:lnTo>
                  <a:lnTo>
                    <a:pt x="2090503" y="1225686"/>
                  </a:lnTo>
                  <a:lnTo>
                    <a:pt x="2040656" y="1226548"/>
                  </a:lnTo>
                  <a:lnTo>
                    <a:pt x="1990813" y="1225086"/>
                  </a:lnTo>
                  <a:lnTo>
                    <a:pt x="1941122" y="1221297"/>
                  </a:lnTo>
                  <a:lnTo>
                    <a:pt x="1891730" y="1215179"/>
                  </a:lnTo>
                  <a:lnTo>
                    <a:pt x="1842787" y="1206729"/>
                  </a:lnTo>
                  <a:lnTo>
                    <a:pt x="1794440" y="1195944"/>
                  </a:lnTo>
                  <a:lnTo>
                    <a:pt x="1746837" y="1182823"/>
                  </a:lnTo>
                  <a:lnTo>
                    <a:pt x="1700126" y="1167362"/>
                  </a:lnTo>
                  <a:lnTo>
                    <a:pt x="1654455" y="1149560"/>
                  </a:lnTo>
                  <a:lnTo>
                    <a:pt x="1609971" y="1129412"/>
                  </a:lnTo>
                  <a:lnTo>
                    <a:pt x="0" y="2236901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8"/>
            <p:cNvSpPr txBox="1"/>
            <p:nvPr/>
          </p:nvSpPr>
          <p:spPr>
            <a:xfrm>
              <a:off x="6791267" y="2454009"/>
              <a:ext cx="852805" cy="2921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>
                  <a:solidFill>
                    <a:srgbClr val="FFFFFF"/>
                  </a:solidFill>
                  <a:latin typeface="Calibri"/>
                  <a:cs typeface="Calibri"/>
                </a:rPr>
                <a:t>Di</a:t>
              </a:r>
              <a:r>
                <a:rPr sz="1800" spc="-5" dirty="0">
                  <a:solidFill>
                    <a:srgbClr val="FFFFFF"/>
                  </a:solidFill>
                  <a:latin typeface="Calibri"/>
                  <a:cs typeface="Calibri"/>
                </a:rPr>
                <a:t>recti</a:t>
              </a:r>
              <a:r>
                <a:rPr sz="1800" spc="-10" dirty="0">
                  <a:solidFill>
                    <a:srgbClr val="FFFFFF"/>
                  </a:solidFill>
                  <a:latin typeface="Calibri"/>
                  <a:cs typeface="Calibri"/>
                </a:rPr>
                <a:t>v</a:t>
              </a:r>
              <a:r>
                <a:rPr sz="1800" dirty="0">
                  <a:solidFill>
                    <a:srgbClr val="FFFFFF"/>
                  </a:solidFill>
                  <a:latin typeface="Calibri"/>
                  <a:cs typeface="Calibri"/>
                </a:rPr>
                <a:t>e</a:t>
              </a:r>
              <a:endParaRPr sz="1800">
                <a:latin typeface="Calibri"/>
                <a:cs typeface="Calibri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0" y="349250"/>
            <a:ext cx="295910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9489" y="712736"/>
            <a:ext cx="5258435" cy="508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20" dirty="0">
                <a:latin typeface="Calibri"/>
                <a:cs typeface="Calibri"/>
              </a:rPr>
              <a:t>ng-­‐init </a:t>
            </a:r>
            <a:r>
              <a:rPr sz="3200" dirty="0"/>
              <a:t>and </a:t>
            </a:r>
            <a:r>
              <a:rPr sz="3200" b="1" spc="-180" dirty="0">
                <a:latin typeface="Calibri"/>
                <a:cs typeface="Calibri"/>
              </a:rPr>
              <a:t>ng-­‐repeat</a:t>
            </a:r>
            <a:r>
              <a:rPr sz="3200" b="1" spc="145" dirty="0">
                <a:latin typeface="Calibri"/>
                <a:cs typeface="Calibri"/>
              </a:rPr>
              <a:t> </a:t>
            </a:r>
            <a:r>
              <a:rPr sz="3200" spc="-5" dirty="0"/>
              <a:t>directives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2300" y="1850225"/>
            <a:ext cx="9601200" cy="4951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  <a:tabLst>
                <a:tab pos="835660" algn="l"/>
              </a:tabLst>
            </a:pPr>
            <a:r>
              <a:rPr lang="en-US" dirty="0">
                <a:solidFill>
                  <a:srgbClr val="944403"/>
                </a:solidFill>
                <a:latin typeface="Courier New"/>
                <a:cs typeface="Courier New"/>
              </a:rPr>
              <a:t>&lt;!DOCTYPE html&gt;</a:t>
            </a:r>
          </a:p>
          <a:p>
            <a:pPr marL="12700">
              <a:lnSpc>
                <a:spcPts val="2145"/>
              </a:lnSpc>
              <a:tabLst>
                <a:tab pos="835660" algn="l"/>
              </a:tabLst>
            </a:pPr>
            <a:r>
              <a:rPr lang="en-US" dirty="0">
                <a:solidFill>
                  <a:srgbClr val="944403"/>
                </a:solidFill>
                <a:latin typeface="Courier New"/>
                <a:cs typeface="Courier New"/>
              </a:rPr>
              <a:t>&lt;html </a:t>
            </a:r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data-</a:t>
            </a:r>
            <a:r>
              <a:rPr lang="en-US" b="1" dirty="0" err="1">
                <a:solidFill>
                  <a:srgbClr val="FF0000"/>
                </a:solidFill>
                <a:latin typeface="Courier New"/>
                <a:cs typeface="Courier New"/>
              </a:rPr>
              <a:t>ng</a:t>
            </a:r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-app</a:t>
            </a:r>
            <a:r>
              <a:rPr lang="en-US" dirty="0">
                <a:solidFill>
                  <a:srgbClr val="944403"/>
                </a:solidFill>
                <a:latin typeface="Courier New"/>
                <a:cs typeface="Courier New"/>
              </a:rPr>
              <a:t>=""&gt;</a:t>
            </a:r>
          </a:p>
          <a:p>
            <a:pPr marL="12700">
              <a:lnSpc>
                <a:spcPts val="2145"/>
              </a:lnSpc>
              <a:tabLst>
                <a:tab pos="835660" algn="l"/>
              </a:tabLst>
            </a:pPr>
            <a:r>
              <a:rPr lang="en-US" dirty="0">
                <a:solidFill>
                  <a:srgbClr val="944403"/>
                </a:solidFill>
                <a:latin typeface="Courier New"/>
                <a:cs typeface="Courier New"/>
              </a:rPr>
              <a:t> &lt;head&gt;</a:t>
            </a:r>
          </a:p>
          <a:p>
            <a:pPr marL="12700">
              <a:lnSpc>
                <a:spcPts val="2145"/>
              </a:lnSpc>
              <a:tabLst>
                <a:tab pos="835660" algn="l"/>
              </a:tabLst>
            </a:pPr>
            <a:r>
              <a:rPr lang="en-US" dirty="0">
                <a:solidFill>
                  <a:srgbClr val="944403"/>
                </a:solidFill>
                <a:latin typeface="Courier New"/>
                <a:cs typeface="Courier New"/>
              </a:rPr>
              <a:t> &lt;title&gt;Title&lt;/title&gt;</a:t>
            </a:r>
          </a:p>
          <a:p>
            <a:pPr marL="12700">
              <a:lnSpc>
                <a:spcPts val="2145"/>
              </a:lnSpc>
              <a:tabLst>
                <a:tab pos="835660" algn="l"/>
              </a:tabLst>
            </a:pPr>
            <a:r>
              <a:rPr lang="en-US" dirty="0">
                <a:solidFill>
                  <a:srgbClr val="944403"/>
                </a:solidFill>
                <a:latin typeface="Courier New"/>
                <a:cs typeface="Courier New"/>
              </a:rPr>
              <a:t> &lt;meta charset="UTF-8" /&gt;</a:t>
            </a:r>
          </a:p>
          <a:p>
            <a:pPr marL="12700">
              <a:lnSpc>
                <a:spcPts val="2145"/>
              </a:lnSpc>
              <a:tabLst>
                <a:tab pos="835660" algn="l"/>
              </a:tabLst>
            </a:pPr>
            <a:r>
              <a:rPr lang="en-US" dirty="0">
                <a:solidFill>
                  <a:srgbClr val="944403"/>
                </a:solidFill>
                <a:latin typeface="Courier New"/>
                <a:cs typeface="Courier New"/>
              </a:rPr>
              <a:t> &lt;script </a:t>
            </a:r>
            <a:r>
              <a:rPr lang="en-US" dirty="0" err="1">
                <a:solidFill>
                  <a:srgbClr val="944403"/>
                </a:solidFill>
                <a:latin typeface="Courier New"/>
                <a:cs typeface="Courier New"/>
              </a:rPr>
              <a:t>src</a:t>
            </a:r>
            <a:r>
              <a:rPr lang="en-US" dirty="0">
                <a:solidFill>
                  <a:srgbClr val="944403"/>
                </a:solidFill>
                <a:latin typeface="Courier New"/>
                <a:cs typeface="Courier New"/>
              </a:rPr>
              <a:t>="https://</a:t>
            </a:r>
            <a:r>
              <a:rPr lang="en-US" dirty="0" err="1">
                <a:solidFill>
                  <a:srgbClr val="944403"/>
                </a:solidFill>
                <a:latin typeface="Courier New"/>
                <a:cs typeface="Courier New"/>
              </a:rPr>
              <a:t>ajax.googleapis.com</a:t>
            </a:r>
            <a:r>
              <a:rPr lang="en-US" dirty="0">
                <a:solidFill>
                  <a:srgbClr val="944403"/>
                </a:solidFill>
                <a:latin typeface="Courier New"/>
                <a:cs typeface="Courier New"/>
              </a:rPr>
              <a:t>/</a:t>
            </a:r>
            <a:r>
              <a:rPr lang="en-US" dirty="0" err="1">
                <a:solidFill>
                  <a:srgbClr val="944403"/>
                </a:solidFill>
                <a:latin typeface="Courier New"/>
                <a:cs typeface="Courier New"/>
              </a:rPr>
              <a:t>ajax</a:t>
            </a:r>
            <a:r>
              <a:rPr lang="en-US" dirty="0">
                <a:solidFill>
                  <a:srgbClr val="944403"/>
                </a:solidFill>
                <a:latin typeface="Courier New"/>
                <a:cs typeface="Courier New"/>
              </a:rPr>
              <a:t>/libs/</a:t>
            </a:r>
            <a:r>
              <a:rPr lang="en-US" dirty="0" err="1">
                <a:solidFill>
                  <a:srgbClr val="944403"/>
                </a:solidFill>
                <a:latin typeface="Courier New"/>
                <a:cs typeface="Courier New"/>
              </a:rPr>
              <a:t>angularjs</a:t>
            </a:r>
            <a:r>
              <a:rPr lang="en-US" dirty="0">
                <a:solidFill>
                  <a:srgbClr val="944403"/>
                </a:solidFill>
                <a:latin typeface="Courier New"/>
                <a:cs typeface="Courier New"/>
              </a:rPr>
              <a:t>/1.4.8/</a:t>
            </a:r>
            <a:r>
              <a:rPr lang="en-US" dirty="0" err="1">
                <a:solidFill>
                  <a:srgbClr val="944403"/>
                </a:solidFill>
                <a:latin typeface="Courier New"/>
                <a:cs typeface="Courier New"/>
              </a:rPr>
              <a:t>angular.min.js</a:t>
            </a:r>
            <a:r>
              <a:rPr lang="en-US" dirty="0">
                <a:solidFill>
                  <a:srgbClr val="944403"/>
                </a:solidFill>
                <a:latin typeface="Courier New"/>
                <a:cs typeface="Courier New"/>
              </a:rPr>
              <a:t>"&gt;&lt;/script&gt;</a:t>
            </a:r>
          </a:p>
          <a:p>
            <a:pPr marL="12700">
              <a:lnSpc>
                <a:spcPts val="2145"/>
              </a:lnSpc>
              <a:tabLst>
                <a:tab pos="835660" algn="l"/>
              </a:tabLst>
            </a:pPr>
            <a:r>
              <a:rPr lang="en-US" dirty="0">
                <a:solidFill>
                  <a:srgbClr val="944403"/>
                </a:solidFill>
                <a:latin typeface="Courier New"/>
                <a:cs typeface="Courier New"/>
              </a:rPr>
              <a:t> &lt;/head&gt;</a:t>
            </a:r>
          </a:p>
          <a:p>
            <a:pPr marL="12700">
              <a:lnSpc>
                <a:spcPts val="2145"/>
              </a:lnSpc>
              <a:tabLst>
                <a:tab pos="835660" algn="l"/>
              </a:tabLst>
            </a:pPr>
            <a:r>
              <a:rPr lang="en-US" dirty="0">
                <a:solidFill>
                  <a:srgbClr val="944403"/>
                </a:solidFill>
                <a:latin typeface="Courier New"/>
                <a:cs typeface="Courier New"/>
              </a:rPr>
              <a:t>&lt;body&gt;</a:t>
            </a:r>
          </a:p>
          <a:p>
            <a:pPr marL="12700">
              <a:lnSpc>
                <a:spcPts val="2145"/>
              </a:lnSpc>
              <a:tabLst>
                <a:tab pos="835660" algn="l"/>
              </a:tabLst>
            </a:pPr>
            <a:r>
              <a:rPr lang="en-US" dirty="0">
                <a:solidFill>
                  <a:srgbClr val="944403"/>
                </a:solidFill>
                <a:latin typeface="Courier New"/>
                <a:cs typeface="Courier New"/>
              </a:rPr>
              <a:t>&lt;div	</a:t>
            </a:r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data-</a:t>
            </a:r>
            <a:r>
              <a:rPr lang="en-US" b="1" dirty="0" err="1">
                <a:solidFill>
                  <a:srgbClr val="FF0000"/>
                </a:solidFill>
                <a:latin typeface="Courier New"/>
                <a:cs typeface="Courier New"/>
              </a:rPr>
              <a:t>ng</a:t>
            </a:r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-</a:t>
            </a:r>
            <a:r>
              <a:rPr lang="en-US" b="1" dirty="0" err="1">
                <a:solidFill>
                  <a:srgbClr val="FF0000"/>
                </a:solidFill>
                <a:latin typeface="Courier New"/>
                <a:cs typeface="Courier New"/>
              </a:rPr>
              <a:t>init</a:t>
            </a:r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="names = ['Jack', 'John', 'Tina']"</a:t>
            </a:r>
            <a:r>
              <a:rPr lang="en-US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</a:p>
          <a:p>
            <a:pPr marL="12700">
              <a:lnSpc>
                <a:spcPts val="2145"/>
              </a:lnSpc>
              <a:tabLst>
                <a:tab pos="835660" algn="l"/>
              </a:tabLst>
            </a:pPr>
            <a:r>
              <a:rPr lang="en-US" dirty="0">
                <a:solidFill>
                  <a:srgbClr val="944403"/>
                </a:solidFill>
                <a:latin typeface="Courier New"/>
                <a:cs typeface="Courier New"/>
              </a:rPr>
              <a:t>&lt;h1&gt;Cool loop!&lt;/h1&gt;</a:t>
            </a:r>
          </a:p>
          <a:p>
            <a:pPr marL="12700">
              <a:lnSpc>
                <a:spcPts val="2145"/>
              </a:lnSpc>
              <a:tabLst>
                <a:tab pos="835660" algn="l"/>
              </a:tabLst>
            </a:pPr>
            <a:r>
              <a:rPr lang="en-US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lang="en-US" dirty="0" err="1">
                <a:solidFill>
                  <a:srgbClr val="944403"/>
                </a:solidFill>
                <a:latin typeface="Courier New"/>
                <a:cs typeface="Courier New"/>
              </a:rPr>
              <a:t>ul</a:t>
            </a:r>
            <a:r>
              <a:rPr lang="en-US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</a:p>
          <a:p>
            <a:pPr marL="12700">
              <a:lnSpc>
                <a:spcPts val="2145"/>
              </a:lnSpc>
              <a:tabLst>
                <a:tab pos="835660" algn="l"/>
              </a:tabLst>
            </a:pPr>
            <a:r>
              <a:rPr lang="en-US" dirty="0">
                <a:solidFill>
                  <a:srgbClr val="944403"/>
                </a:solidFill>
                <a:latin typeface="Courier New"/>
                <a:cs typeface="Courier New"/>
              </a:rPr>
              <a:t>&lt;li	</a:t>
            </a:r>
            <a:r>
              <a:rPr lang="en-US" b="1" dirty="0">
                <a:solidFill>
                  <a:srgbClr val="944403"/>
                </a:solidFill>
                <a:latin typeface="Courier New"/>
                <a:cs typeface="Courier New"/>
              </a:rPr>
              <a:t>data-</a:t>
            </a:r>
            <a:r>
              <a:rPr lang="en-US" b="1" dirty="0" err="1">
                <a:solidFill>
                  <a:srgbClr val="944403"/>
                </a:solidFill>
                <a:latin typeface="Courier New"/>
                <a:cs typeface="Courier New"/>
              </a:rPr>
              <a:t>ng</a:t>
            </a:r>
            <a:r>
              <a:rPr lang="en-US" b="1" dirty="0">
                <a:solidFill>
                  <a:srgbClr val="944403"/>
                </a:solidFill>
                <a:latin typeface="Courier New"/>
                <a:cs typeface="Courier New"/>
              </a:rPr>
              <a:t>-repeat="name in names"&gt;{{ name }</a:t>
            </a:r>
            <a:r>
              <a:rPr lang="en-US" dirty="0">
                <a:solidFill>
                  <a:srgbClr val="944403"/>
                </a:solidFill>
                <a:latin typeface="Courier New"/>
                <a:cs typeface="Courier New"/>
              </a:rPr>
              <a:t>}&lt;/li&gt;</a:t>
            </a:r>
          </a:p>
          <a:p>
            <a:pPr marL="12700">
              <a:lnSpc>
                <a:spcPts val="2145"/>
              </a:lnSpc>
              <a:tabLst>
                <a:tab pos="835660" algn="l"/>
              </a:tabLst>
            </a:pPr>
            <a:r>
              <a:rPr lang="en-US" dirty="0">
                <a:solidFill>
                  <a:srgbClr val="944403"/>
                </a:solidFill>
                <a:latin typeface="Courier New"/>
                <a:cs typeface="Courier New"/>
              </a:rPr>
              <a:t>&lt;/</a:t>
            </a:r>
            <a:r>
              <a:rPr lang="en-US" dirty="0" err="1">
                <a:solidFill>
                  <a:srgbClr val="944403"/>
                </a:solidFill>
                <a:latin typeface="Courier New"/>
                <a:cs typeface="Courier New"/>
              </a:rPr>
              <a:t>ul</a:t>
            </a:r>
            <a:r>
              <a:rPr lang="en-US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</a:p>
          <a:p>
            <a:pPr marL="12700">
              <a:lnSpc>
                <a:spcPts val="2145"/>
              </a:lnSpc>
              <a:tabLst>
                <a:tab pos="835660" algn="l"/>
              </a:tabLst>
            </a:pPr>
            <a:r>
              <a:rPr lang="en-US" dirty="0">
                <a:solidFill>
                  <a:srgbClr val="944403"/>
                </a:solidFill>
                <a:latin typeface="Courier New"/>
                <a:cs typeface="Courier New"/>
              </a:rPr>
              <a:t>&lt;/div&gt;</a:t>
            </a:r>
          </a:p>
          <a:p>
            <a:pPr marL="12700">
              <a:lnSpc>
                <a:spcPts val="2145"/>
              </a:lnSpc>
              <a:tabLst>
                <a:tab pos="835660" algn="l"/>
              </a:tabLst>
            </a:pPr>
            <a:r>
              <a:rPr lang="en-US" dirty="0">
                <a:solidFill>
                  <a:srgbClr val="944403"/>
                </a:solidFill>
                <a:latin typeface="Courier New"/>
                <a:cs typeface="Courier New"/>
              </a:rPr>
              <a:t>&lt;/body&gt;</a:t>
            </a:r>
          </a:p>
          <a:p>
            <a:pPr marL="12700">
              <a:lnSpc>
                <a:spcPts val="2145"/>
              </a:lnSpc>
              <a:tabLst>
                <a:tab pos="835660" algn="l"/>
              </a:tabLst>
            </a:pPr>
            <a:endParaRPr lang="en-US" dirty="0">
              <a:solidFill>
                <a:srgbClr val="944403"/>
              </a:solidFill>
              <a:latin typeface="Courier New"/>
              <a:cs typeface="Courier New"/>
            </a:endParaRPr>
          </a:p>
          <a:p>
            <a:pPr marL="12700">
              <a:lnSpc>
                <a:spcPts val="2145"/>
              </a:lnSpc>
              <a:tabLst>
                <a:tab pos="835660" algn="l"/>
              </a:tabLst>
            </a:pPr>
            <a:r>
              <a:rPr lang="en-US" dirty="0">
                <a:solidFill>
                  <a:srgbClr val="944403"/>
                </a:solidFill>
                <a:latin typeface="Courier New"/>
                <a:cs typeface="Courier New"/>
              </a:rPr>
              <a:t>&lt;/html&gt;</a:t>
            </a:r>
            <a:endParaRPr sz="1800" dirty="0">
              <a:latin typeface="Courier New"/>
              <a:cs typeface="Courier Ne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700" y="1035050"/>
            <a:ext cx="2006600" cy="1765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8915">
              <a:lnSpc>
                <a:spcPct val="100000"/>
              </a:lnSpc>
            </a:pPr>
            <a:r>
              <a:rPr spc="-5" dirty="0"/>
              <a:t>Responsive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2015375"/>
            <a:ext cx="3847465" cy="3665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443990" indent="-342900">
              <a:lnSpc>
                <a:spcPts val="33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Uniﬁed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across  experiences</a:t>
            </a:r>
            <a:endParaRPr sz="2800">
              <a:latin typeface="Calibri"/>
              <a:cs typeface="Calibri"/>
            </a:endParaRPr>
          </a:p>
          <a:p>
            <a:pPr marL="355600" marR="460375" indent="-342900">
              <a:lnSpc>
                <a:spcPts val="3329"/>
              </a:lnSpc>
              <a:spcBef>
                <a:spcPts val="7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Can be embedded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  </a:t>
            </a:r>
            <a:r>
              <a:rPr sz="2800" spc="-5" dirty="0">
                <a:latin typeface="Calibri"/>
                <a:cs typeface="Calibri"/>
              </a:rPr>
              <a:t>mobile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app</a:t>
            </a:r>
            <a:endParaRPr sz="2800">
              <a:latin typeface="Calibri"/>
              <a:cs typeface="Calibri"/>
            </a:endParaRPr>
          </a:p>
          <a:p>
            <a:pPr marL="355600" marR="133985" indent="-342900">
              <a:lnSpc>
                <a:spcPts val="3329"/>
              </a:lnSpc>
              <a:spcBef>
                <a:spcPts val="7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Better </a:t>
            </a:r>
            <a:r>
              <a:rPr sz="2800" spc="-5" dirty="0">
                <a:latin typeface="Calibri"/>
                <a:cs typeface="Calibri"/>
              </a:rPr>
              <a:t>deployment </a:t>
            </a:r>
            <a:r>
              <a:rPr sz="2800" dirty="0">
                <a:latin typeface="Calibri"/>
                <a:cs typeface="Calibri"/>
              </a:rPr>
              <a:t>and  &amp;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maintanence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ts val="3329"/>
              </a:lnSpc>
              <a:spcBef>
                <a:spcPts val="7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Mobile </a:t>
            </a:r>
            <a:r>
              <a:rPr sz="2800" dirty="0">
                <a:latin typeface="Calibri"/>
                <a:cs typeface="Calibri"/>
              </a:rPr>
              <a:t>users need to  get access to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everything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83947" y="1949335"/>
            <a:ext cx="2715577" cy="4525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01182" y="6845596"/>
            <a:ext cx="419671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alibri"/>
                <a:cs typeface="Calibri"/>
                <a:hlinkClick r:id="rId3"/>
              </a:rPr>
              <a:t>Image:</a:t>
            </a:r>
            <a:r>
              <a:rPr sz="1000" spc="-60" dirty="0">
                <a:latin typeface="Calibri"/>
                <a:cs typeface="Calibri"/>
                <a:hlinkClick r:id="rId3"/>
              </a:rPr>
              <a:t> </a:t>
            </a:r>
            <a:r>
              <a:rPr sz="1000" spc="-10" dirty="0">
                <a:latin typeface="Calibri"/>
                <a:cs typeface="Calibri"/>
                <a:hlinkClick r:id="rId3"/>
              </a:rPr>
              <a:t>http://coenraets.org/blog/wp-­‐</a:t>
            </a:r>
            <a:r>
              <a:rPr sz="1000" spc="-10" dirty="0">
                <a:latin typeface="Calibri"/>
                <a:cs typeface="Calibri"/>
              </a:rPr>
              <a:t>content/uploads/2011/10/directory11.png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52140">
              <a:lnSpc>
                <a:spcPct val="100000"/>
              </a:lnSpc>
            </a:pPr>
            <a:r>
              <a:rPr spc="-5" dirty="0"/>
              <a:t>3)</a:t>
            </a:r>
            <a:r>
              <a:rPr spc="-95" dirty="0"/>
              <a:t> </a:t>
            </a:r>
            <a:r>
              <a:rPr dirty="0"/>
              <a:t>Filter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1995055"/>
            <a:ext cx="8040370" cy="4195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With </a:t>
            </a:r>
            <a:r>
              <a:rPr sz="3200" b="1" spc="-5" dirty="0">
                <a:latin typeface="Calibri"/>
                <a:cs typeface="Calibri"/>
              </a:rPr>
              <a:t>ﬁlter, </a:t>
            </a:r>
            <a:r>
              <a:rPr sz="3200" spc="-5" dirty="0">
                <a:latin typeface="Calibri"/>
                <a:cs typeface="Calibri"/>
              </a:rPr>
              <a:t>you </a:t>
            </a:r>
            <a:r>
              <a:rPr sz="3200" dirty="0">
                <a:latin typeface="Calibri"/>
                <a:cs typeface="Calibri"/>
              </a:rPr>
              <a:t>can </a:t>
            </a:r>
            <a:r>
              <a:rPr sz="3200" b="1" spc="-5" dirty="0">
                <a:latin typeface="Calibri"/>
                <a:cs typeface="Calibri"/>
              </a:rPr>
              <a:t>format or ﬁlter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output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235" dirty="0" smtClean="0">
                <a:latin typeface="Calibri"/>
                <a:cs typeface="Calibri"/>
              </a:rPr>
              <a:t>Forma</a:t>
            </a:r>
            <a:r>
              <a:rPr lang="it-IT" sz="3200" b="1" spc="235" dirty="0" err="1" smtClean="0">
                <a:latin typeface="Calibri"/>
                <a:cs typeface="Calibri"/>
              </a:rPr>
              <a:t>tti</a:t>
            </a:r>
            <a:r>
              <a:rPr sz="3200" b="1" spc="235" dirty="0" smtClean="0">
                <a:latin typeface="Calibri"/>
                <a:cs typeface="Calibri"/>
              </a:rPr>
              <a:t>ng</a:t>
            </a:r>
            <a:endParaRPr sz="3200" dirty="0">
              <a:latin typeface="Calibri"/>
              <a:cs typeface="Calibri"/>
            </a:endParaRPr>
          </a:p>
          <a:p>
            <a:pPr marL="749300" marR="1231265" lvl="1" indent="-279400">
              <a:lnSpc>
                <a:spcPts val="3329"/>
              </a:lnSpc>
              <a:spcBef>
                <a:spcPts val="800"/>
              </a:spcBef>
              <a:buFont typeface="Arial"/>
              <a:buChar char="–"/>
              <a:tabLst>
                <a:tab pos="755650" algn="l"/>
                <a:tab pos="2533015" algn="l"/>
                <a:tab pos="3955415" algn="l"/>
                <a:tab pos="5022215" algn="l"/>
              </a:tabLst>
            </a:pPr>
            <a:r>
              <a:rPr sz="2800" dirty="0">
                <a:latin typeface="SimSun"/>
                <a:cs typeface="SimSun"/>
              </a:rPr>
              <a:t>currency,	number,	date,	lowercase,  uppercase</a:t>
            </a: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Filtering</a:t>
            </a:r>
            <a:endParaRPr sz="32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65"/>
              </a:spcBef>
              <a:buFont typeface="Arial"/>
              <a:buChar char="–"/>
              <a:tabLst>
                <a:tab pos="755650" algn="l"/>
                <a:tab pos="2177415" algn="l"/>
              </a:tabLst>
            </a:pPr>
            <a:r>
              <a:rPr sz="2800" dirty="0">
                <a:latin typeface="SimSun"/>
                <a:cs typeface="SimSun"/>
              </a:rPr>
              <a:t>filter,	limitTo</a:t>
            </a:r>
          </a:p>
          <a:p>
            <a:pPr marL="355600" indent="-342900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Other</a:t>
            </a:r>
            <a:endParaRPr sz="32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65"/>
              </a:spcBef>
              <a:buFont typeface="Arial"/>
              <a:buChar char="–"/>
              <a:tabLst>
                <a:tab pos="755650" algn="l"/>
                <a:tab pos="2355215" algn="l"/>
              </a:tabLst>
            </a:pPr>
            <a:r>
              <a:rPr sz="2800" dirty="0">
                <a:latin typeface="SimSun"/>
                <a:cs typeface="SimSun"/>
              </a:rPr>
              <a:t>orderBy,	json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2977" y="644245"/>
            <a:ext cx="3291840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/>
              <a:t>Using Filters </a:t>
            </a:r>
            <a:r>
              <a:rPr sz="2800" spc="-575" dirty="0"/>
              <a:t>-­‐        </a:t>
            </a:r>
            <a:r>
              <a:rPr sz="2800" spc="-555" dirty="0"/>
              <a:t> </a:t>
            </a:r>
            <a:r>
              <a:rPr sz="2800" dirty="0"/>
              <a:t>Example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22300" y="1335100"/>
            <a:ext cx="9372600" cy="4924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&lt;!DOCTYPE html&gt;</a:t>
            </a:r>
          </a:p>
          <a:p>
            <a:pPr marL="12700">
              <a:lnSpc>
                <a:spcPct val="100000"/>
              </a:lnSpc>
            </a:pP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&lt;html </a:t>
            </a:r>
            <a:r>
              <a:rPr lang="en-US" sz="16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data-</a:t>
            </a:r>
            <a:r>
              <a:rPr lang="en-US" sz="1600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ng</a:t>
            </a:r>
            <a:r>
              <a:rPr lang="en-US" sz="16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-app=""</a:t>
            </a: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&gt;</a:t>
            </a:r>
          </a:p>
          <a:p>
            <a:pPr marL="12700">
              <a:lnSpc>
                <a:spcPct val="100000"/>
              </a:lnSpc>
            </a:pP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 &lt;head&gt;</a:t>
            </a:r>
          </a:p>
          <a:p>
            <a:pPr marL="12700">
              <a:lnSpc>
                <a:spcPct val="100000"/>
              </a:lnSpc>
            </a:pP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 &lt;title&gt;Title&lt;/title&gt;</a:t>
            </a:r>
          </a:p>
          <a:p>
            <a:pPr marL="12700">
              <a:lnSpc>
                <a:spcPct val="100000"/>
              </a:lnSpc>
            </a:pP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 &lt;meta charset="UTF-8" /&gt;</a:t>
            </a:r>
          </a:p>
          <a:p>
            <a:pPr marL="12700">
              <a:lnSpc>
                <a:spcPct val="100000"/>
              </a:lnSpc>
            </a:pP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 &lt;style media="screen"&gt;&lt;/style&gt;</a:t>
            </a:r>
          </a:p>
          <a:p>
            <a:pPr marL="12700">
              <a:lnSpc>
                <a:spcPct val="100000"/>
              </a:lnSpc>
            </a:pP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 &lt;script </a:t>
            </a:r>
            <a:r>
              <a:rPr lang="en-US" sz="1600" spc="-5" dirty="0" err="1" smtClean="0">
                <a:solidFill>
                  <a:srgbClr val="073A33"/>
                </a:solidFill>
                <a:latin typeface="Courier New"/>
                <a:cs typeface="Courier New"/>
              </a:rPr>
              <a:t>src</a:t>
            </a: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="https://</a:t>
            </a:r>
            <a:r>
              <a:rPr lang="en-US" sz="1600" spc="-5" dirty="0" err="1" smtClean="0">
                <a:solidFill>
                  <a:srgbClr val="073A33"/>
                </a:solidFill>
                <a:latin typeface="Courier New"/>
                <a:cs typeface="Courier New"/>
              </a:rPr>
              <a:t>ajax.googleapis.com</a:t>
            </a: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/</a:t>
            </a:r>
            <a:r>
              <a:rPr lang="en-US" sz="1600" spc="-5" dirty="0" err="1" smtClean="0">
                <a:solidFill>
                  <a:srgbClr val="073A33"/>
                </a:solidFill>
                <a:latin typeface="Courier New"/>
                <a:cs typeface="Courier New"/>
              </a:rPr>
              <a:t>ajax</a:t>
            </a: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/libs/</a:t>
            </a:r>
            <a:r>
              <a:rPr lang="en-US" sz="1600" spc="-5" dirty="0" err="1" smtClean="0">
                <a:solidFill>
                  <a:srgbClr val="073A33"/>
                </a:solidFill>
                <a:latin typeface="Courier New"/>
                <a:cs typeface="Courier New"/>
              </a:rPr>
              <a:t>angularjs</a:t>
            </a: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/1.4.8/</a:t>
            </a:r>
            <a:r>
              <a:rPr lang="en-US" sz="1600" spc="-5" dirty="0" err="1" smtClean="0">
                <a:solidFill>
                  <a:srgbClr val="073A33"/>
                </a:solidFill>
                <a:latin typeface="Courier New"/>
                <a:cs typeface="Courier New"/>
              </a:rPr>
              <a:t>angular.min.js</a:t>
            </a: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"&gt;&lt;/script&gt;</a:t>
            </a:r>
          </a:p>
          <a:p>
            <a:pPr marL="12700">
              <a:lnSpc>
                <a:spcPct val="100000"/>
              </a:lnSpc>
            </a:pP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 &lt;/head&gt;</a:t>
            </a:r>
          </a:p>
          <a:p>
            <a:pPr marL="12700">
              <a:lnSpc>
                <a:spcPct val="100000"/>
              </a:lnSpc>
            </a:pP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 &lt;body&gt;</a:t>
            </a:r>
          </a:p>
          <a:p>
            <a:pPr marL="12700">
              <a:lnSpc>
                <a:spcPct val="100000"/>
              </a:lnSpc>
            </a:pP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&lt;div </a:t>
            </a:r>
            <a:r>
              <a:rPr lang="en-US" sz="16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data-</a:t>
            </a:r>
            <a:r>
              <a:rPr lang="en-US" sz="1600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ng</a:t>
            </a:r>
            <a:r>
              <a:rPr lang="en-US" sz="16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-</a:t>
            </a:r>
            <a:r>
              <a:rPr lang="en-US" sz="1600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init</a:t>
            </a:r>
            <a:r>
              <a:rPr lang="en-US" sz="16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="customers = [{name:’</a:t>
            </a:r>
            <a:r>
              <a:rPr lang="en-US" sz="1600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tina</a:t>
            </a:r>
            <a:r>
              <a:rPr lang="en-US" sz="16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'}, {</a:t>
            </a:r>
            <a:r>
              <a:rPr lang="en-US" sz="1600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name:’jack</a:t>
            </a:r>
            <a:r>
              <a:rPr lang="en-US" sz="16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'}]"</a:t>
            </a: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&gt;</a:t>
            </a:r>
          </a:p>
          <a:p>
            <a:pPr marL="12700">
              <a:lnSpc>
                <a:spcPct val="100000"/>
              </a:lnSpc>
            </a:pP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&lt;h1&gt;Cool loop!&lt;/h1&gt;</a:t>
            </a:r>
          </a:p>
          <a:p>
            <a:pPr marL="12700">
              <a:lnSpc>
                <a:spcPct val="100000"/>
              </a:lnSpc>
            </a:pP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</a:t>
            </a:r>
            <a:r>
              <a:rPr lang="en-US" sz="1600" spc="-5" dirty="0" err="1" smtClean="0">
                <a:solidFill>
                  <a:srgbClr val="073A33"/>
                </a:solidFill>
                <a:latin typeface="Courier New"/>
                <a:cs typeface="Courier New"/>
              </a:rPr>
              <a:t>ul</a:t>
            </a: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&gt;</a:t>
            </a:r>
          </a:p>
          <a:p>
            <a:pPr marL="12700">
              <a:lnSpc>
                <a:spcPct val="100000"/>
              </a:lnSpc>
            </a:pP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</a:t>
            </a:r>
            <a:r>
              <a:rPr lang="en-US" sz="16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li data-</a:t>
            </a:r>
            <a:r>
              <a:rPr lang="en-US" sz="1600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ng</a:t>
            </a:r>
            <a:r>
              <a:rPr lang="en-US" sz="16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-repeat="customer in customers | </a:t>
            </a:r>
            <a:r>
              <a:rPr lang="en-US" sz="1600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orderBy</a:t>
            </a:r>
            <a:r>
              <a:rPr lang="en-US" sz="16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:'name'"&gt;</a:t>
            </a:r>
          </a:p>
          <a:p>
            <a:pPr marL="12700">
              <a:lnSpc>
                <a:spcPct val="100000"/>
              </a:lnSpc>
            </a:pPr>
            <a:r>
              <a:rPr lang="en-US" sz="16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{{ </a:t>
            </a:r>
            <a:r>
              <a:rPr lang="en-US" sz="1600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customer.name</a:t>
            </a:r>
            <a:r>
              <a:rPr lang="en-US" sz="16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 | uppercase }}</a:t>
            </a: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&lt;/li&gt;</a:t>
            </a:r>
          </a:p>
          <a:p>
            <a:pPr marL="12700">
              <a:lnSpc>
                <a:spcPct val="100000"/>
              </a:lnSpc>
            </a:pP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&lt;/</a:t>
            </a:r>
            <a:r>
              <a:rPr lang="en-US" sz="1600" spc="-5" dirty="0" err="1" smtClean="0">
                <a:solidFill>
                  <a:srgbClr val="073A33"/>
                </a:solidFill>
                <a:latin typeface="Courier New"/>
                <a:cs typeface="Courier New"/>
              </a:rPr>
              <a:t>ul</a:t>
            </a: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&gt;</a:t>
            </a:r>
          </a:p>
          <a:p>
            <a:pPr marL="12700">
              <a:lnSpc>
                <a:spcPct val="100000"/>
              </a:lnSpc>
            </a:pP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&lt;/div&gt;</a:t>
            </a:r>
          </a:p>
          <a:p>
            <a:pPr marL="12700">
              <a:lnSpc>
                <a:spcPct val="100000"/>
              </a:lnSpc>
            </a:pP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&lt;/body&gt;</a:t>
            </a:r>
          </a:p>
          <a:p>
            <a:pPr marL="12700">
              <a:lnSpc>
                <a:spcPct val="100000"/>
              </a:lnSpc>
            </a:pPr>
            <a:endParaRPr lang="en-US" sz="1600" spc="-5" dirty="0" smtClean="0">
              <a:solidFill>
                <a:srgbClr val="073A33"/>
              </a:solidFill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lang="en-US" sz="16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&lt;/html&gt;</a:t>
            </a:r>
            <a:endParaRPr lang="en-US" sz="1600" spc="-5" dirty="0">
              <a:solidFill>
                <a:srgbClr val="073A33"/>
              </a:solidFill>
              <a:latin typeface="Courier New"/>
              <a:cs typeface="Courier New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469412" y="5158156"/>
            <a:ext cx="2410688" cy="1591894"/>
            <a:chOff x="4972164" y="5448985"/>
            <a:chExt cx="2410688" cy="1591894"/>
          </a:xfrm>
        </p:grpSpPr>
        <p:sp>
          <p:nvSpPr>
            <p:cNvPr id="13" name="object 13"/>
            <p:cNvSpPr/>
            <p:nvPr/>
          </p:nvSpPr>
          <p:spPr>
            <a:xfrm>
              <a:off x="4972164" y="5448985"/>
              <a:ext cx="2410688" cy="15918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14922" y="6168043"/>
              <a:ext cx="623454" cy="4364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24132" y="5475795"/>
              <a:ext cx="2308996" cy="14924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24123" y="5475797"/>
              <a:ext cx="2309495" cy="1492885"/>
            </a:xfrm>
            <a:custGeom>
              <a:avLst/>
              <a:gdLst/>
              <a:ahLst/>
              <a:cxnLst/>
              <a:rect l="l" t="t" r="r" b="b"/>
              <a:pathLst>
                <a:path w="2309495" h="1492884">
                  <a:moveTo>
                    <a:pt x="0" y="0"/>
                  </a:moveTo>
                  <a:lnTo>
                    <a:pt x="966127" y="418311"/>
                  </a:lnTo>
                  <a:lnTo>
                    <a:pt x="1005643" y="393632"/>
                  </a:lnTo>
                  <a:lnTo>
                    <a:pt x="1046582" y="371152"/>
                  </a:lnTo>
                  <a:lnTo>
                    <a:pt x="1088811" y="350867"/>
                  </a:lnTo>
                  <a:lnTo>
                    <a:pt x="1132196" y="332768"/>
                  </a:lnTo>
                  <a:lnTo>
                    <a:pt x="1176603" y="316850"/>
                  </a:lnTo>
                  <a:lnTo>
                    <a:pt x="1221898" y="303106"/>
                  </a:lnTo>
                  <a:lnTo>
                    <a:pt x="1267948" y="291530"/>
                  </a:lnTo>
                  <a:lnTo>
                    <a:pt x="1314618" y="282114"/>
                  </a:lnTo>
                  <a:lnTo>
                    <a:pt x="1361776" y="274853"/>
                  </a:lnTo>
                  <a:lnTo>
                    <a:pt x="1409286" y="269739"/>
                  </a:lnTo>
                  <a:lnTo>
                    <a:pt x="1457016" y="266766"/>
                  </a:lnTo>
                  <a:lnTo>
                    <a:pt x="1504831" y="265927"/>
                  </a:lnTo>
                  <a:lnTo>
                    <a:pt x="1552598" y="267216"/>
                  </a:lnTo>
                  <a:lnTo>
                    <a:pt x="1600183" y="270627"/>
                  </a:lnTo>
                  <a:lnTo>
                    <a:pt x="1647451" y="276152"/>
                  </a:lnTo>
                  <a:lnTo>
                    <a:pt x="1694271" y="283785"/>
                  </a:lnTo>
                  <a:lnTo>
                    <a:pt x="1740506" y="293519"/>
                  </a:lnTo>
                  <a:lnTo>
                    <a:pt x="1786025" y="305349"/>
                  </a:lnTo>
                  <a:lnTo>
                    <a:pt x="1830692" y="319266"/>
                  </a:lnTo>
                  <a:lnTo>
                    <a:pt x="1874374" y="335266"/>
                  </a:lnTo>
                  <a:lnTo>
                    <a:pt x="1916938" y="353340"/>
                  </a:lnTo>
                  <a:lnTo>
                    <a:pt x="1958249" y="373483"/>
                  </a:lnTo>
                  <a:lnTo>
                    <a:pt x="1998174" y="395687"/>
                  </a:lnTo>
                  <a:lnTo>
                    <a:pt x="2036578" y="419947"/>
                  </a:lnTo>
                  <a:lnTo>
                    <a:pt x="2073329" y="446256"/>
                  </a:lnTo>
                  <a:lnTo>
                    <a:pt x="2108292" y="474606"/>
                  </a:lnTo>
                  <a:lnTo>
                    <a:pt x="2144897" y="508536"/>
                  </a:lnTo>
                  <a:lnTo>
                    <a:pt x="2177792" y="543827"/>
                  </a:lnTo>
                  <a:lnTo>
                    <a:pt x="2206991" y="580334"/>
                  </a:lnTo>
                  <a:lnTo>
                    <a:pt x="2232505" y="617908"/>
                  </a:lnTo>
                  <a:lnTo>
                    <a:pt x="2254348" y="656405"/>
                  </a:lnTo>
                  <a:lnTo>
                    <a:pt x="2272532" y="695677"/>
                  </a:lnTo>
                  <a:lnTo>
                    <a:pt x="2287069" y="735579"/>
                  </a:lnTo>
                  <a:lnTo>
                    <a:pt x="2297972" y="775963"/>
                  </a:lnTo>
                  <a:lnTo>
                    <a:pt x="2305253" y="816684"/>
                  </a:lnTo>
                  <a:lnTo>
                    <a:pt x="2308926" y="857594"/>
                  </a:lnTo>
                  <a:lnTo>
                    <a:pt x="2309003" y="898548"/>
                  </a:lnTo>
                  <a:lnTo>
                    <a:pt x="2305496" y="939398"/>
                  </a:lnTo>
                  <a:lnTo>
                    <a:pt x="2298418" y="979999"/>
                  </a:lnTo>
                  <a:lnTo>
                    <a:pt x="2287782" y="1020204"/>
                  </a:lnTo>
                  <a:lnTo>
                    <a:pt x="2273600" y="1059866"/>
                  </a:lnTo>
                  <a:lnTo>
                    <a:pt x="2255884" y="1098840"/>
                  </a:lnTo>
                  <a:lnTo>
                    <a:pt x="2234648" y="1136978"/>
                  </a:lnTo>
                  <a:lnTo>
                    <a:pt x="2209904" y="1174134"/>
                  </a:lnTo>
                  <a:lnTo>
                    <a:pt x="2181664" y="1210162"/>
                  </a:lnTo>
                  <a:lnTo>
                    <a:pt x="2149942" y="1244916"/>
                  </a:lnTo>
                  <a:lnTo>
                    <a:pt x="2114749" y="1278248"/>
                  </a:lnTo>
                  <a:lnTo>
                    <a:pt x="2076098" y="1310012"/>
                  </a:lnTo>
                  <a:lnTo>
                    <a:pt x="2034002" y="1340063"/>
                  </a:lnTo>
                  <a:lnTo>
                    <a:pt x="1994486" y="1364743"/>
                  </a:lnTo>
                  <a:lnTo>
                    <a:pt x="1953546" y="1387223"/>
                  </a:lnTo>
                  <a:lnTo>
                    <a:pt x="1911317" y="1407509"/>
                  </a:lnTo>
                  <a:lnTo>
                    <a:pt x="1867932" y="1425607"/>
                  </a:lnTo>
                  <a:lnTo>
                    <a:pt x="1823524" y="1441525"/>
                  </a:lnTo>
                  <a:lnTo>
                    <a:pt x="1778229" y="1455270"/>
                  </a:lnTo>
                  <a:lnTo>
                    <a:pt x="1732179" y="1466846"/>
                  </a:lnTo>
                  <a:lnTo>
                    <a:pt x="1685509" y="1476262"/>
                  </a:lnTo>
                  <a:lnTo>
                    <a:pt x="1638351" y="1483524"/>
                  </a:lnTo>
                  <a:lnTo>
                    <a:pt x="1590841" y="1488638"/>
                  </a:lnTo>
                  <a:lnTo>
                    <a:pt x="1543111" y="1491611"/>
                  </a:lnTo>
                  <a:lnTo>
                    <a:pt x="1495296" y="1492449"/>
                  </a:lnTo>
                  <a:lnTo>
                    <a:pt x="1447529" y="1491160"/>
                  </a:lnTo>
                  <a:lnTo>
                    <a:pt x="1399945" y="1487749"/>
                  </a:lnTo>
                  <a:lnTo>
                    <a:pt x="1352676" y="1482224"/>
                  </a:lnTo>
                  <a:lnTo>
                    <a:pt x="1305857" y="1474591"/>
                  </a:lnTo>
                  <a:lnTo>
                    <a:pt x="1259621" y="1464857"/>
                  </a:lnTo>
                  <a:lnTo>
                    <a:pt x="1214103" y="1453028"/>
                  </a:lnTo>
                  <a:lnTo>
                    <a:pt x="1169435" y="1439110"/>
                  </a:lnTo>
                  <a:lnTo>
                    <a:pt x="1125753" y="1423111"/>
                  </a:lnTo>
                  <a:lnTo>
                    <a:pt x="1083189" y="1405037"/>
                  </a:lnTo>
                  <a:lnTo>
                    <a:pt x="1041878" y="1384894"/>
                  </a:lnTo>
                  <a:lnTo>
                    <a:pt x="1001953" y="1362690"/>
                  </a:lnTo>
                  <a:lnTo>
                    <a:pt x="963548" y="1338431"/>
                  </a:lnTo>
                  <a:lnTo>
                    <a:pt x="926796" y="1312123"/>
                  </a:lnTo>
                  <a:lnTo>
                    <a:pt x="891833" y="1283773"/>
                  </a:lnTo>
                  <a:lnTo>
                    <a:pt x="853047" y="1247625"/>
                  </a:lnTo>
                  <a:lnTo>
                    <a:pt x="818330" y="1209757"/>
                  </a:lnTo>
                  <a:lnTo>
                    <a:pt x="787714" y="1170357"/>
                  </a:lnTo>
                  <a:lnTo>
                    <a:pt x="761230" y="1129610"/>
                  </a:lnTo>
                  <a:lnTo>
                    <a:pt x="738910" y="1087703"/>
                  </a:lnTo>
                  <a:lnTo>
                    <a:pt x="720785" y="1044822"/>
                  </a:lnTo>
                  <a:lnTo>
                    <a:pt x="706885" y="1001154"/>
                  </a:lnTo>
                  <a:lnTo>
                    <a:pt x="697244" y="956883"/>
                  </a:lnTo>
                  <a:lnTo>
                    <a:pt x="691892" y="912198"/>
                  </a:lnTo>
                  <a:lnTo>
                    <a:pt x="690860" y="867284"/>
                  </a:lnTo>
                  <a:lnTo>
                    <a:pt x="694180" y="822328"/>
                  </a:lnTo>
                  <a:lnTo>
                    <a:pt x="701884" y="777515"/>
                  </a:lnTo>
                  <a:lnTo>
                    <a:pt x="714002" y="733033"/>
                  </a:lnTo>
                  <a:lnTo>
                    <a:pt x="730566" y="689067"/>
                  </a:lnTo>
                  <a:lnTo>
                    <a:pt x="751608" y="645804"/>
                  </a:lnTo>
                  <a:lnTo>
                    <a:pt x="777159" y="60343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6274053" y="6217818"/>
              <a:ext cx="505459" cy="2921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>
                  <a:solidFill>
                    <a:srgbClr val="FFFFFF"/>
                  </a:solidFill>
                  <a:latin typeface="Calibri"/>
                  <a:cs typeface="Calibri"/>
                </a:rPr>
                <a:t>Filter</a:t>
              </a:r>
              <a:endParaRPr sz="1800">
                <a:latin typeface="Calibri"/>
                <a:cs typeface="Calibri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8500" y="273050"/>
            <a:ext cx="2235200" cy="17399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288812" y="4929556"/>
            <a:ext cx="2410688" cy="1591894"/>
            <a:chOff x="4972164" y="5448985"/>
            <a:chExt cx="2410688" cy="1591894"/>
          </a:xfrm>
        </p:grpSpPr>
        <p:sp>
          <p:nvSpPr>
            <p:cNvPr id="22" name="object 13"/>
            <p:cNvSpPr/>
            <p:nvPr/>
          </p:nvSpPr>
          <p:spPr>
            <a:xfrm>
              <a:off x="4972164" y="5448985"/>
              <a:ext cx="2410688" cy="15918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4"/>
            <p:cNvSpPr/>
            <p:nvPr/>
          </p:nvSpPr>
          <p:spPr>
            <a:xfrm>
              <a:off x="6214922" y="6168043"/>
              <a:ext cx="623454" cy="4364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5"/>
            <p:cNvSpPr/>
            <p:nvPr/>
          </p:nvSpPr>
          <p:spPr>
            <a:xfrm>
              <a:off x="5024132" y="5475795"/>
              <a:ext cx="2308996" cy="14924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6"/>
            <p:cNvSpPr/>
            <p:nvPr/>
          </p:nvSpPr>
          <p:spPr>
            <a:xfrm>
              <a:off x="5024123" y="5475797"/>
              <a:ext cx="2309495" cy="1492885"/>
            </a:xfrm>
            <a:custGeom>
              <a:avLst/>
              <a:gdLst/>
              <a:ahLst/>
              <a:cxnLst/>
              <a:rect l="l" t="t" r="r" b="b"/>
              <a:pathLst>
                <a:path w="2309495" h="1492884">
                  <a:moveTo>
                    <a:pt x="0" y="0"/>
                  </a:moveTo>
                  <a:lnTo>
                    <a:pt x="966127" y="418311"/>
                  </a:lnTo>
                  <a:lnTo>
                    <a:pt x="1005643" y="393632"/>
                  </a:lnTo>
                  <a:lnTo>
                    <a:pt x="1046582" y="371152"/>
                  </a:lnTo>
                  <a:lnTo>
                    <a:pt x="1088811" y="350867"/>
                  </a:lnTo>
                  <a:lnTo>
                    <a:pt x="1132196" y="332768"/>
                  </a:lnTo>
                  <a:lnTo>
                    <a:pt x="1176603" y="316850"/>
                  </a:lnTo>
                  <a:lnTo>
                    <a:pt x="1221898" y="303106"/>
                  </a:lnTo>
                  <a:lnTo>
                    <a:pt x="1267948" y="291530"/>
                  </a:lnTo>
                  <a:lnTo>
                    <a:pt x="1314618" y="282114"/>
                  </a:lnTo>
                  <a:lnTo>
                    <a:pt x="1361776" y="274853"/>
                  </a:lnTo>
                  <a:lnTo>
                    <a:pt x="1409286" y="269739"/>
                  </a:lnTo>
                  <a:lnTo>
                    <a:pt x="1457016" y="266766"/>
                  </a:lnTo>
                  <a:lnTo>
                    <a:pt x="1504831" y="265927"/>
                  </a:lnTo>
                  <a:lnTo>
                    <a:pt x="1552598" y="267216"/>
                  </a:lnTo>
                  <a:lnTo>
                    <a:pt x="1600183" y="270627"/>
                  </a:lnTo>
                  <a:lnTo>
                    <a:pt x="1647451" y="276152"/>
                  </a:lnTo>
                  <a:lnTo>
                    <a:pt x="1694271" y="283785"/>
                  </a:lnTo>
                  <a:lnTo>
                    <a:pt x="1740506" y="293519"/>
                  </a:lnTo>
                  <a:lnTo>
                    <a:pt x="1786025" y="305349"/>
                  </a:lnTo>
                  <a:lnTo>
                    <a:pt x="1830692" y="319266"/>
                  </a:lnTo>
                  <a:lnTo>
                    <a:pt x="1874374" y="335266"/>
                  </a:lnTo>
                  <a:lnTo>
                    <a:pt x="1916938" y="353340"/>
                  </a:lnTo>
                  <a:lnTo>
                    <a:pt x="1958249" y="373483"/>
                  </a:lnTo>
                  <a:lnTo>
                    <a:pt x="1998174" y="395687"/>
                  </a:lnTo>
                  <a:lnTo>
                    <a:pt x="2036578" y="419947"/>
                  </a:lnTo>
                  <a:lnTo>
                    <a:pt x="2073329" y="446256"/>
                  </a:lnTo>
                  <a:lnTo>
                    <a:pt x="2108292" y="474606"/>
                  </a:lnTo>
                  <a:lnTo>
                    <a:pt x="2144897" y="508536"/>
                  </a:lnTo>
                  <a:lnTo>
                    <a:pt x="2177792" y="543827"/>
                  </a:lnTo>
                  <a:lnTo>
                    <a:pt x="2206991" y="580334"/>
                  </a:lnTo>
                  <a:lnTo>
                    <a:pt x="2232505" y="617908"/>
                  </a:lnTo>
                  <a:lnTo>
                    <a:pt x="2254348" y="656405"/>
                  </a:lnTo>
                  <a:lnTo>
                    <a:pt x="2272532" y="695677"/>
                  </a:lnTo>
                  <a:lnTo>
                    <a:pt x="2287069" y="735579"/>
                  </a:lnTo>
                  <a:lnTo>
                    <a:pt x="2297972" y="775963"/>
                  </a:lnTo>
                  <a:lnTo>
                    <a:pt x="2305253" y="816684"/>
                  </a:lnTo>
                  <a:lnTo>
                    <a:pt x="2308926" y="857594"/>
                  </a:lnTo>
                  <a:lnTo>
                    <a:pt x="2309003" y="898548"/>
                  </a:lnTo>
                  <a:lnTo>
                    <a:pt x="2305496" y="939398"/>
                  </a:lnTo>
                  <a:lnTo>
                    <a:pt x="2298418" y="979999"/>
                  </a:lnTo>
                  <a:lnTo>
                    <a:pt x="2287782" y="1020204"/>
                  </a:lnTo>
                  <a:lnTo>
                    <a:pt x="2273600" y="1059866"/>
                  </a:lnTo>
                  <a:lnTo>
                    <a:pt x="2255884" y="1098840"/>
                  </a:lnTo>
                  <a:lnTo>
                    <a:pt x="2234648" y="1136978"/>
                  </a:lnTo>
                  <a:lnTo>
                    <a:pt x="2209904" y="1174134"/>
                  </a:lnTo>
                  <a:lnTo>
                    <a:pt x="2181664" y="1210162"/>
                  </a:lnTo>
                  <a:lnTo>
                    <a:pt x="2149942" y="1244916"/>
                  </a:lnTo>
                  <a:lnTo>
                    <a:pt x="2114749" y="1278248"/>
                  </a:lnTo>
                  <a:lnTo>
                    <a:pt x="2076098" y="1310012"/>
                  </a:lnTo>
                  <a:lnTo>
                    <a:pt x="2034002" y="1340063"/>
                  </a:lnTo>
                  <a:lnTo>
                    <a:pt x="1994486" y="1364743"/>
                  </a:lnTo>
                  <a:lnTo>
                    <a:pt x="1953546" y="1387223"/>
                  </a:lnTo>
                  <a:lnTo>
                    <a:pt x="1911317" y="1407509"/>
                  </a:lnTo>
                  <a:lnTo>
                    <a:pt x="1867932" y="1425607"/>
                  </a:lnTo>
                  <a:lnTo>
                    <a:pt x="1823524" y="1441525"/>
                  </a:lnTo>
                  <a:lnTo>
                    <a:pt x="1778229" y="1455270"/>
                  </a:lnTo>
                  <a:lnTo>
                    <a:pt x="1732179" y="1466846"/>
                  </a:lnTo>
                  <a:lnTo>
                    <a:pt x="1685509" y="1476262"/>
                  </a:lnTo>
                  <a:lnTo>
                    <a:pt x="1638351" y="1483524"/>
                  </a:lnTo>
                  <a:lnTo>
                    <a:pt x="1590841" y="1488638"/>
                  </a:lnTo>
                  <a:lnTo>
                    <a:pt x="1543111" y="1491611"/>
                  </a:lnTo>
                  <a:lnTo>
                    <a:pt x="1495296" y="1492449"/>
                  </a:lnTo>
                  <a:lnTo>
                    <a:pt x="1447529" y="1491160"/>
                  </a:lnTo>
                  <a:lnTo>
                    <a:pt x="1399945" y="1487749"/>
                  </a:lnTo>
                  <a:lnTo>
                    <a:pt x="1352676" y="1482224"/>
                  </a:lnTo>
                  <a:lnTo>
                    <a:pt x="1305857" y="1474591"/>
                  </a:lnTo>
                  <a:lnTo>
                    <a:pt x="1259621" y="1464857"/>
                  </a:lnTo>
                  <a:lnTo>
                    <a:pt x="1214103" y="1453028"/>
                  </a:lnTo>
                  <a:lnTo>
                    <a:pt x="1169435" y="1439110"/>
                  </a:lnTo>
                  <a:lnTo>
                    <a:pt x="1125753" y="1423111"/>
                  </a:lnTo>
                  <a:lnTo>
                    <a:pt x="1083189" y="1405037"/>
                  </a:lnTo>
                  <a:lnTo>
                    <a:pt x="1041878" y="1384894"/>
                  </a:lnTo>
                  <a:lnTo>
                    <a:pt x="1001953" y="1362690"/>
                  </a:lnTo>
                  <a:lnTo>
                    <a:pt x="963548" y="1338431"/>
                  </a:lnTo>
                  <a:lnTo>
                    <a:pt x="926796" y="1312123"/>
                  </a:lnTo>
                  <a:lnTo>
                    <a:pt x="891833" y="1283773"/>
                  </a:lnTo>
                  <a:lnTo>
                    <a:pt x="853047" y="1247625"/>
                  </a:lnTo>
                  <a:lnTo>
                    <a:pt x="818330" y="1209757"/>
                  </a:lnTo>
                  <a:lnTo>
                    <a:pt x="787714" y="1170357"/>
                  </a:lnTo>
                  <a:lnTo>
                    <a:pt x="761230" y="1129610"/>
                  </a:lnTo>
                  <a:lnTo>
                    <a:pt x="738910" y="1087703"/>
                  </a:lnTo>
                  <a:lnTo>
                    <a:pt x="720785" y="1044822"/>
                  </a:lnTo>
                  <a:lnTo>
                    <a:pt x="706885" y="1001154"/>
                  </a:lnTo>
                  <a:lnTo>
                    <a:pt x="697244" y="956883"/>
                  </a:lnTo>
                  <a:lnTo>
                    <a:pt x="691892" y="912198"/>
                  </a:lnTo>
                  <a:lnTo>
                    <a:pt x="690860" y="867284"/>
                  </a:lnTo>
                  <a:lnTo>
                    <a:pt x="694180" y="822328"/>
                  </a:lnTo>
                  <a:lnTo>
                    <a:pt x="701884" y="777515"/>
                  </a:lnTo>
                  <a:lnTo>
                    <a:pt x="714002" y="733033"/>
                  </a:lnTo>
                  <a:lnTo>
                    <a:pt x="730566" y="689067"/>
                  </a:lnTo>
                  <a:lnTo>
                    <a:pt x="751608" y="645804"/>
                  </a:lnTo>
                  <a:lnTo>
                    <a:pt x="777159" y="60343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/>
            <p:cNvSpPr txBox="1"/>
            <p:nvPr/>
          </p:nvSpPr>
          <p:spPr>
            <a:xfrm>
              <a:off x="6274053" y="6217818"/>
              <a:ext cx="505459" cy="2921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dirty="0">
                  <a:solidFill>
                    <a:srgbClr val="FFFFFF"/>
                  </a:solidFill>
                  <a:latin typeface="Calibri"/>
                  <a:cs typeface="Calibri"/>
                </a:rPr>
                <a:t>Filter</a:t>
              </a:r>
              <a:endParaRPr sz="180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2977" y="644245"/>
            <a:ext cx="3291840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/>
              <a:t>Using Filters </a:t>
            </a:r>
            <a:r>
              <a:rPr sz="2800" spc="-575" dirty="0"/>
              <a:t>-­‐        </a:t>
            </a:r>
            <a:r>
              <a:rPr sz="2800" spc="-555" dirty="0"/>
              <a:t> </a:t>
            </a:r>
            <a:r>
              <a:rPr sz="2800" dirty="0"/>
              <a:t>Example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22300" y="1335100"/>
            <a:ext cx="9525000" cy="4524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&lt;!DOCTYPE html&gt;</a:t>
            </a:r>
          </a:p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&lt;html </a:t>
            </a:r>
            <a:r>
              <a:rPr lang="en-US" sz="14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data-</a:t>
            </a:r>
            <a:r>
              <a:rPr lang="en-US" sz="1400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ng</a:t>
            </a:r>
            <a:r>
              <a:rPr lang="en-US" sz="14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-app=""</a:t>
            </a: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&gt;</a:t>
            </a:r>
          </a:p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 &lt;head&gt;</a:t>
            </a:r>
          </a:p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 &lt;title&gt;Title&lt;/title&gt;</a:t>
            </a:r>
          </a:p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 &lt;meta charset="UTF-8" /&gt;</a:t>
            </a:r>
          </a:p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 &lt;style media="screen"&gt;&lt;/style&gt;</a:t>
            </a:r>
          </a:p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 &lt;script </a:t>
            </a:r>
            <a:r>
              <a:rPr lang="en-US" sz="1400" spc="-5" dirty="0" err="1" smtClean="0">
                <a:solidFill>
                  <a:srgbClr val="073A33"/>
                </a:solidFill>
                <a:latin typeface="Courier New"/>
                <a:cs typeface="Courier New"/>
              </a:rPr>
              <a:t>src</a:t>
            </a: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="https://</a:t>
            </a:r>
            <a:r>
              <a:rPr lang="en-US" sz="1400" spc="-5" dirty="0" err="1" smtClean="0">
                <a:solidFill>
                  <a:srgbClr val="073A33"/>
                </a:solidFill>
                <a:latin typeface="Courier New"/>
                <a:cs typeface="Courier New"/>
              </a:rPr>
              <a:t>ajax.googleapis.com</a:t>
            </a: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/</a:t>
            </a:r>
            <a:r>
              <a:rPr lang="en-US" sz="1400" spc="-5" dirty="0" err="1" smtClean="0">
                <a:solidFill>
                  <a:srgbClr val="073A33"/>
                </a:solidFill>
                <a:latin typeface="Courier New"/>
                <a:cs typeface="Courier New"/>
              </a:rPr>
              <a:t>ajax</a:t>
            </a: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/libs/</a:t>
            </a:r>
            <a:r>
              <a:rPr lang="en-US" sz="1400" spc="-5" dirty="0" err="1" smtClean="0">
                <a:solidFill>
                  <a:srgbClr val="073A33"/>
                </a:solidFill>
                <a:latin typeface="Courier New"/>
                <a:cs typeface="Courier New"/>
              </a:rPr>
              <a:t>angularjs</a:t>
            </a: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/1.4.8/</a:t>
            </a:r>
            <a:r>
              <a:rPr lang="en-US" sz="1400" spc="-5" dirty="0" err="1" smtClean="0">
                <a:solidFill>
                  <a:srgbClr val="073A33"/>
                </a:solidFill>
                <a:latin typeface="Courier New"/>
                <a:cs typeface="Courier New"/>
              </a:rPr>
              <a:t>angular.min.js</a:t>
            </a: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"&gt;&lt;/script&gt;</a:t>
            </a:r>
          </a:p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 &lt;/head&gt;</a:t>
            </a:r>
          </a:p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 &lt;body&gt;</a:t>
            </a:r>
          </a:p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&lt;div </a:t>
            </a:r>
            <a:r>
              <a:rPr lang="en-US" sz="14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data-</a:t>
            </a:r>
            <a:r>
              <a:rPr lang="en-US" sz="1400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ng</a:t>
            </a:r>
            <a:r>
              <a:rPr lang="en-US" sz="14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-</a:t>
            </a:r>
            <a:r>
              <a:rPr lang="en-US" sz="1400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init</a:t>
            </a:r>
            <a:r>
              <a:rPr lang="en-US" sz="14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=</a:t>
            </a:r>
          </a:p>
          <a:p>
            <a:pPr marL="12700">
              <a:lnSpc>
                <a:spcPct val="100000"/>
              </a:lnSpc>
            </a:pPr>
            <a:r>
              <a:rPr lang="en-US" sz="14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"customers = [{</a:t>
            </a:r>
            <a:r>
              <a:rPr lang="en-US" sz="1400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name:'jack</a:t>
            </a:r>
            <a:r>
              <a:rPr lang="en-US" sz="14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'}, {name:'</a:t>
            </a:r>
            <a:r>
              <a:rPr lang="en-US" sz="1400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tina</a:t>
            </a:r>
            <a:r>
              <a:rPr lang="en-US" sz="14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'}, {</a:t>
            </a:r>
            <a:r>
              <a:rPr lang="en-US" sz="1400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name:'john</a:t>
            </a:r>
            <a:r>
              <a:rPr lang="en-US" sz="14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'}, {name:'</a:t>
            </a:r>
            <a:r>
              <a:rPr lang="en-US" sz="1400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donald</a:t>
            </a:r>
            <a:r>
              <a:rPr lang="en-US" sz="14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'}]"</a:t>
            </a: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&gt;</a:t>
            </a:r>
          </a:p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&lt;h1&gt;Customers&lt;/h1&gt;</a:t>
            </a:r>
          </a:p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</a:t>
            </a:r>
            <a:r>
              <a:rPr lang="en-US" sz="1400" spc="-5" dirty="0" err="1" smtClean="0">
                <a:solidFill>
                  <a:srgbClr val="073A33"/>
                </a:solidFill>
                <a:latin typeface="Courier New"/>
                <a:cs typeface="Courier New"/>
              </a:rPr>
              <a:t>ul</a:t>
            </a: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&gt;</a:t>
            </a:r>
          </a:p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&lt;li </a:t>
            </a:r>
            <a:r>
              <a:rPr lang="en-US" sz="14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data-</a:t>
            </a:r>
            <a:r>
              <a:rPr lang="en-US" sz="1400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ng</a:t>
            </a:r>
            <a:r>
              <a:rPr lang="en-US" sz="14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-repeat="customer in customers | </a:t>
            </a:r>
            <a:r>
              <a:rPr lang="en-US" sz="1400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orderBy</a:t>
            </a:r>
            <a:r>
              <a:rPr lang="en-US" sz="14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:'name' | </a:t>
            </a:r>
            <a:r>
              <a:rPr lang="en-US" sz="1400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filter:'john</a:t>
            </a:r>
            <a:r>
              <a:rPr lang="en-US" sz="14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'"&gt;{{  </a:t>
            </a:r>
            <a:r>
              <a:rPr lang="en-US" sz="1400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customer.name</a:t>
            </a:r>
            <a:r>
              <a:rPr lang="en-US" sz="14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 | uppercase }}</a:t>
            </a: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&lt;/li&gt;</a:t>
            </a:r>
          </a:p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&lt;/</a:t>
            </a:r>
            <a:r>
              <a:rPr lang="en-US" sz="1400" spc="-5" dirty="0" err="1" smtClean="0">
                <a:solidFill>
                  <a:srgbClr val="073A33"/>
                </a:solidFill>
                <a:latin typeface="Courier New"/>
                <a:cs typeface="Courier New"/>
              </a:rPr>
              <a:t>ul</a:t>
            </a: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&gt;</a:t>
            </a:r>
          </a:p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&lt;/div&gt;</a:t>
            </a:r>
          </a:p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&lt;/body&gt;</a:t>
            </a:r>
          </a:p>
          <a:p>
            <a:pPr marL="12700">
              <a:lnSpc>
                <a:spcPct val="100000"/>
              </a:lnSpc>
            </a:pPr>
            <a:endParaRPr lang="en-US" sz="1400" spc="-5" dirty="0" smtClean="0">
              <a:solidFill>
                <a:srgbClr val="073A33"/>
              </a:solidFill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&lt;/html&gt;</a:t>
            </a:r>
            <a:endParaRPr sz="1400" dirty="0">
              <a:latin typeface="Courier New"/>
              <a:cs typeface="Courier Ne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500" y="730250"/>
            <a:ext cx="2235200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300" y="882650"/>
            <a:ext cx="2374900" cy="2032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9550" y="644245"/>
            <a:ext cx="593915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/>
              <a:t>Using Filters – User Input Filters the</a:t>
            </a:r>
            <a:r>
              <a:rPr sz="2800" spc="-100" dirty="0"/>
              <a:t> </a:t>
            </a:r>
            <a:r>
              <a:rPr sz="2800" dirty="0"/>
              <a:t>Data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310182" y="1335100"/>
            <a:ext cx="8075118" cy="5170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&lt;!DOCTYPE html&gt;</a:t>
            </a:r>
          </a:p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&lt;html </a:t>
            </a:r>
            <a:r>
              <a:rPr lang="en-US" sz="14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data-</a:t>
            </a:r>
            <a:r>
              <a:rPr lang="en-US" sz="1400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ng</a:t>
            </a:r>
            <a:r>
              <a:rPr lang="en-US" sz="14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-app=""</a:t>
            </a: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&gt;</a:t>
            </a:r>
          </a:p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 &lt;head&gt;</a:t>
            </a:r>
          </a:p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 &lt;title&gt;Title&lt;/title&gt;</a:t>
            </a:r>
          </a:p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 &lt;meta charset="UTF-8" /&gt;</a:t>
            </a:r>
          </a:p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 &lt;style media="screen"&gt;&lt;/style&gt;</a:t>
            </a:r>
          </a:p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 &lt;script </a:t>
            </a:r>
            <a:r>
              <a:rPr lang="en-US" sz="1400" spc="-5" dirty="0" err="1" smtClean="0">
                <a:solidFill>
                  <a:srgbClr val="073A33"/>
                </a:solidFill>
                <a:latin typeface="Courier New"/>
                <a:cs typeface="Courier New"/>
              </a:rPr>
              <a:t>src</a:t>
            </a: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="https://</a:t>
            </a:r>
            <a:r>
              <a:rPr lang="en-US" sz="1400" spc="-5" dirty="0" err="1" smtClean="0">
                <a:solidFill>
                  <a:srgbClr val="073A33"/>
                </a:solidFill>
                <a:latin typeface="Courier New"/>
                <a:cs typeface="Courier New"/>
              </a:rPr>
              <a:t>ajax.googleapis.com</a:t>
            </a: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/</a:t>
            </a:r>
            <a:r>
              <a:rPr lang="en-US" sz="1400" spc="-5" dirty="0" err="1" smtClean="0">
                <a:solidFill>
                  <a:srgbClr val="073A33"/>
                </a:solidFill>
                <a:latin typeface="Courier New"/>
                <a:cs typeface="Courier New"/>
              </a:rPr>
              <a:t>ajax</a:t>
            </a: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/libs/</a:t>
            </a:r>
            <a:r>
              <a:rPr lang="en-US" sz="1400" spc="-5" dirty="0" err="1" smtClean="0">
                <a:solidFill>
                  <a:srgbClr val="073A33"/>
                </a:solidFill>
                <a:latin typeface="Courier New"/>
                <a:cs typeface="Courier New"/>
              </a:rPr>
              <a:t>angularjs</a:t>
            </a: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/1.4.8/</a:t>
            </a:r>
            <a:r>
              <a:rPr lang="en-US" sz="1400" spc="-5" dirty="0" err="1" smtClean="0">
                <a:solidFill>
                  <a:srgbClr val="073A33"/>
                </a:solidFill>
                <a:latin typeface="Courier New"/>
                <a:cs typeface="Courier New"/>
              </a:rPr>
              <a:t>angular.min.js</a:t>
            </a: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"&gt;&lt;/script&gt;</a:t>
            </a:r>
          </a:p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 &lt;/head&gt;</a:t>
            </a:r>
          </a:p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 &lt;body&gt;</a:t>
            </a:r>
          </a:p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&lt;div </a:t>
            </a:r>
            <a:r>
              <a:rPr lang="en-US" sz="14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data-</a:t>
            </a:r>
            <a:r>
              <a:rPr lang="en-US" sz="1400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ng</a:t>
            </a:r>
            <a:r>
              <a:rPr lang="en-US" sz="14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-</a:t>
            </a:r>
            <a:r>
              <a:rPr lang="en-US" sz="1400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init</a:t>
            </a:r>
            <a:r>
              <a:rPr lang="en-US" sz="14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=</a:t>
            </a:r>
          </a:p>
          <a:p>
            <a:pPr marL="12700">
              <a:lnSpc>
                <a:spcPct val="100000"/>
              </a:lnSpc>
            </a:pPr>
            <a:r>
              <a:rPr lang="en-US" sz="14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"customers = [{</a:t>
            </a:r>
            <a:r>
              <a:rPr lang="en-US" sz="1400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name:'jack</a:t>
            </a:r>
            <a:r>
              <a:rPr lang="en-US" sz="14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'}, {name:'</a:t>
            </a:r>
            <a:r>
              <a:rPr lang="en-US" sz="1400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tina</a:t>
            </a:r>
            <a:r>
              <a:rPr lang="en-US" sz="14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'}, {</a:t>
            </a:r>
            <a:r>
              <a:rPr lang="en-US" sz="1400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name:'john</a:t>
            </a:r>
            <a:r>
              <a:rPr lang="en-US" sz="14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'}, {name:'</a:t>
            </a:r>
            <a:r>
              <a:rPr lang="en-US" sz="1400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donald</a:t>
            </a:r>
            <a:r>
              <a:rPr lang="en-US" sz="14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'}]"</a:t>
            </a:r>
            <a:r>
              <a:rPr lang="en-US" sz="1400" spc="-5" dirty="0" smtClean="0">
                <a:solidFill>
                  <a:srgbClr val="FF0000"/>
                </a:solidFill>
                <a:latin typeface="Courier New"/>
                <a:cs typeface="Courier New"/>
              </a:rPr>
              <a:t>&gt;</a:t>
            </a:r>
          </a:p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&lt;h1&gt;Customers&lt;/h1&gt;</a:t>
            </a:r>
          </a:p>
          <a:p>
            <a:pPr marL="12700">
              <a:lnSpc>
                <a:spcPct val="100000"/>
              </a:lnSpc>
            </a:pPr>
            <a:endParaRPr lang="en-US" sz="1400" spc="-5" dirty="0" smtClean="0">
              <a:solidFill>
                <a:srgbClr val="073A33"/>
              </a:solidFill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lang="en-US" sz="14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&lt;input type="text" data-</a:t>
            </a:r>
            <a:r>
              <a:rPr lang="en-US" sz="1400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ng</a:t>
            </a:r>
            <a:r>
              <a:rPr lang="en-US" sz="14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-model="</a:t>
            </a:r>
            <a:r>
              <a:rPr lang="en-US" sz="1400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userInput</a:t>
            </a:r>
            <a:r>
              <a:rPr lang="en-US" sz="14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" /&gt;</a:t>
            </a:r>
          </a:p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</a:t>
            </a:r>
            <a:r>
              <a:rPr lang="en-US" sz="1400" spc="-5" dirty="0" err="1" smtClean="0">
                <a:solidFill>
                  <a:srgbClr val="073A33"/>
                </a:solidFill>
                <a:latin typeface="Courier New"/>
                <a:cs typeface="Courier New"/>
              </a:rPr>
              <a:t>ul</a:t>
            </a: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&gt;</a:t>
            </a:r>
          </a:p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&lt;li </a:t>
            </a:r>
            <a:r>
              <a:rPr lang="en-US" sz="14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data-</a:t>
            </a:r>
            <a:r>
              <a:rPr lang="en-US" sz="1400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ng</a:t>
            </a:r>
            <a:r>
              <a:rPr lang="en-US" sz="14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-repeat="customer in customers | </a:t>
            </a:r>
            <a:r>
              <a:rPr lang="en-US" sz="1400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orderBy</a:t>
            </a:r>
            <a:r>
              <a:rPr lang="en-US" sz="14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:'name' | </a:t>
            </a:r>
            <a:r>
              <a:rPr lang="en-US" sz="1400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filter:userInput</a:t>
            </a:r>
            <a:r>
              <a:rPr lang="en-US" sz="14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"&gt;{{  </a:t>
            </a:r>
            <a:r>
              <a:rPr lang="en-US" sz="1400" b="1" spc="-5" dirty="0" err="1" smtClean="0">
                <a:solidFill>
                  <a:srgbClr val="FF0000"/>
                </a:solidFill>
                <a:latin typeface="Courier New"/>
                <a:cs typeface="Courier New"/>
              </a:rPr>
              <a:t>customer.name</a:t>
            </a:r>
            <a:r>
              <a:rPr lang="en-US" sz="1400" b="1" spc="-5" dirty="0" smtClean="0">
                <a:solidFill>
                  <a:srgbClr val="FF0000"/>
                </a:solidFill>
                <a:latin typeface="Courier New"/>
                <a:cs typeface="Courier New"/>
              </a:rPr>
              <a:t> | uppercase }}</a:t>
            </a: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&lt;/li&gt;</a:t>
            </a:r>
          </a:p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&lt;/</a:t>
            </a:r>
            <a:r>
              <a:rPr lang="en-US" sz="1400" spc="-5" dirty="0" err="1" smtClean="0">
                <a:solidFill>
                  <a:srgbClr val="073A33"/>
                </a:solidFill>
                <a:latin typeface="Courier New"/>
                <a:cs typeface="Courier New"/>
              </a:rPr>
              <a:t>ul</a:t>
            </a: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&gt;</a:t>
            </a:r>
          </a:p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&lt;/div&gt;</a:t>
            </a:r>
          </a:p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&lt;/body&gt;</a:t>
            </a:r>
          </a:p>
          <a:p>
            <a:pPr marL="12700">
              <a:lnSpc>
                <a:spcPct val="100000"/>
              </a:lnSpc>
            </a:pPr>
            <a:endParaRPr lang="en-US" sz="1400" spc="-5" dirty="0" smtClean="0">
              <a:solidFill>
                <a:srgbClr val="073A33"/>
              </a:solidFill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lang="en-US" sz="1400" spc="-5" dirty="0" smtClean="0">
                <a:solidFill>
                  <a:srgbClr val="073A33"/>
                </a:solidFill>
                <a:latin typeface="Courier New"/>
                <a:cs typeface="Courier New"/>
              </a:rPr>
              <a:t>&lt;/html&gt;</a:t>
            </a:r>
            <a:endParaRPr sz="1400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3320">
              <a:lnSpc>
                <a:spcPct val="100000"/>
              </a:lnSpc>
            </a:pPr>
            <a:r>
              <a:rPr dirty="0"/>
              <a:t>API</a:t>
            </a:r>
            <a:r>
              <a:rPr spc="-60" dirty="0"/>
              <a:t> </a:t>
            </a:r>
            <a:r>
              <a:rPr spc="-5" dirty="0"/>
              <a:t>Reference</a:t>
            </a:r>
          </a:p>
        </p:txBody>
      </p:sp>
      <p:sp>
        <p:nvSpPr>
          <p:cNvPr id="3" name="object 3"/>
          <p:cNvSpPr/>
          <p:nvPr/>
        </p:nvSpPr>
        <p:spPr>
          <a:xfrm>
            <a:off x="1391526" y="2833689"/>
            <a:ext cx="7909420" cy="4525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871136" y="1987176"/>
            <a:ext cx="4380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https://docs.angularjs.org/api/ng/filter/filter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5295" y="4801755"/>
            <a:ext cx="6304280" cy="632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dirty="0">
                <a:latin typeface="Calibri"/>
                <a:cs typeface="Calibri"/>
              </a:rPr>
              <a:t>VIEWS, CONTROLLERS,</a:t>
            </a:r>
            <a:r>
              <a:rPr sz="4000" b="1" spc="-8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SCOPE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0280">
              <a:lnSpc>
                <a:spcPct val="100000"/>
              </a:lnSpc>
            </a:pPr>
            <a:r>
              <a:rPr spc="-5" dirty="0"/>
              <a:t>Model </a:t>
            </a:r>
            <a:r>
              <a:rPr dirty="0"/>
              <a:t>– View </a:t>
            </a:r>
            <a:r>
              <a:rPr spc="-900" dirty="0"/>
              <a:t>-­‐        </a:t>
            </a:r>
            <a:r>
              <a:rPr spc="-830" dirty="0"/>
              <a:t> </a:t>
            </a:r>
            <a:r>
              <a:rPr b="1" spc="-5" dirty="0">
                <a:latin typeface="Calibri"/>
                <a:cs typeface="Calibri"/>
              </a:rPr>
              <a:t>Controllers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1995055"/>
            <a:ext cx="8007984" cy="3662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Controllers </a:t>
            </a:r>
            <a:r>
              <a:rPr sz="3200" spc="-5" dirty="0">
                <a:latin typeface="Calibri"/>
                <a:cs typeface="Calibri"/>
              </a:rPr>
              <a:t>provide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b="1" dirty="0">
                <a:latin typeface="Calibri"/>
                <a:cs typeface="Calibri"/>
              </a:rPr>
              <a:t>logic </a:t>
            </a:r>
            <a:r>
              <a:rPr sz="3200" dirty="0">
                <a:latin typeface="Calibri"/>
                <a:cs typeface="Calibri"/>
              </a:rPr>
              <a:t>behind </a:t>
            </a:r>
            <a:r>
              <a:rPr sz="3200" spc="-5" dirty="0">
                <a:latin typeface="Calibri"/>
                <a:cs typeface="Calibri"/>
              </a:rPr>
              <a:t>your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app.</a:t>
            </a:r>
            <a:endParaRPr sz="3200">
              <a:latin typeface="Calibri"/>
              <a:cs typeface="Calibri"/>
            </a:endParaRPr>
          </a:p>
          <a:p>
            <a:pPr marL="748665" marR="666115" indent="-279400">
              <a:lnSpc>
                <a:spcPts val="3329"/>
              </a:lnSpc>
              <a:spcBef>
                <a:spcPts val="765"/>
              </a:spcBef>
            </a:pPr>
            <a:r>
              <a:rPr sz="2800" dirty="0">
                <a:latin typeface="Arial"/>
                <a:cs typeface="Arial"/>
              </a:rPr>
              <a:t>– </a:t>
            </a:r>
            <a:r>
              <a:rPr sz="2800" dirty="0">
                <a:latin typeface="Calibri"/>
                <a:cs typeface="Calibri"/>
              </a:rPr>
              <a:t>So use </a:t>
            </a:r>
            <a:r>
              <a:rPr sz="2800" spc="-5" dirty="0">
                <a:latin typeface="Calibri"/>
                <a:cs typeface="Calibri"/>
              </a:rPr>
              <a:t>controller when you </a:t>
            </a:r>
            <a:r>
              <a:rPr sz="2800" dirty="0">
                <a:latin typeface="Calibri"/>
                <a:cs typeface="Calibri"/>
              </a:rPr>
              <a:t>need </a:t>
            </a:r>
            <a:r>
              <a:rPr sz="2800" spc="-5" dirty="0">
                <a:latin typeface="Calibri"/>
                <a:cs typeface="Calibri"/>
              </a:rPr>
              <a:t>logic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behind  </a:t>
            </a:r>
            <a:r>
              <a:rPr sz="2800" spc="-5" dirty="0">
                <a:latin typeface="Calibri"/>
                <a:cs typeface="Calibri"/>
              </a:rPr>
              <a:t>your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UI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AngularJS </a:t>
            </a:r>
            <a:r>
              <a:rPr sz="3200" dirty="0">
                <a:latin typeface="Calibri"/>
                <a:cs typeface="Calibri"/>
              </a:rPr>
              <a:t>apps </a:t>
            </a:r>
            <a:r>
              <a:rPr sz="3200" spc="-5" dirty="0">
                <a:latin typeface="Calibri"/>
                <a:cs typeface="Calibri"/>
              </a:rPr>
              <a:t>are controller </a:t>
            </a:r>
            <a:r>
              <a:rPr sz="3200" dirty="0">
                <a:latin typeface="Calibri"/>
                <a:cs typeface="Calibri"/>
              </a:rPr>
              <a:t>by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controllers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Use </a:t>
            </a:r>
            <a:r>
              <a:rPr sz="3200" b="1" spc="-135" dirty="0">
                <a:latin typeface="Calibri"/>
                <a:cs typeface="Calibri"/>
              </a:rPr>
              <a:t>ng-­‐controller </a:t>
            </a:r>
            <a:r>
              <a:rPr sz="3200" dirty="0">
                <a:latin typeface="Calibri"/>
                <a:cs typeface="Calibri"/>
              </a:rPr>
              <a:t>to deﬁne the</a:t>
            </a:r>
            <a:r>
              <a:rPr sz="3200" spc="1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controller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ts val="3835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Controller </a:t>
            </a:r>
            <a:r>
              <a:rPr sz="3200" b="1" dirty="0">
                <a:latin typeface="Calibri"/>
                <a:cs typeface="Calibri"/>
              </a:rPr>
              <a:t>is a </a:t>
            </a:r>
            <a:r>
              <a:rPr sz="3200" b="1" spc="-5" dirty="0">
                <a:latin typeface="Calibri"/>
                <a:cs typeface="Calibri"/>
              </a:rPr>
              <a:t>JavaScript </a:t>
            </a:r>
            <a:r>
              <a:rPr sz="3200" b="1" dirty="0">
                <a:latin typeface="Calibri"/>
                <a:cs typeface="Calibri"/>
              </a:rPr>
              <a:t>Object, </a:t>
            </a:r>
            <a:r>
              <a:rPr sz="3200" b="1" spc="-5" dirty="0">
                <a:latin typeface="Calibri"/>
                <a:cs typeface="Calibri"/>
              </a:rPr>
              <a:t>created </a:t>
            </a:r>
            <a:r>
              <a:rPr sz="3200" b="1" dirty="0">
                <a:latin typeface="Calibri"/>
                <a:cs typeface="Calibri"/>
              </a:rPr>
              <a:t>by</a:t>
            </a:r>
            <a:endParaRPr sz="3200">
              <a:latin typeface="Calibri"/>
              <a:cs typeface="Calibri"/>
            </a:endParaRPr>
          </a:p>
          <a:p>
            <a:pPr marL="354965">
              <a:lnSpc>
                <a:spcPts val="3835"/>
              </a:lnSpc>
            </a:pPr>
            <a:r>
              <a:rPr sz="3200" spc="-5" dirty="0">
                <a:latin typeface="Calibri"/>
                <a:cs typeface="Calibri"/>
              </a:rPr>
              <a:t>standard </a:t>
            </a:r>
            <a:r>
              <a:rPr sz="3200" b="1" dirty="0">
                <a:latin typeface="Calibri"/>
                <a:cs typeface="Calibri"/>
              </a:rPr>
              <a:t>JS </a:t>
            </a:r>
            <a:r>
              <a:rPr sz="3200" b="1" spc="-5" dirty="0">
                <a:latin typeface="Calibri"/>
                <a:cs typeface="Calibri"/>
              </a:rPr>
              <a:t>object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constructor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0280">
              <a:lnSpc>
                <a:spcPct val="100000"/>
              </a:lnSpc>
            </a:pPr>
            <a:r>
              <a:rPr spc="-5" dirty="0"/>
              <a:t>Model </a:t>
            </a:r>
            <a:r>
              <a:rPr dirty="0"/>
              <a:t>– View </a:t>
            </a:r>
            <a:r>
              <a:rPr spc="-900" dirty="0"/>
              <a:t>-­‐        </a:t>
            </a:r>
            <a:r>
              <a:rPr spc="-830" dirty="0"/>
              <a:t> </a:t>
            </a:r>
            <a:r>
              <a:rPr b="1" spc="-5" dirty="0">
                <a:latin typeface="Calibri"/>
                <a:cs typeface="Calibri"/>
              </a:rPr>
              <a:t>Controllers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1995055"/>
            <a:ext cx="8007984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3200" dirty="0"/>
              <a:t>a controller is a JavaScript function </a:t>
            </a:r>
            <a:endParaRPr lang="en-US" sz="3200" dirty="0" smtClean="0">
              <a:effectLst/>
            </a:endParaRPr>
          </a:p>
          <a:p>
            <a:r>
              <a:rPr lang="en-US" sz="3200" dirty="0"/>
              <a:t>○  It contains data </a:t>
            </a:r>
            <a:endParaRPr lang="en-US" sz="3200" dirty="0" smtClean="0">
              <a:effectLst/>
            </a:endParaRPr>
          </a:p>
          <a:p>
            <a:r>
              <a:rPr lang="en-US" sz="3200" dirty="0"/>
              <a:t>○  It specifies the behavior </a:t>
            </a:r>
            <a:endParaRPr lang="en-US" sz="3200" dirty="0" smtClean="0">
              <a:effectLst/>
            </a:endParaRPr>
          </a:p>
          <a:p>
            <a:r>
              <a:rPr lang="en-US" sz="3200" dirty="0"/>
              <a:t>○  It should contain only the business logic needed for a single view. 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996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4405">
              <a:lnSpc>
                <a:spcPct val="100000"/>
              </a:lnSpc>
            </a:pPr>
            <a:r>
              <a:rPr spc="-5" dirty="0"/>
              <a:t>View, Controller </a:t>
            </a:r>
            <a:r>
              <a:rPr dirty="0"/>
              <a:t>and</a:t>
            </a:r>
            <a:r>
              <a:rPr spc="-15" dirty="0"/>
              <a:t> </a:t>
            </a:r>
            <a:r>
              <a:rPr spc="-5" dirty="0"/>
              <a:t>Scope</a:t>
            </a:r>
          </a:p>
        </p:txBody>
      </p:sp>
      <p:sp>
        <p:nvSpPr>
          <p:cNvPr id="3" name="object 3"/>
          <p:cNvSpPr/>
          <p:nvPr/>
        </p:nvSpPr>
        <p:spPr>
          <a:xfrm>
            <a:off x="1476667" y="2747360"/>
            <a:ext cx="2547848" cy="10432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8330" y="2777909"/>
            <a:ext cx="2445791" cy="940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8330" y="2777909"/>
            <a:ext cx="2446020" cy="940435"/>
          </a:xfrm>
          <a:custGeom>
            <a:avLst/>
            <a:gdLst/>
            <a:ahLst/>
            <a:cxnLst/>
            <a:rect l="l" t="t" r="r" b="b"/>
            <a:pathLst>
              <a:path w="2446020" h="940435">
                <a:moveTo>
                  <a:pt x="0" y="156709"/>
                </a:moveTo>
                <a:lnTo>
                  <a:pt x="7989" y="107177"/>
                </a:lnTo>
                <a:lnTo>
                  <a:pt x="30235" y="64159"/>
                </a:lnTo>
                <a:lnTo>
                  <a:pt x="64159" y="30235"/>
                </a:lnTo>
                <a:lnTo>
                  <a:pt x="107177" y="7989"/>
                </a:lnTo>
                <a:lnTo>
                  <a:pt x="156709" y="0"/>
                </a:lnTo>
                <a:lnTo>
                  <a:pt x="2289078" y="0"/>
                </a:lnTo>
                <a:lnTo>
                  <a:pt x="2338611" y="7989"/>
                </a:lnTo>
                <a:lnTo>
                  <a:pt x="2381629" y="30235"/>
                </a:lnTo>
                <a:lnTo>
                  <a:pt x="2415552" y="64159"/>
                </a:lnTo>
                <a:lnTo>
                  <a:pt x="2437799" y="107177"/>
                </a:lnTo>
                <a:lnTo>
                  <a:pt x="2445788" y="156709"/>
                </a:lnTo>
                <a:lnTo>
                  <a:pt x="2445788" y="783532"/>
                </a:lnTo>
                <a:lnTo>
                  <a:pt x="2437799" y="833065"/>
                </a:lnTo>
                <a:lnTo>
                  <a:pt x="2415552" y="876083"/>
                </a:lnTo>
                <a:lnTo>
                  <a:pt x="2381629" y="910006"/>
                </a:lnTo>
                <a:lnTo>
                  <a:pt x="2338611" y="932253"/>
                </a:lnTo>
                <a:lnTo>
                  <a:pt x="2289078" y="940242"/>
                </a:lnTo>
                <a:lnTo>
                  <a:pt x="156709" y="940242"/>
                </a:lnTo>
                <a:lnTo>
                  <a:pt x="107177" y="932253"/>
                </a:lnTo>
                <a:lnTo>
                  <a:pt x="64159" y="910006"/>
                </a:lnTo>
                <a:lnTo>
                  <a:pt x="30235" y="876083"/>
                </a:lnTo>
                <a:lnTo>
                  <a:pt x="7989" y="833065"/>
                </a:lnTo>
                <a:lnTo>
                  <a:pt x="0" y="783532"/>
                </a:lnTo>
                <a:lnTo>
                  <a:pt x="0" y="156709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00370" y="2897517"/>
            <a:ext cx="150749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29"/>
              </a:lnSpc>
            </a:pPr>
            <a:r>
              <a:rPr sz="2800" spc="-5" dirty="0">
                <a:latin typeface="Calibri"/>
                <a:cs typeface="Calibri"/>
              </a:rPr>
              <a:t>View</a:t>
            </a:r>
            <a:endParaRPr sz="2800">
              <a:latin typeface="Calibri"/>
              <a:cs typeface="Calibri"/>
            </a:endParaRPr>
          </a:p>
          <a:p>
            <a:pPr algn="ctr">
              <a:lnSpc>
                <a:spcPts val="2130"/>
              </a:lnSpc>
            </a:pPr>
            <a:r>
              <a:rPr sz="1800" dirty="0">
                <a:latin typeface="Calibri"/>
                <a:cs typeface="Calibri"/>
              </a:rPr>
              <a:t>(html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fragment)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34467" y="2747360"/>
            <a:ext cx="2547848" cy="10432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84326" y="2777909"/>
            <a:ext cx="2445791" cy="940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84326" y="2777909"/>
            <a:ext cx="2446020" cy="940435"/>
          </a:xfrm>
          <a:custGeom>
            <a:avLst/>
            <a:gdLst/>
            <a:ahLst/>
            <a:cxnLst/>
            <a:rect l="l" t="t" r="r" b="b"/>
            <a:pathLst>
              <a:path w="2446020" h="940435">
                <a:moveTo>
                  <a:pt x="0" y="156709"/>
                </a:moveTo>
                <a:lnTo>
                  <a:pt x="7989" y="107177"/>
                </a:lnTo>
                <a:lnTo>
                  <a:pt x="30235" y="64159"/>
                </a:lnTo>
                <a:lnTo>
                  <a:pt x="64159" y="30235"/>
                </a:lnTo>
                <a:lnTo>
                  <a:pt x="107177" y="7989"/>
                </a:lnTo>
                <a:lnTo>
                  <a:pt x="156710" y="0"/>
                </a:lnTo>
                <a:lnTo>
                  <a:pt x="2289078" y="0"/>
                </a:lnTo>
                <a:lnTo>
                  <a:pt x="2338611" y="7989"/>
                </a:lnTo>
                <a:lnTo>
                  <a:pt x="2381629" y="30235"/>
                </a:lnTo>
                <a:lnTo>
                  <a:pt x="2415552" y="64159"/>
                </a:lnTo>
                <a:lnTo>
                  <a:pt x="2437799" y="107177"/>
                </a:lnTo>
                <a:lnTo>
                  <a:pt x="2445788" y="156709"/>
                </a:lnTo>
                <a:lnTo>
                  <a:pt x="2445788" y="783532"/>
                </a:lnTo>
                <a:lnTo>
                  <a:pt x="2437799" y="833065"/>
                </a:lnTo>
                <a:lnTo>
                  <a:pt x="2415552" y="876083"/>
                </a:lnTo>
                <a:lnTo>
                  <a:pt x="2381629" y="910006"/>
                </a:lnTo>
                <a:lnTo>
                  <a:pt x="2338611" y="932253"/>
                </a:lnTo>
                <a:lnTo>
                  <a:pt x="2289078" y="940242"/>
                </a:lnTo>
                <a:lnTo>
                  <a:pt x="156710" y="940242"/>
                </a:lnTo>
                <a:lnTo>
                  <a:pt x="107177" y="932253"/>
                </a:lnTo>
                <a:lnTo>
                  <a:pt x="64159" y="910006"/>
                </a:lnTo>
                <a:lnTo>
                  <a:pt x="30235" y="876083"/>
                </a:lnTo>
                <a:lnTo>
                  <a:pt x="7989" y="833065"/>
                </a:lnTo>
                <a:lnTo>
                  <a:pt x="0" y="783532"/>
                </a:lnTo>
                <a:lnTo>
                  <a:pt x="0" y="156709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67851" y="3034677"/>
            <a:ext cx="1484630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Controller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29164" y="3121426"/>
            <a:ext cx="3100641" cy="2951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74122" y="3189084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01066" y="0"/>
                </a:moveTo>
                <a:lnTo>
                  <a:pt x="0" y="58953"/>
                </a:lnTo>
                <a:lnTo>
                  <a:pt x="101066" y="117906"/>
                </a:lnTo>
                <a:lnTo>
                  <a:pt x="108838" y="115862"/>
                </a:lnTo>
                <a:lnTo>
                  <a:pt x="115912" y="103746"/>
                </a:lnTo>
                <a:lnTo>
                  <a:pt x="113855" y="95961"/>
                </a:lnTo>
                <a:lnTo>
                  <a:pt x="50406" y="58953"/>
                </a:lnTo>
                <a:lnTo>
                  <a:pt x="113855" y="21932"/>
                </a:lnTo>
                <a:lnTo>
                  <a:pt x="115912" y="14160"/>
                </a:lnTo>
                <a:lnTo>
                  <a:pt x="108838" y="2044"/>
                </a:lnTo>
                <a:lnTo>
                  <a:pt x="101066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68084" y="3189084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14846" y="0"/>
                </a:moveTo>
                <a:lnTo>
                  <a:pt x="7073" y="2044"/>
                </a:lnTo>
                <a:lnTo>
                  <a:pt x="0" y="14160"/>
                </a:lnTo>
                <a:lnTo>
                  <a:pt x="2044" y="21932"/>
                </a:lnTo>
                <a:lnTo>
                  <a:pt x="65506" y="58953"/>
                </a:lnTo>
                <a:lnTo>
                  <a:pt x="2044" y="95961"/>
                </a:lnTo>
                <a:lnTo>
                  <a:pt x="0" y="103746"/>
                </a:lnTo>
                <a:lnTo>
                  <a:pt x="7073" y="115862"/>
                </a:lnTo>
                <a:lnTo>
                  <a:pt x="14846" y="117906"/>
                </a:lnTo>
                <a:lnTo>
                  <a:pt x="115912" y="58953"/>
                </a:lnTo>
                <a:lnTo>
                  <a:pt x="14846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47717" y="2747360"/>
            <a:ext cx="1354975" cy="10432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98834" y="2777909"/>
            <a:ext cx="1253566" cy="9402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98834" y="2777909"/>
            <a:ext cx="1254125" cy="940435"/>
          </a:xfrm>
          <a:custGeom>
            <a:avLst/>
            <a:gdLst/>
            <a:ahLst/>
            <a:cxnLst/>
            <a:rect l="l" t="t" r="r" b="b"/>
            <a:pathLst>
              <a:path w="1254125" h="940435">
                <a:moveTo>
                  <a:pt x="0" y="470121"/>
                </a:moveTo>
                <a:lnTo>
                  <a:pt x="2300" y="429557"/>
                </a:lnTo>
                <a:lnTo>
                  <a:pt x="9077" y="389952"/>
                </a:lnTo>
                <a:lnTo>
                  <a:pt x="20141" y="351445"/>
                </a:lnTo>
                <a:lnTo>
                  <a:pt x="35305" y="314179"/>
                </a:lnTo>
                <a:lnTo>
                  <a:pt x="54380" y="278295"/>
                </a:lnTo>
                <a:lnTo>
                  <a:pt x="77179" y="243933"/>
                </a:lnTo>
                <a:lnTo>
                  <a:pt x="103513" y="211235"/>
                </a:lnTo>
                <a:lnTo>
                  <a:pt x="133194" y="180342"/>
                </a:lnTo>
                <a:lnTo>
                  <a:pt x="166034" y="151395"/>
                </a:lnTo>
                <a:lnTo>
                  <a:pt x="201844" y="124535"/>
                </a:lnTo>
                <a:lnTo>
                  <a:pt x="240438" y="99903"/>
                </a:lnTo>
                <a:lnTo>
                  <a:pt x="281625" y="77641"/>
                </a:lnTo>
                <a:lnTo>
                  <a:pt x="325219" y="57889"/>
                </a:lnTo>
                <a:lnTo>
                  <a:pt x="371032" y="40788"/>
                </a:lnTo>
                <a:lnTo>
                  <a:pt x="418874" y="26481"/>
                </a:lnTo>
                <a:lnTo>
                  <a:pt x="468558" y="15107"/>
                </a:lnTo>
                <a:lnTo>
                  <a:pt x="519896" y="6808"/>
                </a:lnTo>
                <a:lnTo>
                  <a:pt x="572700" y="1725"/>
                </a:lnTo>
                <a:lnTo>
                  <a:pt x="626781" y="0"/>
                </a:lnTo>
                <a:lnTo>
                  <a:pt x="680862" y="1725"/>
                </a:lnTo>
                <a:lnTo>
                  <a:pt x="733666" y="6808"/>
                </a:lnTo>
                <a:lnTo>
                  <a:pt x="785003" y="15107"/>
                </a:lnTo>
                <a:lnTo>
                  <a:pt x="834687" y="26481"/>
                </a:lnTo>
                <a:lnTo>
                  <a:pt x="882529" y="40788"/>
                </a:lnTo>
                <a:lnTo>
                  <a:pt x="928341" y="57889"/>
                </a:lnTo>
                <a:lnTo>
                  <a:pt x="971935" y="77641"/>
                </a:lnTo>
                <a:lnTo>
                  <a:pt x="1013123" y="99903"/>
                </a:lnTo>
                <a:lnTo>
                  <a:pt x="1051716" y="124535"/>
                </a:lnTo>
                <a:lnTo>
                  <a:pt x="1087526" y="151395"/>
                </a:lnTo>
                <a:lnTo>
                  <a:pt x="1120365" y="180342"/>
                </a:lnTo>
                <a:lnTo>
                  <a:pt x="1150046" y="211235"/>
                </a:lnTo>
                <a:lnTo>
                  <a:pt x="1176380" y="243933"/>
                </a:lnTo>
                <a:lnTo>
                  <a:pt x="1199178" y="278295"/>
                </a:lnTo>
                <a:lnTo>
                  <a:pt x="1218253" y="314179"/>
                </a:lnTo>
                <a:lnTo>
                  <a:pt x="1233417" y="351445"/>
                </a:lnTo>
                <a:lnTo>
                  <a:pt x="1244481" y="389952"/>
                </a:lnTo>
                <a:lnTo>
                  <a:pt x="1251258" y="429557"/>
                </a:lnTo>
                <a:lnTo>
                  <a:pt x="1253558" y="470121"/>
                </a:lnTo>
                <a:lnTo>
                  <a:pt x="1251258" y="510685"/>
                </a:lnTo>
                <a:lnTo>
                  <a:pt x="1244481" y="550291"/>
                </a:lnTo>
                <a:lnTo>
                  <a:pt x="1233417" y="588797"/>
                </a:lnTo>
                <a:lnTo>
                  <a:pt x="1218253" y="626063"/>
                </a:lnTo>
                <a:lnTo>
                  <a:pt x="1199178" y="661948"/>
                </a:lnTo>
                <a:lnTo>
                  <a:pt x="1176380" y="696309"/>
                </a:lnTo>
                <a:lnTo>
                  <a:pt x="1150046" y="729007"/>
                </a:lnTo>
                <a:lnTo>
                  <a:pt x="1120365" y="759900"/>
                </a:lnTo>
                <a:lnTo>
                  <a:pt x="1087526" y="788848"/>
                </a:lnTo>
                <a:lnTo>
                  <a:pt x="1051716" y="815708"/>
                </a:lnTo>
                <a:lnTo>
                  <a:pt x="1013123" y="840339"/>
                </a:lnTo>
                <a:lnTo>
                  <a:pt x="971935" y="862602"/>
                </a:lnTo>
                <a:lnTo>
                  <a:pt x="928341" y="882354"/>
                </a:lnTo>
                <a:lnTo>
                  <a:pt x="882529" y="899454"/>
                </a:lnTo>
                <a:lnTo>
                  <a:pt x="834687" y="913762"/>
                </a:lnTo>
                <a:lnTo>
                  <a:pt x="785003" y="925136"/>
                </a:lnTo>
                <a:lnTo>
                  <a:pt x="733666" y="933434"/>
                </a:lnTo>
                <a:lnTo>
                  <a:pt x="680862" y="938517"/>
                </a:lnTo>
                <a:lnTo>
                  <a:pt x="626781" y="940243"/>
                </a:lnTo>
                <a:lnTo>
                  <a:pt x="572700" y="938517"/>
                </a:lnTo>
                <a:lnTo>
                  <a:pt x="519896" y="933434"/>
                </a:lnTo>
                <a:lnTo>
                  <a:pt x="468558" y="925136"/>
                </a:lnTo>
                <a:lnTo>
                  <a:pt x="418874" y="913762"/>
                </a:lnTo>
                <a:lnTo>
                  <a:pt x="371032" y="899454"/>
                </a:lnTo>
                <a:lnTo>
                  <a:pt x="325219" y="882354"/>
                </a:lnTo>
                <a:lnTo>
                  <a:pt x="281625" y="862602"/>
                </a:lnTo>
                <a:lnTo>
                  <a:pt x="240438" y="840339"/>
                </a:lnTo>
                <a:lnTo>
                  <a:pt x="201844" y="815708"/>
                </a:lnTo>
                <a:lnTo>
                  <a:pt x="166034" y="788848"/>
                </a:lnTo>
                <a:lnTo>
                  <a:pt x="133194" y="759900"/>
                </a:lnTo>
                <a:lnTo>
                  <a:pt x="103513" y="729007"/>
                </a:lnTo>
                <a:lnTo>
                  <a:pt x="77179" y="696309"/>
                </a:lnTo>
                <a:lnTo>
                  <a:pt x="54380" y="661948"/>
                </a:lnTo>
                <a:lnTo>
                  <a:pt x="35305" y="626063"/>
                </a:lnTo>
                <a:lnTo>
                  <a:pt x="20141" y="588797"/>
                </a:lnTo>
                <a:lnTo>
                  <a:pt x="9077" y="550291"/>
                </a:lnTo>
                <a:lnTo>
                  <a:pt x="2300" y="510685"/>
                </a:lnTo>
                <a:lnTo>
                  <a:pt x="0" y="470121"/>
                </a:lnTo>
                <a:close/>
              </a:path>
            </a:pathLst>
          </a:custGeom>
          <a:ln w="9524">
            <a:solidFill>
              <a:srgbClr val="A8C3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986626" y="3110877"/>
            <a:ext cx="2785110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13790" algn="l"/>
                <a:tab pos="2771775" algn="l"/>
              </a:tabLst>
            </a:pPr>
            <a:r>
              <a:rPr sz="1800" strike="sngStrike" dirty="0">
                <a:latin typeface="Times New Roman"/>
                <a:cs typeface="Times New Roman"/>
              </a:rPr>
              <a:t> 	</a:t>
            </a:r>
            <a:r>
              <a:rPr sz="1800" strike="sngStrike" dirty="0">
                <a:latin typeface="Calibri"/>
                <a:cs typeface="Calibri"/>
              </a:rPr>
              <a:t>$scope	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28252" y="4778235"/>
            <a:ext cx="5365750" cy="1277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3300"/>
              </a:lnSpc>
              <a:tabLst>
                <a:tab pos="1256665" algn="l"/>
              </a:tabLst>
            </a:pPr>
            <a:r>
              <a:rPr sz="2800" dirty="0">
                <a:latin typeface="SimSun"/>
                <a:cs typeface="SimSun"/>
              </a:rPr>
              <a:t>$scope	</a:t>
            </a:r>
            <a:r>
              <a:rPr sz="2800" dirty="0">
                <a:latin typeface="Calibri"/>
                <a:cs typeface="Calibri"/>
              </a:rPr>
              <a:t>is an </a:t>
            </a:r>
            <a:r>
              <a:rPr sz="2800" spc="-5" dirty="0">
                <a:latin typeface="Calibri"/>
                <a:cs typeface="Calibri"/>
              </a:rPr>
              <a:t>object </a:t>
            </a:r>
            <a:r>
              <a:rPr sz="2800" dirty="0">
                <a:latin typeface="Calibri"/>
                <a:cs typeface="Calibri"/>
              </a:rPr>
              <a:t>that can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be</a:t>
            </a:r>
            <a:r>
              <a:rPr sz="2800" i="1" spc="-1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used </a:t>
            </a:r>
            <a:r>
              <a:rPr sz="2800" i="1" dirty="0">
                <a:latin typeface="Calibri"/>
                <a:cs typeface="Calibri"/>
              </a:rPr>
              <a:t> to communicate</a:t>
            </a:r>
            <a:r>
              <a:rPr sz="2800" i="1" spc="-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between</a:t>
            </a:r>
            <a:endParaRPr sz="2800">
              <a:latin typeface="Calibri"/>
              <a:cs typeface="Calibri"/>
            </a:endParaRPr>
          </a:p>
          <a:p>
            <a:pPr marL="77470" algn="ctr">
              <a:lnSpc>
                <a:spcPts val="3300"/>
              </a:lnSpc>
            </a:pPr>
            <a:r>
              <a:rPr sz="2800" dirty="0">
                <a:latin typeface="Calibri"/>
                <a:cs typeface="Calibri"/>
              </a:rPr>
              <a:t>View and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Controller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106" y="577850"/>
            <a:ext cx="8053187" cy="677108"/>
          </a:xfrm>
        </p:spPr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859"/>
            <a:ext cx="10693400" cy="577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3090">
              <a:lnSpc>
                <a:spcPct val="100000"/>
              </a:lnSpc>
            </a:pPr>
            <a:r>
              <a:rPr spc="-210" dirty="0"/>
              <a:t>Single-­‐page </a:t>
            </a:r>
            <a:r>
              <a:rPr spc="-5" dirty="0"/>
              <a:t>Applications</a:t>
            </a:r>
            <a:r>
              <a:rPr spc="160" dirty="0"/>
              <a:t> </a:t>
            </a:r>
            <a:r>
              <a:rPr dirty="0"/>
              <a:t>(SPA)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1954415"/>
            <a:ext cx="6839584" cy="4425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Web </a:t>
            </a:r>
            <a:r>
              <a:rPr sz="3200" dirty="0">
                <a:latin typeface="Calibri"/>
                <a:cs typeface="Calibri"/>
              </a:rPr>
              <a:t>app that ﬁts </a:t>
            </a:r>
            <a:r>
              <a:rPr sz="3200" spc="-5" dirty="0">
                <a:latin typeface="Calibri"/>
                <a:cs typeface="Calibri"/>
              </a:rPr>
              <a:t>on </a:t>
            </a:r>
            <a:r>
              <a:rPr sz="3200" b="1" dirty="0">
                <a:latin typeface="Calibri"/>
                <a:cs typeface="Calibri"/>
              </a:rPr>
              <a:t>a </a:t>
            </a:r>
            <a:r>
              <a:rPr sz="3200" b="1" spc="-5" dirty="0">
                <a:latin typeface="Calibri"/>
                <a:cs typeface="Calibri"/>
              </a:rPr>
              <a:t>single web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page</a:t>
            </a:r>
            <a:endParaRPr sz="32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270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Fluid </a:t>
            </a:r>
            <a:r>
              <a:rPr sz="2800" spc="-5" dirty="0">
                <a:latin typeface="Calibri"/>
                <a:cs typeface="Calibri"/>
              </a:rPr>
              <a:t>UX, </a:t>
            </a:r>
            <a:r>
              <a:rPr sz="2800" dirty="0">
                <a:latin typeface="Calibri"/>
                <a:cs typeface="Calibri"/>
              </a:rPr>
              <a:t>like </a:t>
            </a:r>
            <a:r>
              <a:rPr sz="2800" spc="-5" dirty="0">
                <a:latin typeface="Calibri"/>
                <a:cs typeface="Calibri"/>
              </a:rPr>
              <a:t>desktop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app</a:t>
            </a:r>
          </a:p>
          <a:p>
            <a:pPr marL="755650" lvl="1" indent="-285750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Examples like Gmail, </a:t>
            </a:r>
            <a:r>
              <a:rPr sz="2800" spc="-5" dirty="0">
                <a:latin typeface="Calibri"/>
                <a:cs typeface="Calibri"/>
              </a:rPr>
              <a:t>Google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maps</a:t>
            </a:r>
          </a:p>
          <a:p>
            <a:pPr marL="355600" marR="176530" indent="-342900">
              <a:lnSpc>
                <a:spcPct val="903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Html </a:t>
            </a:r>
            <a:r>
              <a:rPr sz="3200" dirty="0">
                <a:latin typeface="Calibri"/>
                <a:cs typeface="Calibri"/>
              </a:rPr>
              <a:t>page </a:t>
            </a:r>
            <a:r>
              <a:rPr sz="3200" spc="-5" dirty="0">
                <a:latin typeface="Calibri"/>
                <a:cs typeface="Calibri"/>
              </a:rPr>
              <a:t>contains </a:t>
            </a:r>
            <a:r>
              <a:rPr sz="3200" b="1" spc="-165" dirty="0">
                <a:latin typeface="Calibri"/>
                <a:cs typeface="Calibri"/>
              </a:rPr>
              <a:t>mini-­‐views </a:t>
            </a:r>
            <a:r>
              <a:rPr sz="3200" i="1" spc="-5" dirty="0">
                <a:latin typeface="Calibri"/>
                <a:cs typeface="Calibri"/>
              </a:rPr>
              <a:t>(</a:t>
            </a:r>
            <a:r>
              <a:rPr sz="3200" spc="-5" dirty="0">
                <a:latin typeface="Calibri"/>
                <a:cs typeface="Calibri"/>
              </a:rPr>
              <a:t>HTML  Fragments</a:t>
            </a:r>
            <a:r>
              <a:rPr sz="3200" i="1" spc="-5" dirty="0">
                <a:latin typeface="Calibri"/>
                <a:cs typeface="Calibri"/>
              </a:rPr>
              <a:t>) </a:t>
            </a:r>
            <a:r>
              <a:rPr sz="3200" dirty="0">
                <a:latin typeface="Calibri"/>
                <a:cs typeface="Calibri"/>
              </a:rPr>
              <a:t>that can be </a:t>
            </a:r>
            <a:r>
              <a:rPr sz="3200" spc="-5" dirty="0">
                <a:latin typeface="Calibri"/>
                <a:cs typeface="Calibri"/>
              </a:rPr>
              <a:t>loaded </a:t>
            </a:r>
            <a:r>
              <a:rPr sz="3200" dirty="0">
                <a:latin typeface="Calibri"/>
                <a:cs typeface="Calibri"/>
              </a:rPr>
              <a:t>in the  </a:t>
            </a:r>
            <a:r>
              <a:rPr sz="3200" spc="-5" dirty="0">
                <a:latin typeface="Calibri"/>
                <a:cs typeface="Calibri"/>
              </a:rPr>
              <a:t>background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No reloading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the page, </a:t>
            </a:r>
            <a:endParaRPr lang="it-IT" sz="3200" dirty="0" smtClean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 smtClean="0">
                <a:latin typeface="Calibri"/>
                <a:cs typeface="Calibri"/>
              </a:rPr>
              <a:t>Requires </a:t>
            </a:r>
            <a:r>
              <a:rPr sz="3200" dirty="0">
                <a:latin typeface="Calibri"/>
                <a:cs typeface="Calibri"/>
              </a:rPr>
              <a:t>handling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b="1" spc="-5" dirty="0">
                <a:latin typeface="Calibri"/>
                <a:cs typeface="Calibri"/>
              </a:rPr>
              <a:t>browser history,  navigation </a:t>
            </a:r>
            <a:r>
              <a:rPr sz="3200" b="1" dirty="0">
                <a:latin typeface="Calibri"/>
                <a:cs typeface="Calibri"/>
              </a:rPr>
              <a:t>and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bookmarks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300" y="4109"/>
            <a:ext cx="5118100" cy="35306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319582" y="501650"/>
            <a:ext cx="8456118" cy="6894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dirty="0" smtClean="0">
                <a:latin typeface="Courier New"/>
                <a:cs typeface="Courier New"/>
              </a:rPr>
              <a:t>&lt;!DOCTYPE html&gt;</a:t>
            </a:r>
          </a:p>
          <a:p>
            <a:pPr marL="12700">
              <a:lnSpc>
                <a:spcPct val="100000"/>
              </a:lnSpc>
            </a:pPr>
            <a:r>
              <a:rPr lang="en-US" sz="1600" dirty="0" smtClean="0">
                <a:latin typeface="Courier New"/>
                <a:cs typeface="Courier New"/>
              </a:rPr>
              <a:t>&lt;html&gt;</a:t>
            </a:r>
          </a:p>
          <a:p>
            <a:pPr marL="12700">
              <a:lnSpc>
                <a:spcPct val="100000"/>
              </a:lnSpc>
            </a:pPr>
            <a:r>
              <a:rPr lang="en-US" sz="1600" dirty="0" smtClean="0">
                <a:latin typeface="Courier New"/>
                <a:cs typeface="Courier New"/>
              </a:rPr>
              <a:t> &lt;head&gt;</a:t>
            </a:r>
          </a:p>
          <a:p>
            <a:pPr marL="12700">
              <a:lnSpc>
                <a:spcPct val="100000"/>
              </a:lnSpc>
            </a:pPr>
            <a:r>
              <a:rPr lang="en-US" sz="1600" dirty="0" smtClean="0">
                <a:latin typeface="Courier New"/>
                <a:cs typeface="Courier New"/>
              </a:rPr>
              <a:t> &lt;title&gt;Title&lt;/title&gt;</a:t>
            </a:r>
          </a:p>
          <a:p>
            <a:pPr marL="12700">
              <a:lnSpc>
                <a:spcPct val="100000"/>
              </a:lnSpc>
            </a:pPr>
            <a:r>
              <a:rPr lang="en-US" sz="1600" dirty="0" smtClean="0">
                <a:latin typeface="Courier New"/>
                <a:cs typeface="Courier New"/>
              </a:rPr>
              <a:t> &lt;meta charset="UTF-8" /&gt;</a:t>
            </a:r>
          </a:p>
          <a:p>
            <a:pPr marL="12700">
              <a:lnSpc>
                <a:spcPct val="100000"/>
              </a:lnSpc>
            </a:pPr>
            <a:r>
              <a:rPr lang="en-US" sz="1600" dirty="0" smtClean="0">
                <a:latin typeface="Courier New"/>
                <a:cs typeface="Courier New"/>
              </a:rPr>
              <a:t> &lt;style media="screen"&gt;&lt;/style&gt;</a:t>
            </a:r>
          </a:p>
          <a:p>
            <a:pPr marL="12700">
              <a:lnSpc>
                <a:spcPct val="100000"/>
              </a:lnSpc>
            </a:pPr>
            <a:r>
              <a:rPr lang="en-US" sz="1600" dirty="0" smtClean="0">
                <a:latin typeface="Courier New"/>
                <a:cs typeface="Courier New"/>
              </a:rPr>
              <a:t> &lt;script </a:t>
            </a:r>
            <a:r>
              <a:rPr lang="en-US" sz="1600" dirty="0" err="1" smtClean="0">
                <a:latin typeface="Courier New"/>
                <a:cs typeface="Courier New"/>
              </a:rPr>
              <a:t>src</a:t>
            </a:r>
            <a:r>
              <a:rPr lang="en-US" sz="1600" dirty="0" smtClean="0">
                <a:latin typeface="Courier New"/>
                <a:cs typeface="Courier New"/>
              </a:rPr>
              <a:t>="https://</a:t>
            </a:r>
            <a:r>
              <a:rPr lang="en-US" sz="1600" dirty="0" err="1" smtClean="0">
                <a:latin typeface="Courier New"/>
                <a:cs typeface="Courier New"/>
              </a:rPr>
              <a:t>ajax.googleapis.com</a:t>
            </a:r>
            <a:r>
              <a:rPr lang="en-US" sz="1600" dirty="0" smtClean="0">
                <a:latin typeface="Courier New"/>
                <a:cs typeface="Courier New"/>
              </a:rPr>
              <a:t>/</a:t>
            </a:r>
          </a:p>
          <a:p>
            <a:pPr marL="12700">
              <a:lnSpc>
                <a:spcPct val="100000"/>
              </a:lnSpc>
            </a:pPr>
            <a:r>
              <a:rPr lang="en-US" sz="1600" dirty="0" err="1" smtClean="0">
                <a:latin typeface="Courier New"/>
                <a:cs typeface="Courier New"/>
              </a:rPr>
              <a:t>ajax</a:t>
            </a:r>
            <a:r>
              <a:rPr lang="en-US" sz="1600" dirty="0" smtClean="0">
                <a:latin typeface="Courier New"/>
                <a:cs typeface="Courier New"/>
              </a:rPr>
              <a:t>/libs/</a:t>
            </a:r>
            <a:r>
              <a:rPr lang="en-US" sz="1600" dirty="0" err="1" smtClean="0">
                <a:latin typeface="Courier New"/>
                <a:cs typeface="Courier New"/>
              </a:rPr>
              <a:t>angularjs</a:t>
            </a:r>
            <a:r>
              <a:rPr lang="en-US" sz="1600" dirty="0" smtClean="0">
                <a:latin typeface="Courier New"/>
                <a:cs typeface="Courier New"/>
              </a:rPr>
              <a:t>/1.4.8/</a:t>
            </a:r>
            <a:r>
              <a:rPr lang="en-US" sz="1600" dirty="0" err="1" smtClean="0">
                <a:latin typeface="Courier New"/>
                <a:cs typeface="Courier New"/>
              </a:rPr>
              <a:t>angular.min.js</a:t>
            </a:r>
            <a:r>
              <a:rPr lang="en-US" sz="1600" dirty="0" smtClean="0">
                <a:latin typeface="Courier New"/>
                <a:cs typeface="Courier New"/>
              </a:rPr>
              <a:t>"&gt;</a:t>
            </a:r>
          </a:p>
          <a:p>
            <a:pPr marL="12700">
              <a:lnSpc>
                <a:spcPct val="100000"/>
              </a:lnSpc>
            </a:pPr>
            <a:r>
              <a:rPr lang="en-US" sz="1600" dirty="0" smtClean="0">
                <a:latin typeface="Courier New"/>
                <a:cs typeface="Courier New"/>
              </a:rPr>
              <a:t>&lt;/script&gt;</a:t>
            </a:r>
          </a:p>
          <a:p>
            <a:pPr marL="12700">
              <a:lnSpc>
                <a:spcPct val="100000"/>
              </a:lnSpc>
            </a:pPr>
            <a:r>
              <a:rPr lang="en-US" sz="1600" dirty="0" smtClean="0">
                <a:latin typeface="Courier New"/>
                <a:cs typeface="Courier New"/>
              </a:rPr>
              <a:t> </a:t>
            </a:r>
          </a:p>
          <a:p>
            <a:pPr marL="12700">
              <a:lnSpc>
                <a:spcPct val="100000"/>
              </a:lnSpc>
            </a:pPr>
            <a:r>
              <a:rPr lang="en-US" sz="1600" dirty="0" smtClean="0">
                <a:latin typeface="Courier New"/>
                <a:cs typeface="Courier New"/>
              </a:rPr>
              <a:t> &lt;/head&gt;</a:t>
            </a:r>
          </a:p>
          <a:p>
            <a:pPr marL="12700">
              <a:lnSpc>
                <a:spcPct val="100000"/>
              </a:lnSpc>
            </a:pPr>
            <a:r>
              <a:rPr lang="en-US" sz="1600" dirty="0" smtClean="0">
                <a:latin typeface="Courier New"/>
                <a:cs typeface="Courier New"/>
              </a:rPr>
              <a:t> &lt;body&gt;</a:t>
            </a:r>
          </a:p>
          <a:p>
            <a:pPr marL="12700">
              <a:lnSpc>
                <a:spcPct val="100000"/>
              </a:lnSpc>
            </a:pPr>
            <a:r>
              <a:rPr lang="en-US" sz="1600" dirty="0" smtClean="0">
                <a:latin typeface="Courier New"/>
                <a:cs typeface="Courier New"/>
              </a:rPr>
              <a:t>&lt;div 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data-</a:t>
            </a:r>
            <a:r>
              <a:rPr lang="en-US" sz="16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ng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-app="</a:t>
            </a:r>
            <a:r>
              <a:rPr lang="en-US" sz="16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myApp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" data-</a:t>
            </a:r>
            <a:r>
              <a:rPr lang="en-US" sz="16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ng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-controller="</a:t>
            </a:r>
            <a:r>
              <a:rPr lang="en-US" sz="16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NumberCtrl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"</a:t>
            </a:r>
            <a:r>
              <a:rPr lang="en-US" sz="1600" dirty="0" smtClean="0">
                <a:latin typeface="Courier New"/>
                <a:cs typeface="Courier New"/>
              </a:rPr>
              <a:t>&gt;</a:t>
            </a:r>
          </a:p>
          <a:p>
            <a:pPr marL="12700">
              <a:lnSpc>
                <a:spcPct val="100000"/>
              </a:lnSpc>
            </a:pPr>
            <a:r>
              <a:rPr lang="en-US" sz="1600" dirty="0" smtClean="0">
                <a:latin typeface="Courier New"/>
                <a:cs typeface="Courier New"/>
              </a:rPr>
              <a:t>&lt;p&gt;Number: &lt;input type="number" </a:t>
            </a:r>
            <a:r>
              <a:rPr lang="en-US" sz="16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ng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-model="number"</a:t>
            </a:r>
            <a:r>
              <a:rPr lang="en-US" sz="1600" dirty="0" smtClean="0">
                <a:latin typeface="Courier New"/>
                <a:cs typeface="Courier New"/>
              </a:rPr>
              <a:t>&gt;&lt;/p&gt;</a:t>
            </a:r>
          </a:p>
          <a:p>
            <a:pPr marL="12700">
              <a:lnSpc>
                <a:spcPct val="100000"/>
              </a:lnSpc>
            </a:pPr>
            <a:r>
              <a:rPr lang="en-US" sz="1600" dirty="0" smtClean="0">
                <a:latin typeface="Courier New"/>
                <a:cs typeface="Courier New"/>
              </a:rPr>
              <a:t>&lt;p&gt;Number </a:t>
            </a:r>
            <a:r>
              <a:rPr lang="en-US" sz="1600" b="1" dirty="0" smtClean="0">
                <a:latin typeface="Courier New"/>
                <a:cs typeface="Courier New"/>
              </a:rPr>
              <a:t>= 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{{ number }}</a:t>
            </a:r>
            <a:r>
              <a:rPr lang="en-US" sz="1600" dirty="0" smtClean="0">
                <a:latin typeface="Courier New"/>
                <a:cs typeface="Courier New"/>
              </a:rPr>
              <a:t>&lt;/p&gt;</a:t>
            </a:r>
          </a:p>
          <a:p>
            <a:pPr marL="12700">
              <a:lnSpc>
                <a:spcPct val="100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&lt;button </a:t>
            </a:r>
            <a:r>
              <a:rPr lang="en-US" sz="16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ng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-click="</a:t>
            </a:r>
            <a:r>
              <a:rPr lang="en-US" sz="16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showNumber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()"&gt;Show Number&lt;/button&gt;</a:t>
            </a:r>
          </a:p>
          <a:p>
            <a:pPr marL="12700">
              <a:lnSpc>
                <a:spcPct val="100000"/>
              </a:lnSpc>
            </a:pPr>
            <a:r>
              <a:rPr lang="en-US" sz="1600" dirty="0" smtClean="0">
                <a:latin typeface="Courier New"/>
                <a:cs typeface="Courier New"/>
              </a:rPr>
              <a:t>&lt;/div&gt;</a:t>
            </a:r>
          </a:p>
          <a:p>
            <a:pPr marL="12700">
              <a:lnSpc>
                <a:spcPct val="100000"/>
              </a:lnSpc>
            </a:pP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&lt;script&gt;</a:t>
            </a:r>
          </a:p>
          <a:p>
            <a:pPr marL="12700">
              <a:lnSpc>
                <a:spcPct val="100000"/>
              </a:lnSpc>
            </a:pPr>
            <a:r>
              <a:rPr lang="en-US" sz="16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var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 app = </a:t>
            </a:r>
            <a:r>
              <a:rPr lang="en-US" sz="16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angular.module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('</a:t>
            </a:r>
            <a:r>
              <a:rPr lang="en-US" sz="16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myApp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', []);</a:t>
            </a:r>
          </a:p>
          <a:p>
            <a:pPr marL="12700">
              <a:lnSpc>
                <a:spcPct val="100000"/>
              </a:lnSpc>
            </a:pPr>
            <a:r>
              <a:rPr lang="en-US" sz="16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app.controller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('</a:t>
            </a:r>
            <a:r>
              <a:rPr lang="en-US" sz="16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NumberCtrl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', function($scope) {</a:t>
            </a:r>
          </a:p>
          <a:p>
            <a:pPr marL="12700">
              <a:lnSpc>
                <a:spcPct val="100000"/>
              </a:lnSpc>
            </a:pP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    $</a:t>
            </a:r>
            <a:r>
              <a:rPr lang="en-US" sz="16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scope.number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 = 1;</a:t>
            </a:r>
          </a:p>
          <a:p>
            <a:pPr marL="12700">
              <a:lnSpc>
                <a:spcPct val="100000"/>
              </a:lnSpc>
            </a:pP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    $</a:t>
            </a:r>
            <a:r>
              <a:rPr lang="en-US" sz="16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scope.showNumber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 = function(){</a:t>
            </a:r>
          </a:p>
          <a:p>
            <a:pPr marL="12700">
              <a:lnSpc>
                <a:spcPct val="100000"/>
              </a:lnSpc>
            </a:pP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       </a:t>
            </a:r>
            <a:r>
              <a:rPr lang="en-US" sz="16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window.alert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( "your number= " + $</a:t>
            </a:r>
            <a:r>
              <a:rPr lang="en-US" sz="16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scope.number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 );</a:t>
            </a:r>
          </a:p>
          <a:p>
            <a:pPr marL="12700">
              <a:lnSpc>
                <a:spcPct val="100000"/>
              </a:lnSpc>
            </a:pP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    };</a:t>
            </a:r>
          </a:p>
          <a:p>
            <a:pPr marL="12700">
              <a:lnSpc>
                <a:spcPct val="100000"/>
              </a:lnSpc>
            </a:pP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});</a:t>
            </a:r>
          </a:p>
          <a:p>
            <a:pPr marL="12700">
              <a:lnSpc>
                <a:spcPct val="100000"/>
              </a:lnSpc>
            </a:pP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&lt;/script&gt;</a:t>
            </a:r>
          </a:p>
          <a:p>
            <a:pPr marL="12700">
              <a:lnSpc>
                <a:spcPct val="100000"/>
              </a:lnSpc>
            </a:pPr>
            <a:r>
              <a:rPr lang="en-US" sz="1600" dirty="0" smtClean="0">
                <a:latin typeface="Courier New"/>
                <a:cs typeface="Courier New"/>
              </a:rPr>
              <a:t>&lt;/body&gt;</a:t>
            </a:r>
          </a:p>
          <a:p>
            <a:pPr marL="12700">
              <a:lnSpc>
                <a:spcPct val="100000"/>
              </a:lnSpc>
            </a:pPr>
            <a:r>
              <a:rPr lang="en-US" sz="1600" dirty="0" smtClean="0">
                <a:latin typeface="Courier New"/>
                <a:cs typeface="Courier New"/>
              </a:rPr>
              <a:t>&lt;/html&gt;</a:t>
            </a:r>
            <a:endParaRPr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35935">
              <a:lnSpc>
                <a:spcPct val="100000"/>
              </a:lnSpc>
            </a:pPr>
            <a:r>
              <a:rPr spc="-5" dirty="0"/>
              <a:t>Modules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2015375"/>
            <a:ext cx="7815580" cy="3702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38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Module </a:t>
            </a:r>
            <a:r>
              <a:rPr sz="3200" dirty="0">
                <a:latin typeface="Calibri"/>
                <a:cs typeface="Calibri"/>
              </a:rPr>
              <a:t>is an </a:t>
            </a:r>
            <a:r>
              <a:rPr sz="3200" spc="-5" dirty="0">
                <a:latin typeface="Calibri"/>
                <a:cs typeface="Calibri"/>
              </a:rPr>
              <a:t>reusable container for diﬀerent  features of your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app</a:t>
            </a:r>
            <a:endParaRPr sz="32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509"/>
              </a:spcBef>
            </a:pPr>
            <a:r>
              <a:rPr sz="2800" dirty="0">
                <a:latin typeface="Arial"/>
                <a:cs typeface="Arial"/>
              </a:rPr>
              <a:t>– </a:t>
            </a:r>
            <a:r>
              <a:rPr sz="2800" b="1" spc="-5" dirty="0">
                <a:latin typeface="Calibri"/>
                <a:cs typeface="Calibri"/>
              </a:rPr>
              <a:t>Controllers</a:t>
            </a:r>
            <a:r>
              <a:rPr sz="2800" spc="-5" dirty="0">
                <a:latin typeface="Calibri"/>
                <a:cs typeface="Calibri"/>
              </a:rPr>
              <a:t>, </a:t>
            </a:r>
            <a:r>
              <a:rPr sz="2800" dirty="0">
                <a:latin typeface="Calibri"/>
                <a:cs typeface="Calibri"/>
              </a:rPr>
              <a:t>services, ﬁlters,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directives...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ts val="3835"/>
              </a:lnSpc>
              <a:spcBef>
                <a:spcPts val="8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If </a:t>
            </a:r>
            <a:r>
              <a:rPr sz="3200" spc="-5" dirty="0">
                <a:latin typeface="Calibri"/>
                <a:cs typeface="Calibri"/>
              </a:rPr>
              <a:t>you </a:t>
            </a:r>
            <a:r>
              <a:rPr sz="3200" dirty="0">
                <a:latin typeface="Calibri"/>
                <a:cs typeface="Calibri"/>
              </a:rPr>
              <a:t>have a </a:t>
            </a:r>
            <a:r>
              <a:rPr sz="3200" spc="-5" dirty="0">
                <a:latin typeface="Calibri"/>
                <a:cs typeface="Calibri"/>
              </a:rPr>
              <a:t>lot of controllers, you are</a:t>
            </a:r>
            <a:endParaRPr sz="3200">
              <a:latin typeface="Calibri"/>
              <a:cs typeface="Calibri"/>
            </a:endParaRPr>
          </a:p>
          <a:p>
            <a:pPr marL="354965">
              <a:lnSpc>
                <a:spcPts val="3835"/>
              </a:lnSpc>
            </a:pPr>
            <a:r>
              <a:rPr sz="3200" b="1" spc="-5" dirty="0">
                <a:latin typeface="Calibri"/>
                <a:cs typeface="Calibri"/>
              </a:rPr>
              <a:t>polluting </a:t>
            </a:r>
            <a:r>
              <a:rPr sz="3200" b="1" dirty="0">
                <a:latin typeface="Calibri"/>
                <a:cs typeface="Calibri"/>
              </a:rPr>
              <a:t>JS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namespace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Modules </a:t>
            </a:r>
            <a:r>
              <a:rPr sz="3200" dirty="0">
                <a:latin typeface="Calibri"/>
                <a:cs typeface="Calibri"/>
              </a:rPr>
              <a:t>can be </a:t>
            </a:r>
            <a:r>
              <a:rPr sz="3200" spc="-5" dirty="0">
                <a:latin typeface="Calibri"/>
                <a:cs typeface="Calibri"/>
              </a:rPr>
              <a:t>loaded </a:t>
            </a:r>
            <a:r>
              <a:rPr sz="3200" dirty="0">
                <a:latin typeface="Calibri"/>
                <a:cs typeface="Calibri"/>
              </a:rPr>
              <a:t>in any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order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We </a:t>
            </a:r>
            <a:r>
              <a:rPr sz="3200" dirty="0">
                <a:latin typeface="Calibri"/>
                <a:cs typeface="Calibri"/>
              </a:rPr>
              <a:t>can build </a:t>
            </a:r>
            <a:r>
              <a:rPr sz="3200" spc="-5" dirty="0">
                <a:latin typeface="Calibri"/>
                <a:cs typeface="Calibri"/>
              </a:rPr>
              <a:t>our </a:t>
            </a:r>
            <a:r>
              <a:rPr sz="3200" b="1" dirty="0">
                <a:latin typeface="Calibri"/>
                <a:cs typeface="Calibri"/>
              </a:rPr>
              <a:t>own ﬁlters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directives</a:t>
            </a:r>
            <a:r>
              <a:rPr sz="3200" spc="-5" dirty="0">
                <a:latin typeface="Calibri"/>
                <a:cs typeface="Calibri"/>
              </a:rPr>
              <a:t>!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6190">
              <a:lnSpc>
                <a:spcPct val="100000"/>
              </a:lnSpc>
            </a:pPr>
            <a:r>
              <a:rPr spc="-5" dirty="0"/>
              <a:t>When </a:t>
            </a:r>
            <a:r>
              <a:rPr dirty="0"/>
              <a:t>to use</a:t>
            </a:r>
            <a:r>
              <a:rPr spc="-45" dirty="0"/>
              <a:t> </a:t>
            </a:r>
            <a:r>
              <a:rPr spc="-5" dirty="0"/>
              <a:t>Controllers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1995055"/>
            <a:ext cx="7521575" cy="4144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Use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controllers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30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set up the </a:t>
            </a:r>
            <a:r>
              <a:rPr sz="2800" spc="-5" dirty="0">
                <a:latin typeface="Calibri"/>
                <a:cs typeface="Calibri"/>
              </a:rPr>
              <a:t>initial </a:t>
            </a:r>
            <a:r>
              <a:rPr sz="2800" dirty="0">
                <a:latin typeface="Calibri"/>
                <a:cs typeface="Calibri"/>
              </a:rPr>
              <a:t>state </a:t>
            </a:r>
            <a:r>
              <a:rPr sz="2800" spc="-5" dirty="0">
                <a:latin typeface="Calibri"/>
                <a:cs typeface="Calibri"/>
              </a:rPr>
              <a:t>of $scope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object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40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add </a:t>
            </a:r>
            <a:r>
              <a:rPr sz="2800" spc="-5" dirty="0">
                <a:latin typeface="Calibri"/>
                <a:cs typeface="Calibri"/>
              </a:rPr>
              <a:t>behavior </a:t>
            </a:r>
            <a:r>
              <a:rPr sz="2800" dirty="0">
                <a:latin typeface="Calibri"/>
                <a:cs typeface="Calibri"/>
              </a:rPr>
              <a:t>to the </a:t>
            </a:r>
            <a:r>
              <a:rPr sz="2800" spc="-5" dirty="0">
                <a:latin typeface="Calibri"/>
                <a:cs typeface="Calibri"/>
              </a:rPr>
              <a:t>$scope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object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Do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not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65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Manipulate DOM (use </a:t>
            </a:r>
            <a:r>
              <a:rPr sz="2800" b="1" dirty="0">
                <a:latin typeface="Calibri"/>
                <a:cs typeface="Calibri"/>
              </a:rPr>
              <a:t>databinding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directives</a:t>
            </a:r>
            <a:r>
              <a:rPr sz="2800" spc="-5" dirty="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4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5" dirty="0">
                <a:latin typeface="Calibri"/>
                <a:cs typeface="Calibri"/>
              </a:rPr>
              <a:t>Format </a:t>
            </a:r>
            <a:r>
              <a:rPr sz="2800" dirty="0">
                <a:latin typeface="Calibri"/>
                <a:cs typeface="Calibri"/>
              </a:rPr>
              <a:t>input (use </a:t>
            </a:r>
            <a:r>
              <a:rPr sz="2800" b="1" spc="-5" dirty="0">
                <a:latin typeface="Calibri"/>
                <a:cs typeface="Calibri"/>
              </a:rPr>
              <a:t>form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controls</a:t>
            </a:r>
            <a:r>
              <a:rPr sz="2800" spc="-5" dirty="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40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Filter </a:t>
            </a:r>
            <a:r>
              <a:rPr sz="2800" spc="-5" dirty="0">
                <a:latin typeface="Calibri"/>
                <a:cs typeface="Calibri"/>
              </a:rPr>
              <a:t>output </a:t>
            </a:r>
            <a:r>
              <a:rPr sz="2800" dirty="0">
                <a:latin typeface="Calibri"/>
                <a:cs typeface="Calibri"/>
              </a:rPr>
              <a:t>(use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ﬁlters</a:t>
            </a:r>
            <a:r>
              <a:rPr sz="2800" spc="-5" dirty="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740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Share </a:t>
            </a:r>
            <a:r>
              <a:rPr sz="2800" spc="-5" dirty="0">
                <a:latin typeface="Calibri"/>
                <a:cs typeface="Calibri"/>
              </a:rPr>
              <a:t>code or </a:t>
            </a:r>
            <a:r>
              <a:rPr sz="2800" dirty="0">
                <a:latin typeface="Calibri"/>
                <a:cs typeface="Calibri"/>
              </a:rPr>
              <a:t>state (use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services</a:t>
            </a:r>
            <a:r>
              <a:rPr sz="2800" spc="-5" dirty="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1095">
              <a:lnSpc>
                <a:spcPct val="100000"/>
              </a:lnSpc>
            </a:pPr>
            <a:r>
              <a:rPr dirty="0"/>
              <a:t>App</a:t>
            </a:r>
            <a:r>
              <a:rPr spc="-100" dirty="0"/>
              <a:t> </a:t>
            </a:r>
            <a:r>
              <a:rPr dirty="0"/>
              <a:t>Explained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1995055"/>
            <a:ext cx="7915275" cy="262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4417695" algn="l"/>
              </a:tabLst>
            </a:pPr>
            <a:r>
              <a:rPr sz="3200" dirty="0">
                <a:latin typeface="Calibri"/>
                <a:cs typeface="Calibri"/>
              </a:rPr>
              <a:t>App </a:t>
            </a:r>
            <a:r>
              <a:rPr sz="3200" spc="-5" dirty="0">
                <a:latin typeface="Calibri"/>
                <a:cs typeface="Calibri"/>
              </a:rPr>
              <a:t>runs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inside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b="1" spc="-285" dirty="0">
                <a:latin typeface="Lucida Sans"/>
                <a:cs typeface="Lucida Sans"/>
              </a:rPr>
              <a:t>ng-app	</a:t>
            </a:r>
            <a:r>
              <a:rPr sz="3200" spc="-5" dirty="0">
                <a:latin typeface="Calibri"/>
                <a:cs typeface="Calibri"/>
              </a:rPr>
              <a:t>(div)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ts val="3835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AngularJS will invoke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constructor with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  <a:p>
            <a:pPr marL="354965">
              <a:lnSpc>
                <a:spcPts val="3835"/>
              </a:lnSpc>
            </a:pPr>
            <a:r>
              <a:rPr sz="3200" spc="-5" dirty="0">
                <a:latin typeface="Calibri"/>
                <a:cs typeface="Calibri"/>
              </a:rPr>
              <a:t>$scope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object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$scope </a:t>
            </a:r>
            <a:r>
              <a:rPr sz="3200" dirty="0">
                <a:latin typeface="Calibri"/>
                <a:cs typeface="Calibri"/>
              </a:rPr>
              <a:t>is an </a:t>
            </a:r>
            <a:r>
              <a:rPr sz="3200" spc="-5" dirty="0">
                <a:latin typeface="Calibri"/>
                <a:cs typeface="Calibri"/>
              </a:rPr>
              <a:t>object </a:t>
            </a:r>
            <a:r>
              <a:rPr sz="3200" dirty="0">
                <a:latin typeface="Calibri"/>
                <a:cs typeface="Calibri"/>
              </a:rPr>
              <a:t>that links </a:t>
            </a:r>
            <a:r>
              <a:rPr sz="3200" spc="-5" dirty="0">
                <a:latin typeface="Calibri"/>
                <a:cs typeface="Calibri"/>
              </a:rPr>
              <a:t>controller </a:t>
            </a:r>
            <a:r>
              <a:rPr sz="3200" dirty="0">
                <a:latin typeface="Calibri"/>
                <a:cs typeface="Calibri"/>
              </a:rPr>
              <a:t>to the  view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5295" y="4801755"/>
            <a:ext cx="6326505" cy="632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5" dirty="0">
                <a:latin typeface="Calibri"/>
                <a:cs typeface="Calibri"/>
              </a:rPr>
              <a:t>MODULES, ROUTES,</a:t>
            </a:r>
            <a:r>
              <a:rPr sz="4000" b="1" spc="-3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SERVICES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980">
              <a:lnSpc>
                <a:spcPct val="100000"/>
              </a:lnSpc>
            </a:pPr>
            <a:r>
              <a:rPr spc="-5" dirty="0"/>
              <a:t>Example: Own</a:t>
            </a:r>
            <a:r>
              <a:rPr spc="-50" dirty="0"/>
              <a:t> </a:t>
            </a:r>
            <a:r>
              <a:rPr dirty="0"/>
              <a:t>Filter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1995055"/>
            <a:ext cx="1550035" cy="329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565656"/>
                </a:solidFill>
                <a:latin typeface="Courier New"/>
                <a:cs typeface="Courier New"/>
              </a:rPr>
              <a:t>//</a:t>
            </a:r>
            <a:r>
              <a:rPr sz="2000" spc="-95" dirty="0">
                <a:solidFill>
                  <a:srgbClr val="565656"/>
                </a:solidFill>
                <a:latin typeface="Courier New"/>
                <a:cs typeface="Courier New"/>
              </a:rPr>
              <a:t> </a:t>
            </a:r>
            <a:r>
              <a:rPr sz="2000" spc="-5" dirty="0">
                <a:solidFill>
                  <a:srgbClr val="565656"/>
                </a:solidFill>
                <a:latin typeface="Courier New"/>
                <a:cs typeface="Courier New"/>
              </a:rPr>
              <a:t>declare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86862" y="1995055"/>
            <a:ext cx="124523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7500" algn="l"/>
              </a:tabLst>
            </a:pPr>
            <a:r>
              <a:rPr sz="2000" dirty="0">
                <a:solidFill>
                  <a:srgbClr val="565656"/>
                </a:solidFill>
                <a:latin typeface="Courier New"/>
                <a:cs typeface="Courier New"/>
              </a:rPr>
              <a:t>a	module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0182" y="2360815"/>
            <a:ext cx="6275070" cy="329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22300" algn="l"/>
                <a:tab pos="2451100" algn="l"/>
                <a:tab pos="2755900" algn="l"/>
              </a:tabLst>
            </a:pPr>
            <a:r>
              <a:rPr sz="2000" b="1" dirty="0">
                <a:solidFill>
                  <a:srgbClr val="6B0001"/>
                </a:solidFill>
                <a:latin typeface="Courier New"/>
                <a:cs typeface="Courier New"/>
              </a:rPr>
              <a:t>var	</a:t>
            </a:r>
            <a:r>
              <a:rPr sz="2000" dirty="0">
                <a:solidFill>
                  <a:srgbClr val="6B0001"/>
                </a:solidFill>
                <a:latin typeface="Courier New"/>
                <a:cs typeface="Courier New"/>
              </a:rPr>
              <a:t>myAppModule	</a:t>
            </a:r>
            <a:r>
              <a:rPr sz="2000" dirty="0">
                <a:solidFill>
                  <a:srgbClr val="6D6F24"/>
                </a:solidFill>
                <a:latin typeface="Courier New"/>
                <a:cs typeface="Courier New"/>
              </a:rPr>
              <a:t>=	angular.module(</a:t>
            </a:r>
            <a:r>
              <a:rPr sz="2000" dirty="0">
                <a:solidFill>
                  <a:srgbClr val="0000DF"/>
                </a:solidFill>
                <a:latin typeface="Courier New"/>
                <a:cs typeface="Courier New"/>
              </a:rPr>
              <a:t>'myApp'</a:t>
            </a:r>
            <a:r>
              <a:rPr sz="2000" dirty="0">
                <a:solidFill>
                  <a:srgbClr val="6D6F24"/>
                </a:solidFill>
                <a:latin typeface="Courier New"/>
                <a:cs typeface="Courier New"/>
              </a:rPr>
              <a:t>,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12023" y="2360815"/>
            <a:ext cx="635635" cy="329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6D6F24"/>
                </a:solidFill>
                <a:latin typeface="Courier New"/>
                <a:cs typeface="Courier New"/>
              </a:rPr>
              <a:t>[])</a:t>
            </a:r>
            <a:r>
              <a:rPr sz="20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69326" y="3453015"/>
            <a:ext cx="940435" cy="329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565656"/>
                </a:solidFill>
                <a:latin typeface="Courier New"/>
                <a:cs typeface="Courier New"/>
              </a:rPr>
              <a:t>filter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0182" y="3084715"/>
            <a:ext cx="6732270" cy="143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565656"/>
                </a:solidFill>
                <a:latin typeface="Courier New"/>
                <a:cs typeface="Courier New"/>
              </a:rPr>
              <a:t>// configure the</a:t>
            </a:r>
            <a:r>
              <a:rPr sz="2000" spc="-75" dirty="0">
                <a:solidFill>
                  <a:srgbClr val="565656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565656"/>
                </a:solidFill>
                <a:latin typeface="Courier New"/>
                <a:cs typeface="Courier New"/>
              </a:rPr>
              <a:t>module.</a:t>
            </a:r>
            <a:endParaRPr sz="2000">
              <a:latin typeface="Courier New"/>
              <a:cs typeface="Courier New"/>
            </a:endParaRPr>
          </a:p>
          <a:p>
            <a:pPr marL="12700" marR="5080">
              <a:lnSpc>
                <a:spcPct val="120800"/>
              </a:lnSpc>
              <a:tabLst>
                <a:tab pos="4280535" algn="l"/>
                <a:tab pos="5499735" algn="l"/>
              </a:tabLst>
            </a:pPr>
            <a:r>
              <a:rPr sz="2000" spc="-5" dirty="0">
                <a:solidFill>
                  <a:srgbClr val="565656"/>
                </a:solidFill>
                <a:latin typeface="Courier New"/>
                <a:cs typeface="Courier New"/>
              </a:rPr>
              <a:t>/</a:t>
            </a:r>
            <a:r>
              <a:rPr sz="2000" dirty="0">
                <a:solidFill>
                  <a:srgbClr val="565656"/>
                </a:solidFill>
                <a:latin typeface="Courier New"/>
                <a:cs typeface="Courier New"/>
              </a:rPr>
              <a:t>/ </a:t>
            </a:r>
            <a:r>
              <a:rPr sz="2000" spc="-5" dirty="0">
                <a:solidFill>
                  <a:srgbClr val="565656"/>
                </a:solidFill>
                <a:latin typeface="Courier New"/>
                <a:cs typeface="Courier New"/>
              </a:rPr>
              <a:t>i</a:t>
            </a:r>
            <a:r>
              <a:rPr sz="2000" dirty="0">
                <a:solidFill>
                  <a:srgbClr val="565656"/>
                </a:solidFill>
                <a:latin typeface="Courier New"/>
                <a:cs typeface="Courier New"/>
              </a:rPr>
              <a:t>n </a:t>
            </a:r>
            <a:r>
              <a:rPr sz="2000" spc="-5" dirty="0">
                <a:solidFill>
                  <a:srgbClr val="565656"/>
                </a:solidFill>
                <a:latin typeface="Courier New"/>
                <a:cs typeface="Courier New"/>
              </a:rPr>
              <a:t>thi</a:t>
            </a:r>
            <a:r>
              <a:rPr sz="2000" dirty="0">
                <a:solidFill>
                  <a:srgbClr val="565656"/>
                </a:solidFill>
                <a:latin typeface="Courier New"/>
                <a:cs typeface="Courier New"/>
              </a:rPr>
              <a:t>s </a:t>
            </a:r>
            <a:r>
              <a:rPr sz="2000" spc="-5" dirty="0">
                <a:solidFill>
                  <a:srgbClr val="565656"/>
                </a:solidFill>
                <a:latin typeface="Courier New"/>
                <a:cs typeface="Courier New"/>
              </a:rPr>
              <a:t>exampl</a:t>
            </a:r>
            <a:r>
              <a:rPr sz="2000" dirty="0">
                <a:solidFill>
                  <a:srgbClr val="565656"/>
                </a:solidFill>
                <a:latin typeface="Courier New"/>
                <a:cs typeface="Courier New"/>
              </a:rPr>
              <a:t>e </a:t>
            </a:r>
            <a:r>
              <a:rPr sz="2000" spc="-5" dirty="0">
                <a:solidFill>
                  <a:srgbClr val="565656"/>
                </a:solidFill>
                <a:latin typeface="Courier New"/>
                <a:cs typeface="Courier New"/>
              </a:rPr>
              <a:t>w</a:t>
            </a:r>
            <a:r>
              <a:rPr sz="2000" dirty="0">
                <a:solidFill>
                  <a:srgbClr val="565656"/>
                </a:solidFill>
                <a:latin typeface="Courier New"/>
                <a:cs typeface="Courier New"/>
              </a:rPr>
              <a:t>e </a:t>
            </a:r>
            <a:r>
              <a:rPr sz="2000" spc="-5" dirty="0">
                <a:solidFill>
                  <a:srgbClr val="565656"/>
                </a:solidFill>
                <a:latin typeface="Courier New"/>
                <a:cs typeface="Courier New"/>
              </a:rPr>
              <a:t>wil</a:t>
            </a:r>
            <a:r>
              <a:rPr sz="2000" dirty="0">
                <a:solidFill>
                  <a:srgbClr val="565656"/>
                </a:solidFill>
                <a:latin typeface="Courier New"/>
                <a:cs typeface="Courier New"/>
              </a:rPr>
              <a:t>l </a:t>
            </a:r>
            <a:r>
              <a:rPr sz="2000" spc="-5" dirty="0">
                <a:solidFill>
                  <a:srgbClr val="565656"/>
                </a:solidFill>
                <a:latin typeface="Courier New"/>
                <a:cs typeface="Courier New"/>
              </a:rPr>
              <a:t>creat</a:t>
            </a:r>
            <a:r>
              <a:rPr sz="2000" dirty="0">
                <a:solidFill>
                  <a:srgbClr val="565656"/>
                </a:solidFill>
                <a:latin typeface="Courier New"/>
                <a:cs typeface="Courier New"/>
              </a:rPr>
              <a:t>e a	</a:t>
            </a:r>
            <a:r>
              <a:rPr sz="2000" spc="-5" dirty="0">
                <a:solidFill>
                  <a:srgbClr val="565656"/>
                </a:solidFill>
                <a:latin typeface="Courier New"/>
                <a:cs typeface="Courier New"/>
              </a:rPr>
              <a:t>greeting  </a:t>
            </a:r>
            <a:r>
              <a:rPr sz="2000" dirty="0">
                <a:latin typeface="Courier New"/>
                <a:cs typeface="Courier New"/>
              </a:rPr>
              <a:t>myAppModule</a:t>
            </a:r>
            <a:r>
              <a:rPr sz="2000" dirty="0">
                <a:solidFill>
                  <a:srgbClr val="6D6F24"/>
                </a:solidFill>
                <a:latin typeface="Courier New"/>
                <a:cs typeface="Courier New"/>
              </a:rPr>
              <a:t>.filter(</a:t>
            </a:r>
            <a:r>
              <a:rPr sz="2000" dirty="0">
                <a:solidFill>
                  <a:srgbClr val="0000DF"/>
                </a:solidFill>
                <a:latin typeface="Courier New"/>
                <a:cs typeface="Courier New"/>
              </a:rPr>
              <a:t>'greet'</a:t>
            </a:r>
            <a:r>
              <a:rPr sz="2000" dirty="0">
                <a:solidFill>
                  <a:srgbClr val="6D6F24"/>
                </a:solidFill>
                <a:latin typeface="Courier New"/>
                <a:cs typeface="Courier New"/>
              </a:rPr>
              <a:t>,	</a:t>
            </a:r>
            <a:r>
              <a:rPr sz="2000" b="1" spc="-5" dirty="0">
                <a:solidFill>
                  <a:srgbClr val="6B0001"/>
                </a:solidFill>
                <a:latin typeface="Courier New"/>
                <a:cs typeface="Courier New"/>
              </a:rPr>
              <a:t>function</a:t>
            </a:r>
            <a:r>
              <a:rPr sz="2000" spc="-5" dirty="0">
                <a:solidFill>
                  <a:srgbClr val="6D6F24"/>
                </a:solidFill>
                <a:latin typeface="Courier New"/>
                <a:cs typeface="Courier New"/>
              </a:rPr>
              <a:t>()</a:t>
            </a:r>
            <a:r>
              <a:rPr sz="2000" spc="-55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2000">
              <a:latin typeface="Courier New"/>
              <a:cs typeface="Courier New"/>
            </a:endParaRPr>
          </a:p>
          <a:p>
            <a:pPr marL="165100">
              <a:lnSpc>
                <a:spcPct val="100000"/>
              </a:lnSpc>
              <a:spcBef>
                <a:spcPts val="500"/>
              </a:spcBef>
              <a:tabLst>
                <a:tab pos="1231900" algn="l"/>
              </a:tabLst>
            </a:pPr>
            <a:r>
              <a:rPr sz="2000" b="1" dirty="0">
                <a:solidFill>
                  <a:srgbClr val="6B0001"/>
                </a:solidFill>
                <a:latin typeface="Courier New"/>
                <a:cs typeface="Courier New"/>
              </a:rPr>
              <a:t>return	</a:t>
            </a:r>
            <a:r>
              <a:rPr sz="2000" b="1" spc="-5" dirty="0">
                <a:solidFill>
                  <a:srgbClr val="6B0001"/>
                </a:solidFill>
                <a:latin typeface="Courier New"/>
                <a:cs typeface="Courier New"/>
              </a:rPr>
              <a:t>function</a:t>
            </a:r>
            <a:r>
              <a:rPr sz="2000" spc="-5" dirty="0">
                <a:solidFill>
                  <a:srgbClr val="6D6F24"/>
                </a:solidFill>
                <a:latin typeface="Courier New"/>
                <a:cs typeface="Courier New"/>
              </a:rPr>
              <a:t>(name)</a:t>
            </a:r>
            <a:r>
              <a:rPr sz="2000" spc="-55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06265" y="4545215"/>
            <a:ext cx="2312035" cy="329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6865" algn="l"/>
                <a:tab pos="622300" algn="l"/>
                <a:tab pos="1689100" algn="l"/>
              </a:tabLst>
            </a:pPr>
            <a:r>
              <a:rPr sz="2000" dirty="0">
                <a:solidFill>
                  <a:srgbClr val="0000DF"/>
                </a:solidFill>
                <a:latin typeface="Courier New"/>
                <a:cs typeface="Courier New"/>
              </a:rPr>
              <a:t>'	</a:t>
            </a:r>
            <a:r>
              <a:rPr sz="2000" dirty="0">
                <a:solidFill>
                  <a:srgbClr val="6D6F24"/>
                </a:solidFill>
                <a:latin typeface="Courier New"/>
                <a:cs typeface="Courier New"/>
              </a:rPr>
              <a:t>+	</a:t>
            </a:r>
            <a:r>
              <a:rPr sz="2000" spc="-5" dirty="0">
                <a:solidFill>
                  <a:srgbClr val="6D6F24"/>
                </a:solidFill>
                <a:latin typeface="Courier New"/>
                <a:cs typeface="Courier New"/>
              </a:rPr>
              <a:t>nam</a:t>
            </a:r>
            <a:r>
              <a:rPr sz="2000" dirty="0">
                <a:solidFill>
                  <a:srgbClr val="6D6F24"/>
                </a:solidFill>
                <a:latin typeface="Courier New"/>
                <a:cs typeface="Courier New"/>
              </a:rPr>
              <a:t>e +	</a:t>
            </a:r>
            <a:r>
              <a:rPr sz="2000" dirty="0">
                <a:solidFill>
                  <a:srgbClr val="0000DF"/>
                </a:solidFill>
                <a:latin typeface="Courier New"/>
                <a:cs typeface="Courier New"/>
              </a:rPr>
              <a:t>'!'</a:t>
            </a:r>
            <a:r>
              <a:rPr sz="20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0182" y="4545215"/>
            <a:ext cx="2769235" cy="1066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>
              <a:lnSpc>
                <a:spcPct val="100000"/>
              </a:lnSpc>
              <a:tabLst>
                <a:tab pos="1689100" algn="l"/>
              </a:tabLst>
            </a:pPr>
            <a:r>
              <a:rPr sz="2000" b="1" dirty="0">
                <a:solidFill>
                  <a:srgbClr val="6B0001"/>
                </a:solidFill>
                <a:latin typeface="Courier New"/>
                <a:cs typeface="Courier New"/>
              </a:rPr>
              <a:t>return	</a:t>
            </a:r>
            <a:r>
              <a:rPr sz="2000" spc="-5" dirty="0">
                <a:solidFill>
                  <a:srgbClr val="0000DF"/>
                </a:solidFill>
                <a:latin typeface="Courier New"/>
                <a:cs typeface="Courier New"/>
              </a:rPr>
              <a:t>'Hello,</a:t>
            </a:r>
            <a:endParaRPr sz="2000">
              <a:latin typeface="Courier New"/>
              <a:cs typeface="Courier New"/>
            </a:endParaRPr>
          </a:p>
          <a:p>
            <a:pPr marL="31750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solidFill>
                  <a:srgbClr val="6B006D"/>
                </a:solidFill>
                <a:latin typeface="Courier New"/>
                <a:cs typeface="Courier New"/>
              </a:rPr>
              <a:t>};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20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20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20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7820">
              <a:lnSpc>
                <a:spcPct val="100000"/>
              </a:lnSpc>
            </a:pPr>
            <a:r>
              <a:rPr spc="-5" dirty="0"/>
              <a:t>HTML </a:t>
            </a:r>
            <a:r>
              <a:rPr dirty="0"/>
              <a:t>using the</a:t>
            </a:r>
            <a:r>
              <a:rPr spc="-80" dirty="0"/>
              <a:t> </a:t>
            </a:r>
            <a:r>
              <a:rPr dirty="0"/>
              <a:t>Filter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1995055"/>
            <a:ext cx="1001394" cy="519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3200" b="1" dirty="0">
                <a:solidFill>
                  <a:srgbClr val="6B0001"/>
                </a:solidFill>
                <a:latin typeface="Courier New"/>
                <a:cs typeface="Courier New"/>
              </a:rPr>
              <a:t>div</a:t>
            </a:r>
            <a:endParaRPr sz="32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29580" y="1995055"/>
            <a:ext cx="368363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1E3384"/>
                </a:solidFill>
                <a:latin typeface="Courier New"/>
                <a:cs typeface="Courier New"/>
              </a:rPr>
              <a:t>ng-app</a:t>
            </a:r>
            <a:r>
              <a:rPr sz="3200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3200" dirty="0">
                <a:solidFill>
                  <a:srgbClr val="0000DF"/>
                </a:solidFill>
                <a:latin typeface="Courier New"/>
                <a:cs typeface="Courier New"/>
              </a:rPr>
              <a:t>"myApp"</a:t>
            </a:r>
            <a:r>
              <a:rPr sz="32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32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97941" y="2575191"/>
            <a:ext cx="2952115" cy="1103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3200" b="1" dirty="0">
                <a:solidFill>
                  <a:srgbClr val="6B0001"/>
                </a:solidFill>
                <a:latin typeface="Courier New"/>
                <a:cs typeface="Courier New"/>
              </a:rPr>
              <a:t>div</a:t>
            </a:r>
            <a:r>
              <a:rPr sz="32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3200">
              <a:latin typeface="Courier New"/>
              <a:cs typeface="Courier New"/>
            </a:endParaRPr>
          </a:p>
          <a:p>
            <a:pPr marL="500380">
              <a:lnSpc>
                <a:spcPct val="100000"/>
              </a:lnSpc>
              <a:spcBef>
                <a:spcPts val="760"/>
              </a:spcBef>
            </a:pPr>
            <a:r>
              <a:rPr sz="3200" spc="-5" dirty="0">
                <a:latin typeface="Courier New"/>
                <a:cs typeface="Courier New"/>
              </a:rPr>
              <a:t>{{</a:t>
            </a:r>
            <a:r>
              <a:rPr sz="3200" spc="-95" dirty="0">
                <a:latin typeface="Courier New"/>
                <a:cs typeface="Courier New"/>
              </a:rPr>
              <a:t> </a:t>
            </a:r>
            <a:r>
              <a:rPr sz="3200" spc="-5" dirty="0">
                <a:latin typeface="Courier New"/>
                <a:cs typeface="Courier New"/>
              </a:rPr>
              <a:t>'World'</a:t>
            </a:r>
            <a:endParaRPr sz="32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68392" y="3159391"/>
            <a:ext cx="2464435" cy="519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00380" algn="l"/>
              </a:tabLst>
            </a:pPr>
            <a:r>
              <a:rPr sz="3200" dirty="0">
                <a:latin typeface="Courier New"/>
                <a:cs typeface="Courier New"/>
              </a:rPr>
              <a:t>|	</a:t>
            </a:r>
            <a:r>
              <a:rPr sz="3200" spc="-5" dirty="0">
                <a:latin typeface="Courier New"/>
                <a:cs typeface="Courier New"/>
              </a:rPr>
              <a:t>greet</a:t>
            </a:r>
            <a:r>
              <a:rPr sz="3200" spc="-95" dirty="0">
                <a:latin typeface="Courier New"/>
                <a:cs typeface="Courier New"/>
              </a:rPr>
              <a:t> </a:t>
            </a:r>
            <a:r>
              <a:rPr sz="3200" dirty="0">
                <a:latin typeface="Courier New"/>
                <a:cs typeface="Courier New"/>
              </a:rPr>
              <a:t>}}</a:t>
            </a:r>
            <a:endParaRPr sz="32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10182" y="3743591"/>
            <a:ext cx="1976755" cy="1103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380">
              <a:lnSpc>
                <a:spcPct val="100000"/>
              </a:lnSpc>
            </a:pPr>
            <a:r>
              <a:rPr sz="3200" dirty="0">
                <a:solidFill>
                  <a:srgbClr val="944403"/>
                </a:solidFill>
                <a:latin typeface="Courier New"/>
                <a:cs typeface="Courier New"/>
              </a:rPr>
              <a:t>&lt;/</a:t>
            </a:r>
            <a:r>
              <a:rPr sz="3200" b="1" dirty="0">
                <a:solidFill>
                  <a:srgbClr val="6B0001"/>
                </a:solidFill>
                <a:latin typeface="Courier New"/>
                <a:cs typeface="Courier New"/>
              </a:rPr>
              <a:t>div</a:t>
            </a:r>
            <a:r>
              <a:rPr sz="32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3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3200" dirty="0">
                <a:solidFill>
                  <a:srgbClr val="944403"/>
                </a:solidFill>
                <a:latin typeface="Courier New"/>
                <a:cs typeface="Courier New"/>
              </a:rPr>
              <a:t>&lt;/</a:t>
            </a:r>
            <a:r>
              <a:rPr sz="3200" b="1" dirty="0">
                <a:solidFill>
                  <a:srgbClr val="6B0001"/>
                </a:solidFill>
                <a:latin typeface="Courier New"/>
                <a:cs typeface="Courier New"/>
              </a:rPr>
              <a:t>div</a:t>
            </a:r>
            <a:r>
              <a:rPr sz="32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32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0790">
              <a:lnSpc>
                <a:spcPct val="100000"/>
              </a:lnSpc>
            </a:pPr>
            <a:r>
              <a:rPr spc="-5" dirty="0"/>
              <a:t>Template for</a:t>
            </a:r>
            <a:r>
              <a:rPr spc="-15" dirty="0"/>
              <a:t> </a:t>
            </a:r>
            <a:r>
              <a:rPr spc="-5" dirty="0"/>
              <a:t>Controllers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1995055"/>
            <a:ext cx="7844790" cy="2600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90340" algn="l"/>
                <a:tab pos="6871334" algn="l"/>
              </a:tabLst>
            </a:pPr>
            <a:r>
              <a:rPr sz="1800" spc="-5" dirty="0">
                <a:solidFill>
                  <a:srgbClr val="565656"/>
                </a:solidFill>
                <a:latin typeface="Courier New"/>
                <a:cs typeface="Courier New"/>
              </a:rPr>
              <a:t>/</a:t>
            </a:r>
            <a:r>
              <a:rPr sz="1800" dirty="0">
                <a:solidFill>
                  <a:srgbClr val="565656"/>
                </a:solidFill>
                <a:latin typeface="Courier New"/>
                <a:cs typeface="Courier New"/>
              </a:rPr>
              <a:t>/ </a:t>
            </a:r>
            <a:r>
              <a:rPr sz="1800" spc="-5" dirty="0">
                <a:solidFill>
                  <a:srgbClr val="565656"/>
                </a:solidFill>
                <a:latin typeface="Courier New"/>
                <a:cs typeface="Courier New"/>
              </a:rPr>
              <a:t>Creat</a:t>
            </a:r>
            <a:r>
              <a:rPr sz="1800" dirty="0">
                <a:solidFill>
                  <a:srgbClr val="565656"/>
                </a:solidFill>
                <a:latin typeface="Courier New"/>
                <a:cs typeface="Courier New"/>
              </a:rPr>
              <a:t>e </a:t>
            </a:r>
            <a:r>
              <a:rPr sz="1800" spc="-5" dirty="0">
                <a:solidFill>
                  <a:srgbClr val="565656"/>
                </a:solidFill>
                <a:latin typeface="Courier New"/>
                <a:cs typeface="Courier New"/>
              </a:rPr>
              <a:t>ne</a:t>
            </a:r>
            <a:r>
              <a:rPr sz="1800" dirty="0">
                <a:solidFill>
                  <a:srgbClr val="565656"/>
                </a:solidFill>
                <a:latin typeface="Courier New"/>
                <a:cs typeface="Courier New"/>
              </a:rPr>
              <a:t>w </a:t>
            </a:r>
            <a:r>
              <a:rPr sz="1800" spc="-5" dirty="0">
                <a:solidFill>
                  <a:srgbClr val="565656"/>
                </a:solidFill>
                <a:latin typeface="Courier New"/>
                <a:cs typeface="Courier New"/>
              </a:rPr>
              <a:t>modul</a:t>
            </a:r>
            <a:r>
              <a:rPr sz="1800" dirty="0">
                <a:solidFill>
                  <a:srgbClr val="565656"/>
                </a:solidFill>
                <a:latin typeface="Courier New"/>
                <a:cs typeface="Courier New"/>
              </a:rPr>
              <a:t>e 'myApp'	</a:t>
            </a:r>
            <a:r>
              <a:rPr sz="1800" spc="-5" dirty="0">
                <a:solidFill>
                  <a:srgbClr val="565656"/>
                </a:solidFill>
                <a:latin typeface="Courier New"/>
                <a:cs typeface="Courier New"/>
              </a:rPr>
              <a:t>usin</a:t>
            </a:r>
            <a:r>
              <a:rPr sz="1800" dirty="0">
                <a:solidFill>
                  <a:srgbClr val="565656"/>
                </a:solidFill>
                <a:latin typeface="Courier New"/>
                <a:cs typeface="Courier New"/>
              </a:rPr>
              <a:t>g angular.module	method.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800" spc="-5" dirty="0">
                <a:solidFill>
                  <a:srgbClr val="565656"/>
                </a:solidFill>
                <a:latin typeface="Courier New"/>
                <a:cs typeface="Courier New"/>
              </a:rPr>
              <a:t>// The module is not dependent on any other</a:t>
            </a:r>
            <a:r>
              <a:rPr sz="1800" spc="-15" dirty="0">
                <a:solidFill>
                  <a:srgbClr val="565656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565656"/>
                </a:solidFill>
                <a:latin typeface="Courier New"/>
                <a:cs typeface="Courier New"/>
              </a:rPr>
              <a:t>module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  <a:tabLst>
                <a:tab pos="561340" algn="l"/>
                <a:tab pos="1795780" algn="l"/>
                <a:tab pos="2070100" algn="l"/>
              </a:tabLst>
            </a:pPr>
            <a:r>
              <a:rPr sz="1800" b="1" dirty="0">
                <a:solidFill>
                  <a:srgbClr val="6B0001"/>
                </a:solidFill>
                <a:latin typeface="Courier New"/>
                <a:cs typeface="Courier New"/>
              </a:rPr>
              <a:t>var	</a:t>
            </a:r>
            <a:r>
              <a:rPr sz="1800" dirty="0">
                <a:latin typeface="Courier New"/>
                <a:cs typeface="Courier New"/>
              </a:rPr>
              <a:t>myModule	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=	</a:t>
            </a:r>
            <a:r>
              <a:rPr sz="1800" dirty="0">
                <a:latin typeface="Courier New"/>
                <a:cs typeface="Courier New"/>
              </a:rPr>
              <a:t>angular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.</a:t>
            </a:r>
            <a:r>
              <a:rPr sz="1800" dirty="0">
                <a:latin typeface="Courier New"/>
                <a:cs typeface="Courier New"/>
              </a:rPr>
              <a:t>module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(</a:t>
            </a:r>
            <a:r>
              <a:rPr sz="1800" dirty="0">
                <a:solidFill>
                  <a:srgbClr val="0000DF"/>
                </a:solidFill>
                <a:latin typeface="Courier New"/>
                <a:cs typeface="Courier New"/>
              </a:rPr>
              <a:t>'myModule'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,</a:t>
            </a:r>
            <a:endParaRPr sz="1800">
              <a:latin typeface="Courier New"/>
              <a:cs typeface="Courier New"/>
            </a:endParaRPr>
          </a:p>
          <a:p>
            <a:pPr marL="960119" algn="ctr">
              <a:lnSpc>
                <a:spcPct val="100000"/>
              </a:lnSpc>
              <a:spcBef>
                <a:spcPts val="439"/>
              </a:spcBef>
            </a:pP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[])</a:t>
            </a:r>
            <a:r>
              <a:rPr sz="18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127500" algn="l"/>
                <a:tab pos="5362575" algn="l"/>
                <a:tab pos="6597015" algn="l"/>
              </a:tabLst>
            </a:pPr>
            <a:r>
              <a:rPr sz="1800" dirty="0">
                <a:latin typeface="Courier New"/>
                <a:cs typeface="Courier New"/>
              </a:rPr>
              <a:t>myModule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.</a:t>
            </a:r>
            <a:r>
              <a:rPr sz="1800" dirty="0">
                <a:latin typeface="Courier New"/>
                <a:cs typeface="Courier New"/>
              </a:rPr>
              <a:t>controller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(</a:t>
            </a:r>
            <a:r>
              <a:rPr sz="1800" dirty="0">
                <a:solidFill>
                  <a:srgbClr val="0000DF"/>
                </a:solidFill>
                <a:latin typeface="Courier New"/>
                <a:cs typeface="Courier New"/>
              </a:rPr>
              <a:t>'MyCtrl'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,	</a:t>
            </a:r>
            <a:r>
              <a:rPr sz="1800" b="1" dirty="0">
                <a:solidFill>
                  <a:srgbClr val="6B0001"/>
                </a:solidFill>
                <a:latin typeface="Courier New"/>
                <a:cs typeface="Courier New"/>
              </a:rPr>
              <a:t>function	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(</a:t>
            </a:r>
            <a:r>
              <a:rPr sz="1800" dirty="0">
                <a:latin typeface="Courier New"/>
                <a:cs typeface="Courier New"/>
              </a:rPr>
              <a:t>$scope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)	</a:t>
            </a:r>
            <a:r>
              <a:rPr sz="18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800">
              <a:latin typeface="Courier New"/>
              <a:cs typeface="Courier New"/>
            </a:endParaRPr>
          </a:p>
          <a:p>
            <a:pPr marL="561340">
              <a:lnSpc>
                <a:spcPct val="100000"/>
              </a:lnSpc>
              <a:spcBef>
                <a:spcPts val="439"/>
              </a:spcBef>
            </a:pPr>
            <a:r>
              <a:rPr sz="1800" spc="-5" dirty="0">
                <a:solidFill>
                  <a:srgbClr val="565656"/>
                </a:solidFill>
                <a:latin typeface="Courier New"/>
                <a:cs typeface="Courier New"/>
              </a:rPr>
              <a:t>// Your controller code</a:t>
            </a:r>
            <a:r>
              <a:rPr sz="1800" spc="-65" dirty="0">
                <a:solidFill>
                  <a:srgbClr val="565656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565656"/>
                </a:solidFill>
                <a:latin typeface="Courier New"/>
                <a:cs typeface="Courier New"/>
              </a:rPr>
              <a:t>here!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39"/>
              </a:spcBef>
            </a:pPr>
            <a:r>
              <a:rPr sz="18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8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8945">
              <a:lnSpc>
                <a:spcPct val="100000"/>
              </a:lnSpc>
            </a:pPr>
            <a:r>
              <a:rPr spc="-10" dirty="0"/>
              <a:t>Creating </a:t>
            </a:r>
            <a:r>
              <a:rPr dirty="0"/>
              <a:t>a </a:t>
            </a:r>
            <a:r>
              <a:rPr spc="-5" dirty="0"/>
              <a:t>Controller </a:t>
            </a:r>
            <a:r>
              <a:rPr dirty="0"/>
              <a:t>in</a:t>
            </a:r>
            <a:r>
              <a:rPr spc="10" dirty="0"/>
              <a:t> </a:t>
            </a:r>
            <a:r>
              <a:rPr spc="-5" dirty="0"/>
              <a:t>Module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1995055"/>
            <a:ext cx="7433309" cy="423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61340" algn="l"/>
                <a:tab pos="1795780" algn="l"/>
                <a:tab pos="2070100" algn="l"/>
              </a:tabLst>
            </a:pPr>
            <a:r>
              <a:rPr sz="1800" b="1" dirty="0">
                <a:solidFill>
                  <a:srgbClr val="6B0001"/>
                </a:solidFill>
                <a:latin typeface="Courier New"/>
                <a:cs typeface="Courier New"/>
              </a:rPr>
              <a:t>var	</a:t>
            </a:r>
            <a:r>
              <a:rPr sz="1800" dirty="0">
                <a:solidFill>
                  <a:srgbClr val="6B0001"/>
                </a:solidFill>
                <a:latin typeface="Courier New"/>
                <a:cs typeface="Courier New"/>
              </a:rPr>
              <a:t>myModule	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=	angular.module(</a:t>
            </a:r>
            <a:r>
              <a:rPr sz="1800" dirty="0">
                <a:solidFill>
                  <a:srgbClr val="0000DF"/>
                </a:solidFill>
                <a:latin typeface="Courier New"/>
                <a:cs typeface="Courier New"/>
              </a:rPr>
              <a:t>'myModule'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,</a:t>
            </a:r>
            <a:endParaRPr sz="1800">
              <a:latin typeface="Courier New"/>
              <a:cs typeface="Courier New"/>
            </a:endParaRPr>
          </a:p>
          <a:p>
            <a:pPr marL="1371600" algn="ctr">
              <a:lnSpc>
                <a:spcPct val="100000"/>
              </a:lnSpc>
              <a:spcBef>
                <a:spcPts val="370"/>
              </a:spcBef>
            </a:pP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[])</a:t>
            </a:r>
            <a:r>
              <a:rPr sz="18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127500" algn="l"/>
                <a:tab pos="5362575" algn="l"/>
              </a:tabLst>
            </a:pPr>
            <a:r>
              <a:rPr sz="1800" dirty="0">
                <a:latin typeface="Courier New"/>
                <a:cs typeface="Courier New"/>
              </a:rPr>
              <a:t>myModule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.controller(</a:t>
            </a:r>
            <a:r>
              <a:rPr sz="1800" dirty="0">
                <a:solidFill>
                  <a:srgbClr val="0000DF"/>
                </a:solidFill>
                <a:latin typeface="Courier New"/>
                <a:cs typeface="Courier New"/>
              </a:rPr>
              <a:t>'MyCtrl'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,	</a:t>
            </a:r>
            <a:r>
              <a:rPr sz="1800" b="1" dirty="0">
                <a:solidFill>
                  <a:srgbClr val="6B0001"/>
                </a:solidFill>
                <a:latin typeface="Courier New"/>
                <a:cs typeface="Courier New"/>
              </a:rPr>
              <a:t>function	</a:t>
            </a:r>
            <a:r>
              <a:rPr sz="1800" spc="-5" dirty="0">
                <a:solidFill>
                  <a:srgbClr val="6D6F24"/>
                </a:solidFill>
                <a:latin typeface="Courier New"/>
                <a:cs typeface="Courier New"/>
              </a:rPr>
              <a:t>($scope)</a:t>
            </a:r>
            <a:r>
              <a:rPr sz="1800" spc="-95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marL="561340">
              <a:lnSpc>
                <a:spcPct val="100000"/>
              </a:lnSpc>
              <a:tabLst>
                <a:tab pos="1109980" algn="l"/>
                <a:tab pos="2207260" algn="l"/>
                <a:tab pos="2481580" algn="l"/>
                <a:tab pos="4264660" algn="l"/>
              </a:tabLst>
            </a:pPr>
            <a:r>
              <a:rPr sz="1800" b="1" dirty="0">
                <a:solidFill>
                  <a:srgbClr val="6B0001"/>
                </a:solidFill>
                <a:latin typeface="Courier New"/>
                <a:cs typeface="Courier New"/>
              </a:rPr>
              <a:t>var	</a:t>
            </a:r>
            <a:r>
              <a:rPr sz="1800" spc="-5" dirty="0">
                <a:solidFill>
                  <a:srgbClr val="6B0001"/>
                </a:solidFill>
                <a:latin typeface="Courier New"/>
                <a:cs typeface="Courier New"/>
              </a:rPr>
              <a:t>model</a:t>
            </a:r>
            <a:r>
              <a:rPr sz="1800" dirty="0">
                <a:solidFill>
                  <a:srgbClr val="6B0001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=	</a:t>
            </a:r>
            <a:r>
              <a:rPr sz="1800" dirty="0">
                <a:solidFill>
                  <a:srgbClr val="6B006D"/>
                </a:solidFill>
                <a:latin typeface="Courier New"/>
                <a:cs typeface="Courier New"/>
              </a:rPr>
              <a:t>{	</a:t>
            </a:r>
            <a:r>
              <a:rPr sz="18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800" dirty="0">
                <a:solidFill>
                  <a:srgbClr val="0000DF"/>
                </a:solidFill>
                <a:latin typeface="Courier New"/>
                <a:cs typeface="Courier New"/>
              </a:rPr>
              <a:t>firstname</a:t>
            </a:r>
            <a:r>
              <a:rPr sz="18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800" dirty="0">
                <a:solidFill>
                  <a:srgbClr val="6B006D"/>
                </a:solidFill>
                <a:latin typeface="Courier New"/>
                <a:cs typeface="Courier New"/>
              </a:rPr>
              <a:t>:	</a:t>
            </a:r>
            <a:r>
              <a:rPr sz="18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800" dirty="0">
                <a:solidFill>
                  <a:srgbClr val="0000DF"/>
                </a:solidFill>
                <a:latin typeface="Courier New"/>
                <a:cs typeface="Courier New"/>
              </a:rPr>
              <a:t>Jack</a:t>
            </a:r>
            <a:r>
              <a:rPr sz="18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,</a:t>
            </a:r>
            <a:endParaRPr sz="1800">
              <a:latin typeface="Courier New"/>
              <a:cs typeface="Courier New"/>
            </a:endParaRPr>
          </a:p>
          <a:p>
            <a:pPr marL="2481580">
              <a:lnSpc>
                <a:spcPct val="100000"/>
              </a:lnSpc>
              <a:spcBef>
                <a:spcPts val="439"/>
              </a:spcBef>
              <a:tabLst>
                <a:tab pos="4127500" algn="l"/>
                <a:tab pos="5225415" algn="l"/>
              </a:tabLst>
            </a:pPr>
            <a:r>
              <a:rPr sz="18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800" dirty="0">
                <a:solidFill>
                  <a:srgbClr val="0000DF"/>
                </a:solidFill>
                <a:latin typeface="Courier New"/>
                <a:cs typeface="Courier New"/>
              </a:rPr>
              <a:t>lastname</a:t>
            </a:r>
            <a:r>
              <a:rPr sz="18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800" dirty="0">
                <a:solidFill>
                  <a:srgbClr val="6B006D"/>
                </a:solidFill>
                <a:latin typeface="Courier New"/>
                <a:cs typeface="Courier New"/>
              </a:rPr>
              <a:t>:	</a:t>
            </a:r>
            <a:r>
              <a:rPr sz="18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800" dirty="0">
                <a:solidFill>
                  <a:srgbClr val="0000DF"/>
                </a:solidFill>
                <a:latin typeface="Courier New"/>
                <a:cs typeface="Courier New"/>
              </a:rPr>
              <a:t>Smith</a:t>
            </a:r>
            <a:r>
              <a:rPr sz="1800" dirty="0">
                <a:solidFill>
                  <a:srgbClr val="6B0001"/>
                </a:solidFill>
                <a:latin typeface="Courier New"/>
                <a:cs typeface="Courier New"/>
              </a:rPr>
              <a:t>"	</a:t>
            </a:r>
            <a:r>
              <a:rPr sz="1800" dirty="0">
                <a:solidFill>
                  <a:srgbClr val="6B006D"/>
                </a:solidFill>
                <a:latin typeface="Courier New"/>
                <a:cs typeface="Courier New"/>
              </a:rPr>
              <a:t>};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marL="561340">
              <a:lnSpc>
                <a:spcPct val="100000"/>
              </a:lnSpc>
              <a:tabLst>
                <a:tab pos="2344420" algn="l"/>
                <a:tab pos="2618740" algn="l"/>
              </a:tabLst>
            </a:pPr>
            <a:r>
              <a:rPr sz="1800" dirty="0">
                <a:latin typeface="Courier New"/>
                <a:cs typeface="Courier New"/>
              </a:rPr>
              <a:t>$scope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.model	=	model</a:t>
            </a:r>
            <a:r>
              <a:rPr sz="18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800">
              <a:latin typeface="Courier New"/>
              <a:cs typeface="Courier New"/>
            </a:endParaRPr>
          </a:p>
          <a:p>
            <a:pPr marL="561340">
              <a:lnSpc>
                <a:spcPct val="100000"/>
              </a:lnSpc>
              <a:spcBef>
                <a:spcPts val="340"/>
              </a:spcBef>
              <a:tabLst>
                <a:tab pos="2344420" algn="l"/>
                <a:tab pos="2618740" algn="l"/>
              </a:tabLst>
            </a:pPr>
            <a:r>
              <a:rPr sz="1800" dirty="0">
                <a:latin typeface="Courier New"/>
                <a:cs typeface="Courier New"/>
              </a:rPr>
              <a:t>$scope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.click	=	</a:t>
            </a:r>
            <a:r>
              <a:rPr sz="1800" b="1" spc="-5" dirty="0">
                <a:solidFill>
                  <a:srgbClr val="6B0001"/>
                </a:solidFill>
                <a:latin typeface="Courier New"/>
                <a:cs typeface="Courier New"/>
              </a:rPr>
              <a:t>function</a:t>
            </a:r>
            <a:r>
              <a:rPr sz="1800" spc="-5" dirty="0">
                <a:solidFill>
                  <a:srgbClr val="6D6F24"/>
                </a:solidFill>
                <a:latin typeface="Courier New"/>
                <a:cs typeface="Courier New"/>
              </a:rPr>
              <a:t>()</a:t>
            </a:r>
            <a:r>
              <a:rPr sz="1800" spc="-55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800">
              <a:latin typeface="Courier New"/>
              <a:cs typeface="Courier New"/>
            </a:endParaRPr>
          </a:p>
          <a:p>
            <a:pPr marL="3304540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latin typeface="Courier New"/>
                <a:cs typeface="Courier New"/>
              </a:rPr>
              <a:t>alert</a:t>
            </a:r>
            <a:r>
              <a:rPr sz="1800" spc="-5" dirty="0">
                <a:solidFill>
                  <a:srgbClr val="6D6F24"/>
                </a:solidFill>
                <a:latin typeface="Courier New"/>
                <a:cs typeface="Courier New"/>
              </a:rPr>
              <a:t>($scope.model.firstname)</a:t>
            </a:r>
            <a:r>
              <a:rPr sz="1800" spc="-5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800">
              <a:latin typeface="Courier New"/>
              <a:cs typeface="Courier New"/>
            </a:endParaRPr>
          </a:p>
          <a:p>
            <a:pPr marR="1912620" algn="ctr">
              <a:lnSpc>
                <a:spcPct val="100000"/>
              </a:lnSpc>
              <a:spcBef>
                <a:spcPts val="440"/>
              </a:spcBef>
            </a:pPr>
            <a:r>
              <a:rPr sz="1800" dirty="0">
                <a:solidFill>
                  <a:srgbClr val="6B006D"/>
                </a:solidFill>
                <a:latin typeface="Courier New"/>
                <a:cs typeface="Courier New"/>
              </a:rPr>
              <a:t>};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8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0182" y="768413"/>
            <a:ext cx="3653154" cy="150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73A33"/>
                </a:solidFill>
                <a:latin typeface="Courier New"/>
                <a:cs typeface="Courier New"/>
              </a:rPr>
              <a:t>&lt;!DOCTYPE</a:t>
            </a:r>
            <a:r>
              <a:rPr sz="1400" spc="-95" dirty="0">
                <a:solidFill>
                  <a:srgbClr val="073A33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73A33"/>
                </a:solidFill>
                <a:latin typeface="Courier New"/>
                <a:cs typeface="Courier New"/>
              </a:rPr>
              <a:t>html&gt;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html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400">
              <a:latin typeface="Courier New"/>
              <a:cs typeface="Courier New"/>
            </a:endParaRPr>
          </a:p>
          <a:p>
            <a:pPr marL="226060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head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400">
              <a:latin typeface="Courier New"/>
              <a:cs typeface="Courier New"/>
            </a:endParaRPr>
          </a:p>
          <a:p>
            <a:pPr marL="439420">
              <a:lnSpc>
                <a:spcPct val="100000"/>
              </a:lnSpc>
              <a:spcBef>
                <a:spcPts val="420"/>
              </a:spcBef>
            </a:pP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title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&gt;Title&lt;/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title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400">
              <a:latin typeface="Courier New"/>
              <a:cs typeface="Courier New"/>
            </a:endParaRPr>
          </a:p>
          <a:p>
            <a:pPr marL="439420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meta </a:t>
            </a:r>
            <a:r>
              <a:rPr sz="1400" dirty="0">
                <a:solidFill>
                  <a:srgbClr val="0B381D"/>
                </a:solidFill>
                <a:latin typeface="Courier New"/>
                <a:cs typeface="Courier New"/>
              </a:rPr>
              <a:t>charset</a:t>
            </a:r>
            <a:r>
              <a:rPr sz="1400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1400" dirty="0">
                <a:solidFill>
                  <a:srgbClr val="0000DF"/>
                </a:solidFill>
                <a:latin typeface="Courier New"/>
                <a:cs typeface="Courier New"/>
              </a:rPr>
              <a:t>"UTF-8"</a:t>
            </a:r>
            <a:r>
              <a:rPr sz="1400" spc="-105" dirty="0">
                <a:solidFill>
                  <a:srgbClr val="0000D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/&gt;</a:t>
            </a:r>
            <a:endParaRPr sz="1400">
              <a:latin typeface="Courier New"/>
              <a:cs typeface="Courier New"/>
            </a:endParaRPr>
          </a:p>
          <a:p>
            <a:pPr marL="439420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style</a:t>
            </a:r>
            <a:r>
              <a:rPr sz="1400" b="1" spc="-100" dirty="0">
                <a:solidFill>
                  <a:srgbClr val="6B0001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media="screen"&gt;&lt;/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style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36972" y="2296985"/>
            <a:ext cx="772795" cy="488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1400" b="1" spc="-5" dirty="0">
                <a:solidFill>
                  <a:srgbClr val="6B0001"/>
                </a:solidFill>
                <a:latin typeface="Courier New"/>
                <a:cs typeface="Courier New"/>
              </a:rPr>
              <a:t>script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1400" b="1" spc="-5" dirty="0">
                <a:solidFill>
                  <a:srgbClr val="6B0001"/>
                </a:solidFill>
                <a:latin typeface="Courier New"/>
                <a:cs typeface="Courier New"/>
              </a:rPr>
              <a:t>script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90545" y="2256446"/>
            <a:ext cx="354647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9000"/>
              </a:lnSpc>
            </a:pP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src="../angular.min.js"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&gt;&lt;/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script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&gt;  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src="mymodule.js"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&gt;&lt;/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script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3577" y="3071685"/>
            <a:ext cx="3439795" cy="996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&lt;/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head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body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400">
              <a:latin typeface="Courier New"/>
              <a:cs typeface="Courier New"/>
            </a:endParaRPr>
          </a:p>
          <a:p>
            <a:pPr marL="226060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div</a:t>
            </a:r>
            <a:r>
              <a:rPr sz="1400" b="1" spc="-100" dirty="0">
                <a:solidFill>
                  <a:srgbClr val="6B0001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1E3384"/>
                </a:solidFill>
                <a:latin typeface="Courier New"/>
                <a:cs typeface="Courier New"/>
              </a:rPr>
              <a:t>ng-app</a:t>
            </a:r>
            <a:r>
              <a:rPr sz="1400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1400" dirty="0">
                <a:solidFill>
                  <a:srgbClr val="0000DF"/>
                </a:solidFill>
                <a:latin typeface="Courier New"/>
                <a:cs typeface="Courier New"/>
              </a:rPr>
              <a:t>"myModule"</a:t>
            </a:r>
            <a:endParaRPr sz="1400">
              <a:latin typeface="Courier New"/>
              <a:cs typeface="Courier New"/>
            </a:endParaRPr>
          </a:p>
          <a:p>
            <a:pPr marL="439420">
              <a:lnSpc>
                <a:spcPct val="100000"/>
              </a:lnSpc>
              <a:spcBef>
                <a:spcPts val="320"/>
              </a:spcBef>
            </a:pPr>
            <a:r>
              <a:rPr sz="1400" spc="-5" dirty="0">
                <a:solidFill>
                  <a:srgbClr val="1E3384"/>
                </a:solidFill>
                <a:latin typeface="Courier New"/>
                <a:cs typeface="Courier New"/>
              </a:rPr>
              <a:t>&lt;div</a:t>
            </a:r>
            <a:r>
              <a:rPr sz="1400" spc="-95" dirty="0">
                <a:solidFill>
                  <a:srgbClr val="1E3384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1E3384"/>
                </a:solidFill>
                <a:latin typeface="Courier New"/>
                <a:cs typeface="Courier New"/>
              </a:rPr>
              <a:t>ng-controller</a:t>
            </a:r>
            <a:r>
              <a:rPr sz="1400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1400" dirty="0">
                <a:solidFill>
                  <a:srgbClr val="0000DF"/>
                </a:solidFill>
                <a:latin typeface="Courier New"/>
                <a:cs typeface="Courier New"/>
              </a:rPr>
              <a:t>"MyCtrl"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0182" y="4087685"/>
            <a:ext cx="7707630" cy="2545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6140">
              <a:lnSpc>
                <a:spcPct val="100000"/>
              </a:lnSpc>
            </a:pP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p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&gt;Firstname: &lt;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input </a:t>
            </a:r>
            <a:r>
              <a:rPr sz="1400" dirty="0">
                <a:solidFill>
                  <a:srgbClr val="0B381D"/>
                </a:solidFill>
                <a:latin typeface="Courier New"/>
                <a:cs typeface="Courier New"/>
              </a:rPr>
              <a:t>type</a:t>
            </a:r>
            <a:r>
              <a:rPr sz="1400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1400" dirty="0">
                <a:solidFill>
                  <a:srgbClr val="0000DF"/>
                </a:solidFill>
                <a:latin typeface="Courier New"/>
                <a:cs typeface="Courier New"/>
              </a:rPr>
              <a:t>"text"</a:t>
            </a:r>
            <a:r>
              <a:rPr sz="1400" spc="-100" dirty="0">
                <a:solidFill>
                  <a:srgbClr val="0000D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1E3384"/>
                </a:solidFill>
                <a:latin typeface="Courier New"/>
                <a:cs typeface="Courier New"/>
              </a:rPr>
              <a:t>ng-model</a:t>
            </a:r>
            <a:r>
              <a:rPr sz="1400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1400" dirty="0">
                <a:solidFill>
                  <a:srgbClr val="0000DF"/>
                </a:solidFill>
                <a:latin typeface="Courier New"/>
                <a:cs typeface="Courier New"/>
              </a:rPr>
              <a:t>"model.firstname"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&gt;&lt;/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p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400">
              <a:latin typeface="Courier New"/>
              <a:cs typeface="Courier New"/>
            </a:endParaRPr>
          </a:p>
          <a:p>
            <a:pPr marL="866140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p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&gt;Lastname: &lt;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input </a:t>
            </a:r>
            <a:r>
              <a:rPr sz="1400" dirty="0">
                <a:solidFill>
                  <a:srgbClr val="0B381D"/>
                </a:solidFill>
                <a:latin typeface="Courier New"/>
                <a:cs typeface="Courier New"/>
              </a:rPr>
              <a:t>type</a:t>
            </a:r>
            <a:r>
              <a:rPr sz="1400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1400" dirty="0">
                <a:solidFill>
                  <a:srgbClr val="0000DF"/>
                </a:solidFill>
                <a:latin typeface="Courier New"/>
                <a:cs typeface="Courier New"/>
              </a:rPr>
              <a:t>"text"</a:t>
            </a:r>
            <a:r>
              <a:rPr sz="1400" spc="-100" dirty="0">
                <a:solidFill>
                  <a:srgbClr val="0000D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1E3384"/>
                </a:solidFill>
                <a:latin typeface="Courier New"/>
                <a:cs typeface="Courier New"/>
              </a:rPr>
              <a:t>ng-model</a:t>
            </a:r>
            <a:r>
              <a:rPr sz="1400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1400" dirty="0">
                <a:solidFill>
                  <a:srgbClr val="0000DF"/>
                </a:solidFill>
                <a:latin typeface="Courier New"/>
                <a:cs typeface="Courier New"/>
              </a:rPr>
              <a:t>"model.lastname"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&gt;&lt;/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p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400">
              <a:latin typeface="Courier New"/>
              <a:cs typeface="Courier New"/>
            </a:endParaRPr>
          </a:p>
          <a:p>
            <a:pPr marL="866140">
              <a:lnSpc>
                <a:spcPct val="100000"/>
              </a:lnSpc>
              <a:spcBef>
                <a:spcPts val="420"/>
              </a:spcBef>
            </a:pP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p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&gt;{{model</a:t>
            </a:r>
            <a:r>
              <a:rPr sz="1400" dirty="0">
                <a:solidFill>
                  <a:srgbClr val="107D02"/>
                </a:solidFill>
                <a:latin typeface="Courier New"/>
                <a:cs typeface="Courier New"/>
              </a:rPr>
              <a:t>.firstname + " " +</a:t>
            </a:r>
            <a:r>
              <a:rPr sz="1400" spc="-100" dirty="0">
                <a:solidFill>
                  <a:srgbClr val="107D02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107D02"/>
                </a:solidFill>
                <a:latin typeface="Courier New"/>
                <a:cs typeface="Courier New"/>
              </a:rPr>
              <a:t>model.lastname}}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&lt;/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p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Times New Roman"/>
              <a:cs typeface="Times New Roman"/>
            </a:endParaRPr>
          </a:p>
          <a:p>
            <a:pPr marL="866140">
              <a:lnSpc>
                <a:spcPct val="100000"/>
              </a:lnSpc>
            </a:pP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button </a:t>
            </a:r>
            <a:r>
              <a:rPr sz="1400" spc="-5" dirty="0">
                <a:solidFill>
                  <a:srgbClr val="1E3384"/>
                </a:solidFill>
                <a:latin typeface="Courier New"/>
                <a:cs typeface="Courier New"/>
              </a:rPr>
              <a:t>ng-click</a:t>
            </a:r>
            <a:r>
              <a:rPr sz="1400" spc="-5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1400" spc="-5" dirty="0">
                <a:solidFill>
                  <a:srgbClr val="0000DF"/>
                </a:solidFill>
                <a:latin typeface="Courier New"/>
                <a:cs typeface="Courier New"/>
              </a:rPr>
              <a:t>"click()"</a:t>
            </a:r>
            <a:r>
              <a:rPr sz="1400" spc="-5" dirty="0">
                <a:solidFill>
                  <a:srgbClr val="944403"/>
                </a:solidFill>
                <a:latin typeface="Courier New"/>
                <a:cs typeface="Courier New"/>
              </a:rPr>
              <a:t>&gt;Show 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Number&lt;/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button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Times New Roman"/>
              <a:cs typeface="Times New Roman"/>
            </a:endParaRPr>
          </a:p>
          <a:p>
            <a:pPr marL="546100">
              <a:lnSpc>
                <a:spcPct val="100000"/>
              </a:lnSpc>
            </a:pP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&lt;/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div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400">
              <a:latin typeface="Courier New"/>
              <a:cs typeface="Courier New"/>
            </a:endParaRPr>
          </a:p>
          <a:p>
            <a:pPr marL="439420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&lt;/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div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400">
              <a:latin typeface="Courier New"/>
              <a:cs typeface="Courier New"/>
            </a:endParaRPr>
          </a:p>
          <a:p>
            <a:pPr marL="226060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&lt;/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body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&lt;/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html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13931" y="2389911"/>
            <a:ext cx="2722422" cy="1641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00963" y="2452250"/>
            <a:ext cx="2340025" cy="1118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62686" y="2417902"/>
            <a:ext cx="2622588" cy="15384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62687" y="2417902"/>
            <a:ext cx="2623185" cy="1538605"/>
          </a:xfrm>
          <a:custGeom>
            <a:avLst/>
            <a:gdLst/>
            <a:ahLst/>
            <a:cxnLst/>
            <a:rect l="l" t="t" r="r" b="b"/>
            <a:pathLst>
              <a:path w="2623184" h="1538604">
                <a:moveTo>
                  <a:pt x="0" y="189701"/>
                </a:moveTo>
                <a:lnTo>
                  <a:pt x="6776" y="139271"/>
                </a:lnTo>
                <a:lnTo>
                  <a:pt x="25899" y="93955"/>
                </a:lnTo>
                <a:lnTo>
                  <a:pt x="55562" y="55562"/>
                </a:lnTo>
                <a:lnTo>
                  <a:pt x="93955" y="25899"/>
                </a:lnTo>
                <a:lnTo>
                  <a:pt x="139271" y="6776"/>
                </a:lnTo>
                <a:lnTo>
                  <a:pt x="189701" y="0"/>
                </a:lnTo>
                <a:lnTo>
                  <a:pt x="437097" y="0"/>
                </a:lnTo>
                <a:lnTo>
                  <a:pt x="1092739" y="0"/>
                </a:lnTo>
                <a:lnTo>
                  <a:pt x="2432878" y="0"/>
                </a:lnTo>
                <a:lnTo>
                  <a:pt x="2483309" y="6776"/>
                </a:lnTo>
                <a:lnTo>
                  <a:pt x="2528626" y="25899"/>
                </a:lnTo>
                <a:lnTo>
                  <a:pt x="2567021" y="55562"/>
                </a:lnTo>
                <a:lnTo>
                  <a:pt x="2596686" y="93955"/>
                </a:lnTo>
                <a:lnTo>
                  <a:pt x="2615811" y="139271"/>
                </a:lnTo>
                <a:lnTo>
                  <a:pt x="2622588" y="189701"/>
                </a:lnTo>
                <a:lnTo>
                  <a:pt x="2622588" y="663943"/>
                </a:lnTo>
                <a:lnTo>
                  <a:pt x="2622588" y="948490"/>
                </a:lnTo>
                <a:lnTo>
                  <a:pt x="2615811" y="998917"/>
                </a:lnTo>
                <a:lnTo>
                  <a:pt x="2596686" y="1044234"/>
                </a:lnTo>
                <a:lnTo>
                  <a:pt x="2567021" y="1082627"/>
                </a:lnTo>
                <a:lnTo>
                  <a:pt x="2528626" y="1112289"/>
                </a:lnTo>
                <a:lnTo>
                  <a:pt x="2483309" y="1131412"/>
                </a:lnTo>
                <a:lnTo>
                  <a:pt x="2432878" y="1138189"/>
                </a:lnTo>
                <a:lnTo>
                  <a:pt x="1092739" y="1138189"/>
                </a:lnTo>
                <a:lnTo>
                  <a:pt x="783103" y="1538458"/>
                </a:lnTo>
                <a:lnTo>
                  <a:pt x="437097" y="1138189"/>
                </a:lnTo>
                <a:lnTo>
                  <a:pt x="189701" y="1138189"/>
                </a:lnTo>
                <a:lnTo>
                  <a:pt x="139271" y="1131412"/>
                </a:lnTo>
                <a:lnTo>
                  <a:pt x="93955" y="1112289"/>
                </a:lnTo>
                <a:lnTo>
                  <a:pt x="55562" y="1082627"/>
                </a:lnTo>
                <a:lnTo>
                  <a:pt x="25899" y="1044234"/>
                </a:lnTo>
                <a:lnTo>
                  <a:pt x="6776" y="998917"/>
                </a:lnTo>
                <a:lnTo>
                  <a:pt x="0" y="948486"/>
                </a:lnTo>
                <a:lnTo>
                  <a:pt x="0" y="663943"/>
                </a:lnTo>
                <a:lnTo>
                  <a:pt x="0" y="189701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61778" y="2509481"/>
            <a:ext cx="2229485" cy="974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1900"/>
              </a:lnSpc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This is now the model  object from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MyCtrl.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Model  object is shared with view  and</a:t>
            </a:r>
            <a:r>
              <a:rPr sz="1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controller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96870">
              <a:lnSpc>
                <a:spcPct val="100000"/>
              </a:lnSpc>
            </a:pPr>
            <a:r>
              <a:rPr spc="-5" dirty="0"/>
              <a:t>JavaScript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1995055"/>
            <a:ext cx="7786370" cy="980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382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SPAs </a:t>
            </a:r>
            <a:r>
              <a:rPr sz="3200" spc="-5" dirty="0">
                <a:latin typeface="Calibri"/>
                <a:cs typeface="Calibri"/>
              </a:rPr>
              <a:t>are </a:t>
            </a:r>
            <a:r>
              <a:rPr sz="3200" dirty="0">
                <a:latin typeface="Calibri"/>
                <a:cs typeface="Calibri"/>
              </a:rPr>
              <a:t>implemented using </a:t>
            </a:r>
            <a:r>
              <a:rPr sz="3200" b="1" spc="-5" dirty="0">
                <a:latin typeface="Calibri"/>
                <a:cs typeface="Calibri"/>
              </a:rPr>
              <a:t>JavaScript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</a:p>
          <a:p>
            <a:pPr marL="354965">
              <a:lnSpc>
                <a:spcPts val="3820"/>
              </a:lnSpc>
            </a:pPr>
            <a:r>
              <a:rPr sz="3200" b="1" dirty="0" smtClean="0">
                <a:latin typeface="Calibri"/>
                <a:cs typeface="Calibri"/>
              </a:rPr>
              <a:t>HTML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5295" y="4801755"/>
            <a:ext cx="2032000" cy="632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5" dirty="0">
                <a:latin typeface="Calibri"/>
                <a:cs typeface="Calibri"/>
              </a:rPr>
              <a:t>ROUTING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8330">
              <a:lnSpc>
                <a:spcPct val="100000"/>
              </a:lnSpc>
            </a:pPr>
            <a:r>
              <a:rPr spc="-10" dirty="0"/>
              <a:t>Routing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2015375"/>
            <a:ext cx="7640320" cy="3106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38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Since </a:t>
            </a:r>
            <a:r>
              <a:rPr sz="3200" b="1" dirty="0">
                <a:latin typeface="Calibri"/>
                <a:cs typeface="Calibri"/>
              </a:rPr>
              <a:t>we are building a SPA </a:t>
            </a:r>
            <a:r>
              <a:rPr sz="3200" dirty="0">
                <a:latin typeface="Calibri"/>
                <a:cs typeface="Calibri"/>
              </a:rPr>
              <a:t>app,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everything  </a:t>
            </a:r>
            <a:r>
              <a:rPr sz="3200" dirty="0">
                <a:latin typeface="Calibri"/>
                <a:cs typeface="Calibri"/>
              </a:rPr>
              <a:t>happens in </a:t>
            </a:r>
            <a:r>
              <a:rPr sz="3200" b="1" dirty="0">
                <a:latin typeface="Calibri"/>
                <a:cs typeface="Calibri"/>
              </a:rPr>
              <a:t>one</a:t>
            </a:r>
            <a:r>
              <a:rPr sz="3200" b="1" spc="-10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page</a:t>
            </a:r>
            <a:endParaRPr sz="32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509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5" dirty="0">
                <a:latin typeface="Calibri"/>
                <a:cs typeface="Calibri"/>
              </a:rPr>
              <a:t>How should </a:t>
            </a:r>
            <a:r>
              <a:rPr sz="2800" b="1" spc="-110" dirty="0">
                <a:latin typeface="Calibri"/>
                <a:cs typeface="Calibri"/>
              </a:rPr>
              <a:t>back-­‐</a:t>
            </a:r>
            <a:r>
              <a:rPr sz="2800" b="1" spc="-110" dirty="0" smtClean="0">
                <a:latin typeface="Calibri"/>
                <a:cs typeface="Calibri"/>
              </a:rPr>
              <a:t>bu</a:t>
            </a:r>
            <a:r>
              <a:rPr lang="it-IT" sz="2800" b="1" spc="-110" dirty="0" err="1" smtClean="0">
                <a:latin typeface="Calibri"/>
                <a:cs typeface="Calibri"/>
              </a:rPr>
              <a:t>tt</a:t>
            </a:r>
            <a:r>
              <a:rPr sz="2800" b="1" spc="-110" dirty="0" smtClean="0">
                <a:latin typeface="Calibri"/>
                <a:cs typeface="Calibri"/>
              </a:rPr>
              <a:t>on</a:t>
            </a:r>
            <a:r>
              <a:rPr sz="2800" b="1" spc="-25" dirty="0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work?</a:t>
            </a:r>
            <a:endParaRPr sz="28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74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5" dirty="0">
                <a:latin typeface="Calibri"/>
                <a:cs typeface="Calibri"/>
              </a:rPr>
              <a:t>How should </a:t>
            </a:r>
            <a:r>
              <a:rPr sz="2800" b="1" dirty="0">
                <a:latin typeface="Calibri"/>
                <a:cs typeface="Calibri"/>
              </a:rPr>
              <a:t>linking </a:t>
            </a:r>
            <a:r>
              <a:rPr sz="2800" spc="-5" dirty="0">
                <a:latin typeface="Calibri"/>
                <a:cs typeface="Calibri"/>
              </a:rPr>
              <a:t>between </a:t>
            </a:r>
            <a:r>
              <a:rPr sz="2800" dirty="0">
                <a:latin typeface="Calibri"/>
                <a:cs typeface="Calibri"/>
              </a:rPr>
              <a:t>"pages"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work?</a:t>
            </a:r>
            <a:endParaRPr sz="28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4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5" dirty="0">
                <a:latin typeface="Calibri"/>
                <a:cs typeface="Calibri"/>
              </a:rPr>
              <a:t>How about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URLs?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Routing </a:t>
            </a:r>
            <a:r>
              <a:rPr sz="3200" spc="-5" dirty="0">
                <a:latin typeface="Calibri"/>
                <a:cs typeface="Calibri"/>
              </a:rPr>
              <a:t>comes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rescue!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0182" y="1215504"/>
            <a:ext cx="5253990" cy="1001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html</a:t>
            </a:r>
            <a:r>
              <a:rPr sz="1400" b="1" spc="-100" dirty="0">
                <a:solidFill>
                  <a:srgbClr val="6B0001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B381D"/>
                </a:solidFill>
                <a:latin typeface="Courier New"/>
                <a:cs typeface="Courier New"/>
              </a:rPr>
              <a:t>data</a:t>
            </a:r>
            <a:r>
              <a:rPr sz="1400" dirty="0">
                <a:solidFill>
                  <a:srgbClr val="1E3384"/>
                </a:solidFill>
                <a:latin typeface="Courier New"/>
                <a:cs typeface="Courier New"/>
              </a:rPr>
              <a:t>-ng-app</a:t>
            </a:r>
            <a:r>
              <a:rPr sz="1400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1400" dirty="0">
                <a:solidFill>
                  <a:srgbClr val="0000DF"/>
                </a:solidFill>
                <a:latin typeface="Courier New"/>
                <a:cs typeface="Courier New"/>
              </a:rPr>
              <a:t>"myApp"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head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400">
              <a:latin typeface="Courier New"/>
              <a:cs typeface="Courier New"/>
            </a:endParaRPr>
          </a:p>
          <a:p>
            <a:pPr marL="226060">
              <a:lnSpc>
                <a:spcPct val="100000"/>
              </a:lnSpc>
              <a:spcBef>
                <a:spcPts val="320"/>
              </a:spcBef>
            </a:pPr>
            <a:r>
              <a:rPr sz="1400" spc="-5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1400" b="1" spc="-5" dirty="0">
                <a:solidFill>
                  <a:srgbClr val="6B0001"/>
                </a:solidFill>
                <a:latin typeface="Courier New"/>
                <a:cs typeface="Courier New"/>
              </a:rPr>
              <a:t>title</a:t>
            </a:r>
            <a:r>
              <a:rPr sz="1400" spc="-5" dirty="0">
                <a:solidFill>
                  <a:srgbClr val="944403"/>
                </a:solidFill>
                <a:latin typeface="Courier New"/>
                <a:cs typeface="Courier New"/>
              </a:rPr>
              <a:t>&gt;Demonstration of Routing 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-</a:t>
            </a:r>
            <a:r>
              <a:rPr sz="1400" spc="-40" dirty="0">
                <a:solidFill>
                  <a:srgbClr val="944403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index&lt;/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title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400">
              <a:latin typeface="Courier New"/>
              <a:cs typeface="Courier New"/>
            </a:endParaRPr>
          </a:p>
          <a:p>
            <a:pPr marL="226060">
              <a:lnSpc>
                <a:spcPct val="100000"/>
              </a:lnSpc>
              <a:spcBef>
                <a:spcPts val="420"/>
              </a:spcBef>
            </a:pP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meta </a:t>
            </a:r>
            <a:r>
              <a:rPr sz="1400" dirty="0">
                <a:solidFill>
                  <a:srgbClr val="0B381D"/>
                </a:solidFill>
                <a:latin typeface="Courier New"/>
                <a:cs typeface="Courier New"/>
              </a:rPr>
              <a:t>charset</a:t>
            </a:r>
            <a:r>
              <a:rPr sz="1400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1400" dirty="0">
                <a:solidFill>
                  <a:srgbClr val="0000DF"/>
                </a:solidFill>
                <a:latin typeface="Courier New"/>
                <a:cs typeface="Courier New"/>
              </a:rPr>
              <a:t>"UTF-8"</a:t>
            </a:r>
            <a:r>
              <a:rPr sz="1400" spc="-100" dirty="0">
                <a:solidFill>
                  <a:srgbClr val="0000DF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/&gt;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77156" y="2195537"/>
            <a:ext cx="6320790" cy="782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9000"/>
              </a:lnSpc>
            </a:pP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src="../angular.min.js" </a:t>
            </a:r>
            <a:r>
              <a:rPr sz="1400" b="1" spc="-5" dirty="0">
                <a:solidFill>
                  <a:srgbClr val="6B0001"/>
                </a:solidFill>
                <a:latin typeface="Courier New"/>
                <a:cs typeface="Courier New"/>
              </a:rPr>
              <a:t>type="text/javascript"</a:t>
            </a:r>
            <a:r>
              <a:rPr sz="1400" spc="-5" dirty="0">
                <a:solidFill>
                  <a:srgbClr val="944403"/>
                </a:solidFill>
                <a:latin typeface="Courier New"/>
                <a:cs typeface="Courier New"/>
              </a:rPr>
              <a:t>&gt;&lt;/</a:t>
            </a:r>
            <a:r>
              <a:rPr sz="1400" b="1" spc="-5" dirty="0">
                <a:solidFill>
                  <a:srgbClr val="6B0001"/>
                </a:solidFill>
                <a:latin typeface="Courier New"/>
                <a:cs typeface="Courier New"/>
              </a:rPr>
              <a:t>script</a:t>
            </a:r>
            <a:r>
              <a:rPr sz="1400" spc="-5" dirty="0">
                <a:solidFill>
                  <a:srgbClr val="944403"/>
                </a:solidFill>
                <a:latin typeface="Courier New"/>
                <a:cs typeface="Courier New"/>
              </a:rPr>
              <a:t>&gt;  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src="angular-route.min.js"</a:t>
            </a:r>
            <a:r>
              <a:rPr sz="1400" b="1" spc="-100" dirty="0">
                <a:solidFill>
                  <a:srgbClr val="6B0001"/>
                </a:solidFill>
                <a:latin typeface="Courier New"/>
                <a:cs typeface="Courier New"/>
              </a:rPr>
              <a:t> 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type="text/javascript"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&gt;&lt;/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script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&gt;  </a:t>
            </a:r>
            <a:r>
              <a:rPr sz="1400" b="1" spc="-5" dirty="0">
                <a:solidFill>
                  <a:srgbClr val="6B0001"/>
                </a:solidFill>
                <a:latin typeface="Courier New"/>
                <a:cs typeface="Courier New"/>
              </a:rPr>
              <a:t>src="myapp.js"</a:t>
            </a:r>
            <a:r>
              <a:rPr sz="1400" b="1" spc="-35" dirty="0">
                <a:solidFill>
                  <a:srgbClr val="6B0001"/>
                </a:solidFill>
                <a:latin typeface="Courier New"/>
                <a:cs typeface="Courier New"/>
              </a:rPr>
              <a:t> 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type="text/javascript"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0182" y="2236076"/>
            <a:ext cx="986155" cy="1250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060">
              <a:lnSpc>
                <a:spcPct val="100000"/>
              </a:lnSpc>
            </a:pP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1400" b="1" spc="-5" dirty="0">
                <a:solidFill>
                  <a:srgbClr val="6B0001"/>
                </a:solidFill>
                <a:latin typeface="Courier New"/>
                <a:cs typeface="Courier New"/>
              </a:rPr>
              <a:t>script</a:t>
            </a:r>
            <a:endParaRPr sz="1400">
              <a:latin typeface="Courier New"/>
              <a:cs typeface="Courier New"/>
            </a:endParaRPr>
          </a:p>
          <a:p>
            <a:pPr marL="226060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1400" b="1" spc="-5" dirty="0">
                <a:solidFill>
                  <a:srgbClr val="6B0001"/>
                </a:solidFill>
                <a:latin typeface="Courier New"/>
                <a:cs typeface="Courier New"/>
              </a:rPr>
              <a:t>script</a:t>
            </a:r>
            <a:endParaRPr sz="1400">
              <a:latin typeface="Courier New"/>
              <a:cs typeface="Courier New"/>
            </a:endParaRPr>
          </a:p>
          <a:p>
            <a:pPr marL="226060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1400" b="1" spc="-5" dirty="0">
                <a:solidFill>
                  <a:srgbClr val="6B0001"/>
                </a:solidFill>
                <a:latin typeface="Courier New"/>
                <a:cs typeface="Courier New"/>
              </a:rPr>
              <a:t>script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&lt;/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script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&lt;/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head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0182" y="3772776"/>
            <a:ext cx="3119755" cy="996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body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400">
              <a:latin typeface="Courier New"/>
              <a:cs typeface="Courier New"/>
            </a:endParaRPr>
          </a:p>
          <a:p>
            <a:pPr marL="226060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div</a:t>
            </a:r>
            <a:r>
              <a:rPr sz="1400" b="1" spc="-100" dirty="0">
                <a:solidFill>
                  <a:srgbClr val="6B0001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B381D"/>
                </a:solidFill>
                <a:latin typeface="Courier New"/>
                <a:cs typeface="Courier New"/>
              </a:rPr>
              <a:t>data</a:t>
            </a:r>
            <a:r>
              <a:rPr sz="1400" dirty="0">
                <a:solidFill>
                  <a:srgbClr val="1E3384"/>
                </a:solidFill>
                <a:latin typeface="Courier New"/>
                <a:cs typeface="Courier New"/>
              </a:rPr>
              <a:t>-ng-view</a:t>
            </a:r>
            <a:r>
              <a:rPr sz="1400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1400" dirty="0">
                <a:solidFill>
                  <a:srgbClr val="0000DF"/>
                </a:solidFill>
                <a:latin typeface="Courier New"/>
                <a:cs typeface="Courier New"/>
              </a:rPr>
              <a:t>""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&gt;&lt;/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div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&lt;/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body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&lt;/</a:t>
            </a: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html</a:t>
            </a:r>
            <a:r>
              <a:rPr sz="14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67557" y="4297679"/>
            <a:ext cx="2323401" cy="1683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12044" y="4979322"/>
            <a:ext cx="1566951" cy="9809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16414" y="4326623"/>
            <a:ext cx="2222588" cy="15815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16424" y="4326620"/>
            <a:ext cx="2223135" cy="1581785"/>
          </a:xfrm>
          <a:custGeom>
            <a:avLst/>
            <a:gdLst/>
            <a:ahLst/>
            <a:cxnLst/>
            <a:rect l="l" t="t" r="r" b="b"/>
            <a:pathLst>
              <a:path w="2223135" h="1581785">
                <a:moveTo>
                  <a:pt x="342241" y="797974"/>
                </a:moveTo>
                <a:lnTo>
                  <a:pt x="350230" y="748441"/>
                </a:lnTo>
                <a:lnTo>
                  <a:pt x="372477" y="705423"/>
                </a:lnTo>
                <a:lnTo>
                  <a:pt x="406400" y="671500"/>
                </a:lnTo>
                <a:lnTo>
                  <a:pt x="449419" y="649253"/>
                </a:lnTo>
                <a:lnTo>
                  <a:pt x="498951" y="641264"/>
                </a:lnTo>
                <a:lnTo>
                  <a:pt x="655632" y="641264"/>
                </a:lnTo>
                <a:lnTo>
                  <a:pt x="0" y="0"/>
                </a:lnTo>
                <a:lnTo>
                  <a:pt x="1125718" y="641264"/>
                </a:lnTo>
                <a:lnTo>
                  <a:pt x="2065880" y="641264"/>
                </a:lnTo>
                <a:lnTo>
                  <a:pt x="2115408" y="649253"/>
                </a:lnTo>
                <a:lnTo>
                  <a:pt x="2158424" y="671500"/>
                </a:lnTo>
                <a:lnTo>
                  <a:pt x="2192345" y="705423"/>
                </a:lnTo>
                <a:lnTo>
                  <a:pt x="2214591" y="748441"/>
                </a:lnTo>
                <a:lnTo>
                  <a:pt x="2222580" y="797974"/>
                </a:lnTo>
                <a:lnTo>
                  <a:pt x="2222580" y="1033032"/>
                </a:lnTo>
                <a:lnTo>
                  <a:pt x="2222580" y="1424796"/>
                </a:lnTo>
                <a:lnTo>
                  <a:pt x="2214591" y="1474329"/>
                </a:lnTo>
                <a:lnTo>
                  <a:pt x="2192345" y="1517347"/>
                </a:lnTo>
                <a:lnTo>
                  <a:pt x="2158424" y="1551270"/>
                </a:lnTo>
                <a:lnTo>
                  <a:pt x="2115408" y="1573517"/>
                </a:lnTo>
                <a:lnTo>
                  <a:pt x="2065880" y="1581506"/>
                </a:lnTo>
                <a:lnTo>
                  <a:pt x="1125718" y="1581506"/>
                </a:lnTo>
                <a:lnTo>
                  <a:pt x="655632" y="1581506"/>
                </a:lnTo>
                <a:lnTo>
                  <a:pt x="498951" y="1581506"/>
                </a:lnTo>
                <a:lnTo>
                  <a:pt x="449419" y="1573517"/>
                </a:lnTo>
                <a:lnTo>
                  <a:pt x="406400" y="1551270"/>
                </a:lnTo>
                <a:lnTo>
                  <a:pt x="372477" y="1517347"/>
                </a:lnTo>
                <a:lnTo>
                  <a:pt x="350230" y="1474329"/>
                </a:lnTo>
                <a:lnTo>
                  <a:pt x="342241" y="1424796"/>
                </a:lnTo>
                <a:lnTo>
                  <a:pt x="342241" y="1033032"/>
                </a:lnTo>
                <a:lnTo>
                  <a:pt x="342241" y="797971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73748" y="5027904"/>
            <a:ext cx="1456055" cy="836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95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content of  this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change  dynamically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55486" y="2747352"/>
            <a:ext cx="2323401" cy="1679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91667" y="3424842"/>
            <a:ext cx="1591894" cy="9809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07428" y="2773591"/>
            <a:ext cx="2222588" cy="15815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7427" y="2773587"/>
            <a:ext cx="2223135" cy="1581785"/>
          </a:xfrm>
          <a:custGeom>
            <a:avLst/>
            <a:gdLst/>
            <a:ahLst/>
            <a:cxnLst/>
            <a:rect l="l" t="t" r="r" b="b"/>
            <a:pathLst>
              <a:path w="2223134" h="1581785">
                <a:moveTo>
                  <a:pt x="342241" y="797974"/>
                </a:moveTo>
                <a:lnTo>
                  <a:pt x="350230" y="748442"/>
                </a:lnTo>
                <a:lnTo>
                  <a:pt x="372477" y="705423"/>
                </a:lnTo>
                <a:lnTo>
                  <a:pt x="406400" y="671500"/>
                </a:lnTo>
                <a:lnTo>
                  <a:pt x="449419" y="649253"/>
                </a:lnTo>
                <a:lnTo>
                  <a:pt x="498951" y="641264"/>
                </a:lnTo>
                <a:lnTo>
                  <a:pt x="655632" y="641264"/>
                </a:lnTo>
                <a:lnTo>
                  <a:pt x="0" y="0"/>
                </a:lnTo>
                <a:lnTo>
                  <a:pt x="1125718" y="641264"/>
                </a:lnTo>
                <a:lnTo>
                  <a:pt x="2065870" y="641264"/>
                </a:lnTo>
                <a:lnTo>
                  <a:pt x="2115403" y="649253"/>
                </a:lnTo>
                <a:lnTo>
                  <a:pt x="2158421" y="671500"/>
                </a:lnTo>
                <a:lnTo>
                  <a:pt x="2192344" y="705423"/>
                </a:lnTo>
                <a:lnTo>
                  <a:pt x="2214591" y="748442"/>
                </a:lnTo>
                <a:lnTo>
                  <a:pt x="2222580" y="797974"/>
                </a:lnTo>
                <a:lnTo>
                  <a:pt x="2222580" y="1033032"/>
                </a:lnTo>
                <a:lnTo>
                  <a:pt x="2222580" y="1424796"/>
                </a:lnTo>
                <a:lnTo>
                  <a:pt x="2214591" y="1474329"/>
                </a:lnTo>
                <a:lnTo>
                  <a:pt x="2192344" y="1517347"/>
                </a:lnTo>
                <a:lnTo>
                  <a:pt x="2158421" y="1551271"/>
                </a:lnTo>
                <a:lnTo>
                  <a:pt x="2115403" y="1573517"/>
                </a:lnTo>
                <a:lnTo>
                  <a:pt x="2065870" y="1581506"/>
                </a:lnTo>
                <a:lnTo>
                  <a:pt x="1125718" y="1581506"/>
                </a:lnTo>
                <a:lnTo>
                  <a:pt x="655632" y="1581506"/>
                </a:lnTo>
                <a:lnTo>
                  <a:pt x="498951" y="1581506"/>
                </a:lnTo>
                <a:lnTo>
                  <a:pt x="449419" y="1573517"/>
                </a:lnTo>
                <a:lnTo>
                  <a:pt x="406400" y="1551271"/>
                </a:lnTo>
                <a:lnTo>
                  <a:pt x="372477" y="1517347"/>
                </a:lnTo>
                <a:lnTo>
                  <a:pt x="350230" y="1474329"/>
                </a:lnTo>
                <a:lnTo>
                  <a:pt x="342241" y="1424796"/>
                </a:lnTo>
                <a:lnTo>
                  <a:pt x="342241" y="1033032"/>
                </a:lnTo>
                <a:lnTo>
                  <a:pt x="342241" y="797971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261624" y="3474859"/>
            <a:ext cx="1462405" cy="836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95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We will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to  load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additional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module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0182" y="1196454"/>
            <a:ext cx="5970270" cy="753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565656"/>
                </a:solidFill>
                <a:latin typeface="Courier New"/>
                <a:cs typeface="Courier New"/>
              </a:rPr>
              <a:t>// This module is dependent on </a:t>
            </a:r>
            <a:r>
              <a:rPr sz="1500" dirty="0">
                <a:solidFill>
                  <a:srgbClr val="565656"/>
                </a:solidFill>
                <a:latin typeface="Courier New"/>
                <a:cs typeface="Courier New"/>
              </a:rPr>
              <a:t>ngRoute. </a:t>
            </a:r>
            <a:r>
              <a:rPr sz="1500" spc="-5" dirty="0">
                <a:solidFill>
                  <a:srgbClr val="565656"/>
                </a:solidFill>
                <a:latin typeface="Courier New"/>
                <a:cs typeface="Courier New"/>
              </a:rPr>
              <a:t>Load</a:t>
            </a:r>
            <a:r>
              <a:rPr sz="1500" spc="-35" dirty="0">
                <a:solidFill>
                  <a:srgbClr val="565656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565656"/>
                </a:solidFill>
                <a:latin typeface="Courier New"/>
                <a:cs typeface="Courier New"/>
              </a:rPr>
              <a:t>ngRoute</a:t>
            </a:r>
            <a:endParaRPr sz="15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500" spc="-5" dirty="0">
                <a:solidFill>
                  <a:srgbClr val="565656"/>
                </a:solidFill>
                <a:latin typeface="Courier New"/>
                <a:cs typeface="Courier New"/>
              </a:rPr>
              <a:t>// before</a:t>
            </a:r>
            <a:r>
              <a:rPr sz="1500" spc="-85" dirty="0">
                <a:solidFill>
                  <a:srgbClr val="565656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565656"/>
                </a:solidFill>
                <a:latin typeface="Courier New"/>
                <a:cs typeface="Courier New"/>
              </a:rPr>
              <a:t>this.</a:t>
            </a:r>
            <a:endParaRPr sz="15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500" b="1" dirty="0">
                <a:solidFill>
                  <a:srgbClr val="6B0001"/>
                </a:solidFill>
                <a:latin typeface="Courier New"/>
                <a:cs typeface="Courier New"/>
              </a:rPr>
              <a:t>var </a:t>
            </a:r>
            <a:r>
              <a:rPr sz="1500" dirty="0">
                <a:latin typeface="Courier New"/>
                <a:cs typeface="Courier New"/>
              </a:rPr>
              <a:t>myApp 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= </a:t>
            </a:r>
            <a:r>
              <a:rPr sz="1500" dirty="0">
                <a:latin typeface="Courier New"/>
                <a:cs typeface="Courier New"/>
              </a:rPr>
              <a:t>angular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.</a:t>
            </a:r>
            <a:r>
              <a:rPr sz="1500" dirty="0">
                <a:latin typeface="Courier New"/>
                <a:cs typeface="Courier New"/>
              </a:rPr>
              <a:t>module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(</a:t>
            </a:r>
            <a:r>
              <a:rPr sz="1500" dirty="0">
                <a:solidFill>
                  <a:srgbClr val="0000DF"/>
                </a:solidFill>
                <a:latin typeface="Courier New"/>
                <a:cs typeface="Courier New"/>
              </a:rPr>
              <a:t>'myApp'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,</a:t>
            </a:r>
            <a:r>
              <a:rPr sz="1500" spc="-10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[</a:t>
            </a:r>
            <a:r>
              <a:rPr sz="1500" dirty="0">
                <a:solidFill>
                  <a:srgbClr val="0000DF"/>
                </a:solidFill>
                <a:latin typeface="Courier New"/>
                <a:cs typeface="Courier New"/>
              </a:rPr>
              <a:t>'ngRoute'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])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55006" y="2702674"/>
            <a:ext cx="711835" cy="25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565656"/>
                </a:solidFill>
                <a:latin typeface="Courier New"/>
                <a:cs typeface="Courier New"/>
              </a:rPr>
              <a:t>views.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0182" y="2169299"/>
            <a:ext cx="6656070" cy="1786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176780">
              <a:lnSpc>
                <a:spcPct val="111100"/>
              </a:lnSpc>
            </a:pPr>
            <a:r>
              <a:rPr sz="1500" spc="-5" dirty="0">
                <a:solidFill>
                  <a:srgbClr val="565656"/>
                </a:solidFill>
                <a:latin typeface="Courier New"/>
                <a:cs typeface="Courier New"/>
              </a:rPr>
              <a:t>// Configure </a:t>
            </a:r>
            <a:r>
              <a:rPr sz="1500" dirty="0">
                <a:solidFill>
                  <a:srgbClr val="565656"/>
                </a:solidFill>
                <a:latin typeface="Courier New"/>
                <a:cs typeface="Courier New"/>
              </a:rPr>
              <a:t>routing.  </a:t>
            </a:r>
            <a:r>
              <a:rPr sz="1500" dirty="0">
                <a:latin typeface="Courier New"/>
                <a:cs typeface="Courier New"/>
              </a:rPr>
              <a:t>myApp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.</a:t>
            </a:r>
            <a:r>
              <a:rPr sz="1500" dirty="0">
                <a:latin typeface="Courier New"/>
                <a:cs typeface="Courier New"/>
              </a:rPr>
              <a:t>config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(</a:t>
            </a:r>
            <a:r>
              <a:rPr sz="1500" b="1" dirty="0">
                <a:solidFill>
                  <a:srgbClr val="6B0001"/>
                </a:solidFill>
                <a:latin typeface="Courier New"/>
                <a:cs typeface="Courier New"/>
              </a:rPr>
              <a:t>function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(</a:t>
            </a:r>
            <a:r>
              <a:rPr sz="1500" dirty="0">
                <a:latin typeface="Courier New"/>
                <a:cs typeface="Courier New"/>
              </a:rPr>
              <a:t>$routeProvider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500" spc="-10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500">
              <a:latin typeface="Courier New"/>
              <a:cs typeface="Courier New"/>
            </a:endParaRPr>
          </a:p>
          <a:p>
            <a:pPr marL="469900">
              <a:lnSpc>
                <a:spcPct val="100000"/>
              </a:lnSpc>
              <a:spcBef>
                <a:spcPts val="200"/>
              </a:spcBef>
            </a:pPr>
            <a:r>
              <a:rPr sz="1500" spc="-5" dirty="0">
                <a:solidFill>
                  <a:srgbClr val="565656"/>
                </a:solidFill>
                <a:latin typeface="Courier New"/>
                <a:cs typeface="Courier New"/>
              </a:rPr>
              <a:t>// Usually we have different controllers for</a:t>
            </a:r>
            <a:r>
              <a:rPr sz="1500" spc="-35" dirty="0">
                <a:solidFill>
                  <a:srgbClr val="565656"/>
                </a:solidFill>
                <a:latin typeface="Courier New"/>
                <a:cs typeface="Courier New"/>
              </a:rPr>
              <a:t> </a:t>
            </a:r>
            <a:r>
              <a:rPr sz="1500" spc="-5" dirty="0">
                <a:solidFill>
                  <a:srgbClr val="565656"/>
                </a:solidFill>
                <a:latin typeface="Courier New"/>
                <a:cs typeface="Courier New"/>
              </a:rPr>
              <a:t>different</a:t>
            </a:r>
            <a:endParaRPr sz="1500">
              <a:latin typeface="Courier New"/>
              <a:cs typeface="Courier New"/>
            </a:endParaRPr>
          </a:p>
          <a:p>
            <a:pPr marL="469900">
              <a:lnSpc>
                <a:spcPct val="100000"/>
              </a:lnSpc>
              <a:spcBef>
                <a:spcPts val="200"/>
              </a:spcBef>
            </a:pPr>
            <a:r>
              <a:rPr sz="1500" spc="-5" dirty="0">
                <a:solidFill>
                  <a:srgbClr val="565656"/>
                </a:solidFill>
                <a:latin typeface="Courier New"/>
                <a:cs typeface="Courier New"/>
              </a:rPr>
              <a:t>// In this demonstration, the controller does</a:t>
            </a:r>
            <a:r>
              <a:rPr sz="1500" spc="-35" dirty="0">
                <a:solidFill>
                  <a:srgbClr val="565656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565656"/>
                </a:solidFill>
                <a:latin typeface="Courier New"/>
                <a:cs typeface="Courier New"/>
              </a:rPr>
              <a:t>nothing.</a:t>
            </a:r>
            <a:endParaRPr sz="1500">
              <a:latin typeface="Courier New"/>
              <a:cs typeface="Courier New"/>
            </a:endParaRPr>
          </a:p>
          <a:p>
            <a:pPr marL="4699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ourier New"/>
                <a:cs typeface="Courier New"/>
              </a:rPr>
              <a:t>$routeProvider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.</a:t>
            </a:r>
            <a:r>
              <a:rPr sz="1500" dirty="0">
                <a:latin typeface="Courier New"/>
                <a:cs typeface="Courier New"/>
              </a:rPr>
              <a:t>when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(</a:t>
            </a:r>
            <a:r>
              <a:rPr sz="1500" dirty="0">
                <a:solidFill>
                  <a:srgbClr val="0000DF"/>
                </a:solidFill>
                <a:latin typeface="Courier New"/>
                <a:cs typeface="Courier New"/>
              </a:rPr>
              <a:t>'/'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,</a:t>
            </a:r>
            <a:r>
              <a:rPr sz="1500" spc="-10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500">
              <a:latin typeface="Courier New"/>
              <a:cs typeface="Courier New"/>
            </a:endParaRPr>
          </a:p>
          <a:p>
            <a:pPr marL="1955800" marR="1262380">
              <a:lnSpc>
                <a:spcPct val="111100"/>
              </a:lnSpc>
            </a:pPr>
            <a:r>
              <a:rPr sz="1500" dirty="0">
                <a:latin typeface="Courier New"/>
                <a:cs typeface="Courier New"/>
              </a:rPr>
              <a:t>templateUrl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: </a:t>
            </a:r>
            <a:r>
              <a:rPr sz="1500" dirty="0">
                <a:solidFill>
                  <a:srgbClr val="0000DF"/>
                </a:solidFill>
                <a:latin typeface="Courier New"/>
                <a:cs typeface="Courier New"/>
              </a:rPr>
              <a:t>'view1.html'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,  </a:t>
            </a:r>
            <a:r>
              <a:rPr sz="1500" dirty="0">
                <a:latin typeface="Courier New"/>
                <a:cs typeface="Courier New"/>
              </a:rPr>
              <a:t>controller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: </a:t>
            </a:r>
            <a:r>
              <a:rPr sz="1500" dirty="0">
                <a:solidFill>
                  <a:srgbClr val="0000DF"/>
                </a:solidFill>
                <a:latin typeface="Courier New"/>
                <a:cs typeface="Courier New"/>
              </a:rPr>
              <a:t>'MySimpleCtrl'</a:t>
            </a:r>
            <a:r>
              <a:rPr sz="1500" spc="-100" dirty="0">
                <a:solidFill>
                  <a:srgbClr val="0000D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0182" y="4213974"/>
            <a:ext cx="5970270" cy="276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1500" dirty="0">
                <a:latin typeface="Courier New"/>
                <a:cs typeface="Courier New"/>
              </a:rPr>
              <a:t>$routeProvider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.</a:t>
            </a:r>
            <a:r>
              <a:rPr sz="1500" dirty="0">
                <a:latin typeface="Courier New"/>
                <a:cs typeface="Courier New"/>
              </a:rPr>
              <a:t>when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(</a:t>
            </a:r>
            <a:r>
              <a:rPr sz="1500" dirty="0">
                <a:solidFill>
                  <a:srgbClr val="0000DF"/>
                </a:solidFill>
                <a:latin typeface="Courier New"/>
                <a:cs typeface="Courier New"/>
              </a:rPr>
              <a:t>'/view2'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,</a:t>
            </a:r>
            <a:r>
              <a:rPr sz="1500" spc="-10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500">
              <a:latin typeface="Courier New"/>
              <a:cs typeface="Courier New"/>
            </a:endParaRPr>
          </a:p>
          <a:p>
            <a:pPr marL="1955800" marR="576580">
              <a:lnSpc>
                <a:spcPts val="2000"/>
              </a:lnSpc>
            </a:pPr>
            <a:r>
              <a:rPr sz="1500" dirty="0">
                <a:latin typeface="Courier New"/>
                <a:cs typeface="Courier New"/>
              </a:rPr>
              <a:t>templateUrl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: </a:t>
            </a:r>
            <a:r>
              <a:rPr sz="1500" dirty="0">
                <a:solidFill>
                  <a:srgbClr val="0000DF"/>
                </a:solidFill>
                <a:latin typeface="Courier New"/>
                <a:cs typeface="Courier New"/>
              </a:rPr>
              <a:t>'view2.html'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,  </a:t>
            </a:r>
            <a:r>
              <a:rPr sz="1500" dirty="0">
                <a:latin typeface="Courier New"/>
                <a:cs typeface="Courier New"/>
              </a:rPr>
              <a:t>controller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: </a:t>
            </a:r>
            <a:r>
              <a:rPr sz="1500" dirty="0">
                <a:solidFill>
                  <a:srgbClr val="0000DF"/>
                </a:solidFill>
                <a:latin typeface="Courier New"/>
                <a:cs typeface="Courier New"/>
              </a:rPr>
              <a:t>'MySimpleCtrl'</a:t>
            </a:r>
            <a:r>
              <a:rPr sz="1500" spc="-100" dirty="0">
                <a:solidFill>
                  <a:srgbClr val="0000D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5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1500" dirty="0">
                <a:latin typeface="Courier New"/>
                <a:cs typeface="Courier New"/>
              </a:rPr>
              <a:t>$routeProvider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.</a:t>
            </a:r>
            <a:r>
              <a:rPr sz="1500" dirty="0">
                <a:latin typeface="Courier New"/>
                <a:cs typeface="Courier New"/>
              </a:rPr>
              <a:t>otherwise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(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{ </a:t>
            </a:r>
            <a:r>
              <a:rPr sz="1500" dirty="0">
                <a:latin typeface="Courier New"/>
                <a:cs typeface="Courier New"/>
              </a:rPr>
              <a:t>redirectTo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: </a:t>
            </a:r>
            <a:r>
              <a:rPr sz="1500" dirty="0">
                <a:solidFill>
                  <a:srgbClr val="0000DF"/>
                </a:solidFill>
                <a:latin typeface="Courier New"/>
                <a:cs typeface="Courier New"/>
              </a:rPr>
              <a:t>'/'</a:t>
            </a:r>
            <a:r>
              <a:rPr sz="1500" spc="-100" dirty="0">
                <a:solidFill>
                  <a:srgbClr val="0000DF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5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5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11100"/>
              </a:lnSpc>
            </a:pPr>
            <a:r>
              <a:rPr sz="1500" spc="-5" dirty="0">
                <a:solidFill>
                  <a:srgbClr val="565656"/>
                </a:solidFill>
                <a:latin typeface="Courier New"/>
                <a:cs typeface="Courier New"/>
              </a:rPr>
              <a:t>// Let's add </a:t>
            </a:r>
            <a:r>
              <a:rPr sz="1500" dirty="0">
                <a:solidFill>
                  <a:srgbClr val="565656"/>
                </a:solidFill>
                <a:latin typeface="Courier New"/>
                <a:cs typeface="Courier New"/>
              </a:rPr>
              <a:t>a </a:t>
            </a:r>
            <a:r>
              <a:rPr sz="1500" spc="-5" dirty="0">
                <a:solidFill>
                  <a:srgbClr val="565656"/>
                </a:solidFill>
                <a:latin typeface="Courier New"/>
                <a:cs typeface="Courier New"/>
              </a:rPr>
              <a:t>new controller to </a:t>
            </a:r>
            <a:r>
              <a:rPr sz="1500" dirty="0">
                <a:solidFill>
                  <a:srgbClr val="565656"/>
                </a:solidFill>
                <a:latin typeface="Courier New"/>
                <a:cs typeface="Courier New"/>
              </a:rPr>
              <a:t>MyApp  </a:t>
            </a:r>
            <a:r>
              <a:rPr sz="1500" dirty="0">
                <a:latin typeface="Courier New"/>
                <a:cs typeface="Courier New"/>
              </a:rPr>
              <a:t>myApp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.</a:t>
            </a:r>
            <a:r>
              <a:rPr sz="1500" dirty="0">
                <a:latin typeface="Courier New"/>
                <a:cs typeface="Courier New"/>
              </a:rPr>
              <a:t>controller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(</a:t>
            </a:r>
            <a:r>
              <a:rPr sz="1500" dirty="0">
                <a:solidFill>
                  <a:srgbClr val="0000DF"/>
                </a:solidFill>
                <a:latin typeface="Courier New"/>
                <a:cs typeface="Courier New"/>
              </a:rPr>
              <a:t>'MySimpleCtrl'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, </a:t>
            </a:r>
            <a:r>
              <a:rPr sz="1500" b="1" dirty="0">
                <a:solidFill>
                  <a:srgbClr val="6B0001"/>
                </a:solidFill>
                <a:latin typeface="Courier New"/>
                <a:cs typeface="Courier New"/>
              </a:rPr>
              <a:t>function 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(</a:t>
            </a:r>
            <a:r>
              <a:rPr sz="1500" dirty="0">
                <a:latin typeface="Courier New"/>
                <a:cs typeface="Courier New"/>
              </a:rPr>
              <a:t>$scope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500" spc="-10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5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5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57879">
              <a:lnSpc>
                <a:spcPct val="100000"/>
              </a:lnSpc>
            </a:pPr>
            <a:r>
              <a:rPr dirty="0"/>
              <a:t>Vi</a:t>
            </a:r>
            <a:r>
              <a:rPr spc="-5" dirty="0"/>
              <a:t>ew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1995055"/>
            <a:ext cx="3226435" cy="948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view1.html:</a:t>
            </a:r>
            <a:endParaRPr sz="32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535"/>
              </a:spcBef>
              <a:tabLst>
                <a:tab pos="2115820" algn="l"/>
              </a:tabLst>
            </a:pPr>
            <a:r>
              <a:rPr sz="24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2400" b="1" dirty="0">
                <a:solidFill>
                  <a:srgbClr val="6B0001"/>
                </a:solidFill>
                <a:latin typeface="Courier New"/>
                <a:cs typeface="Courier New"/>
              </a:rPr>
              <a:t>h1</a:t>
            </a:r>
            <a:r>
              <a:rPr sz="2400" dirty="0">
                <a:solidFill>
                  <a:srgbClr val="944403"/>
                </a:solidFill>
                <a:latin typeface="Courier New"/>
                <a:cs typeface="Courier New"/>
              </a:rPr>
              <a:t>&gt;View	</a:t>
            </a:r>
            <a:r>
              <a:rPr sz="2400" dirty="0">
                <a:solidFill>
                  <a:srgbClr val="107D02"/>
                </a:solidFill>
                <a:latin typeface="Courier New"/>
                <a:cs typeface="Courier New"/>
              </a:rPr>
              <a:t>1</a:t>
            </a:r>
            <a:r>
              <a:rPr sz="2400" dirty="0">
                <a:solidFill>
                  <a:srgbClr val="944403"/>
                </a:solidFill>
                <a:latin typeface="Courier New"/>
                <a:cs typeface="Courier New"/>
              </a:rPr>
              <a:t>&lt;/</a:t>
            </a:r>
            <a:r>
              <a:rPr sz="2400" b="1" dirty="0">
                <a:solidFill>
                  <a:srgbClr val="6B0001"/>
                </a:solidFill>
                <a:latin typeface="Courier New"/>
                <a:cs typeface="Courier New"/>
              </a:rPr>
              <a:t>h2</a:t>
            </a:r>
            <a:r>
              <a:rPr sz="24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7382" y="2982607"/>
            <a:ext cx="940435" cy="39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2400" b="1" dirty="0">
                <a:solidFill>
                  <a:srgbClr val="6B0001"/>
                </a:solidFill>
                <a:latin typeface="Courier New"/>
                <a:cs typeface="Courier New"/>
              </a:rPr>
              <a:t>p</a:t>
            </a:r>
            <a:r>
              <a:rPr sz="2400" dirty="0">
                <a:solidFill>
                  <a:srgbClr val="944403"/>
                </a:solidFill>
                <a:latin typeface="Courier New"/>
                <a:cs typeface="Courier New"/>
              </a:rPr>
              <a:t>&gt;&lt;</a:t>
            </a:r>
            <a:r>
              <a:rPr sz="2400" b="1" dirty="0">
                <a:solidFill>
                  <a:srgbClr val="6B0001"/>
                </a:solidFill>
                <a:latin typeface="Courier New"/>
                <a:cs typeface="Courier New"/>
              </a:rPr>
              <a:t>a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64841" y="2982607"/>
            <a:ext cx="3134995" cy="39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B381D"/>
                </a:solidFill>
                <a:latin typeface="Courier New"/>
                <a:cs typeface="Courier New"/>
              </a:rPr>
              <a:t>href</a:t>
            </a:r>
            <a:r>
              <a:rPr sz="2400" spc="-5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2400" spc="-5" dirty="0">
                <a:solidFill>
                  <a:srgbClr val="0000DF"/>
                </a:solidFill>
                <a:latin typeface="Courier New"/>
                <a:cs typeface="Courier New"/>
              </a:rPr>
              <a:t>"#/view2"</a:t>
            </a:r>
            <a:r>
              <a:rPr sz="2400" spc="-5" dirty="0">
                <a:solidFill>
                  <a:srgbClr val="944403"/>
                </a:solidFill>
                <a:latin typeface="Courier New"/>
                <a:cs typeface="Courier New"/>
              </a:rPr>
              <a:t>&gt;To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57221" y="2982607"/>
            <a:ext cx="756920" cy="39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944403"/>
                </a:solidFill>
                <a:latin typeface="Courier New"/>
                <a:cs typeface="Courier New"/>
              </a:rPr>
              <a:t>View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1766" y="2982607"/>
            <a:ext cx="1671955" cy="39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107D02"/>
                </a:solidFill>
                <a:latin typeface="Courier New"/>
                <a:cs typeface="Courier New"/>
              </a:rPr>
              <a:t>2</a:t>
            </a:r>
            <a:r>
              <a:rPr sz="2400" dirty="0">
                <a:solidFill>
                  <a:srgbClr val="944403"/>
                </a:solidFill>
                <a:latin typeface="Courier New"/>
                <a:cs typeface="Courier New"/>
              </a:rPr>
              <a:t>&lt;/</a:t>
            </a:r>
            <a:r>
              <a:rPr sz="2400" b="1" dirty="0">
                <a:solidFill>
                  <a:srgbClr val="6B0001"/>
                </a:solidFill>
                <a:latin typeface="Courier New"/>
                <a:cs typeface="Courier New"/>
              </a:rPr>
              <a:t>a</a:t>
            </a:r>
            <a:r>
              <a:rPr sz="2400" dirty="0">
                <a:solidFill>
                  <a:srgbClr val="944403"/>
                </a:solidFill>
                <a:latin typeface="Courier New"/>
                <a:cs typeface="Courier New"/>
              </a:rPr>
              <a:t>&gt;&lt;/</a:t>
            </a:r>
            <a:r>
              <a:rPr sz="2400" b="1" dirty="0">
                <a:solidFill>
                  <a:srgbClr val="6B0001"/>
                </a:solidFill>
                <a:latin typeface="Courier New"/>
                <a:cs typeface="Courier New"/>
              </a:rPr>
              <a:t>p</a:t>
            </a:r>
            <a:r>
              <a:rPr sz="24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0182" y="3451491"/>
            <a:ext cx="3226435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view2.html:</a:t>
            </a:r>
            <a:endParaRPr sz="32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565"/>
              </a:spcBef>
              <a:tabLst>
                <a:tab pos="2115820" algn="l"/>
              </a:tabLst>
            </a:pPr>
            <a:r>
              <a:rPr sz="24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2400" b="1" dirty="0">
                <a:solidFill>
                  <a:srgbClr val="6B0001"/>
                </a:solidFill>
                <a:latin typeface="Courier New"/>
                <a:cs typeface="Courier New"/>
              </a:rPr>
              <a:t>h1</a:t>
            </a:r>
            <a:r>
              <a:rPr sz="2400" dirty="0">
                <a:solidFill>
                  <a:srgbClr val="944403"/>
                </a:solidFill>
                <a:latin typeface="Courier New"/>
                <a:cs typeface="Courier New"/>
              </a:rPr>
              <a:t>&gt;View	</a:t>
            </a:r>
            <a:r>
              <a:rPr sz="2400" dirty="0">
                <a:solidFill>
                  <a:srgbClr val="107D02"/>
                </a:solidFill>
                <a:latin typeface="Courier New"/>
                <a:cs typeface="Courier New"/>
              </a:rPr>
              <a:t>2</a:t>
            </a:r>
            <a:r>
              <a:rPr sz="2400" dirty="0">
                <a:solidFill>
                  <a:srgbClr val="944403"/>
                </a:solidFill>
                <a:latin typeface="Courier New"/>
                <a:cs typeface="Courier New"/>
              </a:rPr>
              <a:t>&lt;/</a:t>
            </a:r>
            <a:r>
              <a:rPr sz="2400" b="1" dirty="0">
                <a:solidFill>
                  <a:srgbClr val="6B0001"/>
                </a:solidFill>
                <a:latin typeface="Courier New"/>
                <a:cs typeface="Courier New"/>
              </a:rPr>
              <a:t>h2</a:t>
            </a:r>
            <a:r>
              <a:rPr sz="24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67382" y="4455807"/>
            <a:ext cx="940435" cy="39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2400" b="1" dirty="0">
                <a:solidFill>
                  <a:srgbClr val="6B0001"/>
                </a:solidFill>
                <a:latin typeface="Courier New"/>
                <a:cs typeface="Courier New"/>
              </a:rPr>
              <a:t>p</a:t>
            </a:r>
            <a:r>
              <a:rPr sz="2400" dirty="0">
                <a:solidFill>
                  <a:srgbClr val="944403"/>
                </a:solidFill>
                <a:latin typeface="Courier New"/>
                <a:cs typeface="Courier New"/>
              </a:rPr>
              <a:t>&gt;&lt;</a:t>
            </a:r>
            <a:r>
              <a:rPr sz="2400" b="1" dirty="0">
                <a:solidFill>
                  <a:srgbClr val="6B0001"/>
                </a:solidFill>
                <a:latin typeface="Courier New"/>
                <a:cs typeface="Courier New"/>
              </a:rPr>
              <a:t>a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64841" y="4455807"/>
            <a:ext cx="3134995" cy="39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B381D"/>
                </a:solidFill>
                <a:latin typeface="Courier New"/>
                <a:cs typeface="Courier New"/>
              </a:rPr>
              <a:t>href</a:t>
            </a:r>
            <a:r>
              <a:rPr sz="2400" spc="-5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2400" spc="-5" dirty="0">
                <a:solidFill>
                  <a:srgbClr val="0000DF"/>
                </a:solidFill>
                <a:latin typeface="Courier New"/>
                <a:cs typeface="Courier New"/>
              </a:rPr>
              <a:t>"#/view1"</a:t>
            </a:r>
            <a:r>
              <a:rPr sz="2400" spc="-5" dirty="0">
                <a:solidFill>
                  <a:srgbClr val="944403"/>
                </a:solidFill>
                <a:latin typeface="Courier New"/>
                <a:cs typeface="Courier New"/>
              </a:rPr>
              <a:t>&gt;To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7221" y="4455807"/>
            <a:ext cx="756920" cy="39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944403"/>
                </a:solidFill>
                <a:latin typeface="Courier New"/>
                <a:cs typeface="Courier New"/>
              </a:rPr>
              <a:t>View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71766" y="4455807"/>
            <a:ext cx="1671955" cy="39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107D02"/>
                </a:solidFill>
                <a:latin typeface="Courier New"/>
                <a:cs typeface="Courier New"/>
              </a:rPr>
              <a:t>1</a:t>
            </a:r>
            <a:r>
              <a:rPr sz="2400" dirty="0">
                <a:solidFill>
                  <a:srgbClr val="944403"/>
                </a:solidFill>
                <a:latin typeface="Courier New"/>
                <a:cs typeface="Courier New"/>
              </a:rPr>
              <a:t>&lt;/</a:t>
            </a:r>
            <a:r>
              <a:rPr sz="2400" b="1" dirty="0">
                <a:solidFill>
                  <a:srgbClr val="6B0001"/>
                </a:solidFill>
                <a:latin typeface="Courier New"/>
                <a:cs typeface="Courier New"/>
              </a:rPr>
              <a:t>a</a:t>
            </a:r>
            <a:r>
              <a:rPr sz="2400" dirty="0">
                <a:solidFill>
                  <a:srgbClr val="944403"/>
                </a:solidFill>
                <a:latin typeface="Courier New"/>
                <a:cs typeface="Courier New"/>
              </a:rPr>
              <a:t>&gt;&lt;/</a:t>
            </a:r>
            <a:r>
              <a:rPr sz="2400" b="1" dirty="0">
                <a:solidFill>
                  <a:srgbClr val="6B0001"/>
                </a:solidFill>
                <a:latin typeface="Courier New"/>
                <a:cs typeface="Courier New"/>
              </a:rPr>
              <a:t>p</a:t>
            </a:r>
            <a:r>
              <a:rPr sz="24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2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6585">
              <a:lnSpc>
                <a:spcPct val="100000"/>
              </a:lnSpc>
            </a:pPr>
            <a:r>
              <a:rPr spc="-5" dirty="0"/>
              <a:t>Working </a:t>
            </a:r>
            <a:r>
              <a:rPr dirty="0"/>
              <a:t>in </a:t>
            </a:r>
            <a:r>
              <a:rPr spc="-5" dirty="0"/>
              <a:t>Local</a:t>
            </a:r>
            <a:r>
              <a:rPr spc="-15" dirty="0"/>
              <a:t> </a:t>
            </a:r>
            <a:r>
              <a:rPr spc="-5" dirty="0"/>
              <a:t>Environment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2015375"/>
            <a:ext cx="7874000" cy="408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872490" indent="-342900">
              <a:lnSpc>
                <a:spcPts val="34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If </a:t>
            </a:r>
            <a:r>
              <a:rPr sz="3200" spc="-5" dirty="0">
                <a:latin typeface="Calibri"/>
                <a:cs typeface="Calibri"/>
              </a:rPr>
              <a:t>you </a:t>
            </a:r>
            <a:r>
              <a:rPr sz="3200" dirty="0">
                <a:latin typeface="Calibri"/>
                <a:cs typeface="Calibri"/>
              </a:rPr>
              <a:t>get </a:t>
            </a:r>
            <a:r>
              <a:rPr sz="3200" spc="-5" dirty="0">
                <a:latin typeface="Calibri"/>
                <a:cs typeface="Calibri"/>
              </a:rPr>
              <a:t>"cross origin requests are only  supported for HTTP"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..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Either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5" dirty="0">
                <a:latin typeface="Calibri"/>
                <a:cs typeface="Calibri"/>
              </a:rPr>
              <a:t>1) </a:t>
            </a:r>
            <a:r>
              <a:rPr sz="2800" dirty="0">
                <a:latin typeface="Calibri"/>
                <a:cs typeface="Calibri"/>
              </a:rPr>
              <a:t>Disable </a:t>
            </a:r>
            <a:r>
              <a:rPr sz="2800" spc="-5" dirty="0">
                <a:latin typeface="Calibri"/>
                <a:cs typeface="Calibri"/>
              </a:rPr>
              <a:t>web </a:t>
            </a:r>
            <a:r>
              <a:rPr sz="2800" dirty="0">
                <a:latin typeface="Calibri"/>
                <a:cs typeface="Calibri"/>
              </a:rPr>
              <a:t>security in </a:t>
            </a:r>
            <a:r>
              <a:rPr sz="2800" spc="-5" dirty="0">
                <a:latin typeface="Calibri"/>
                <a:cs typeface="Calibri"/>
              </a:rPr>
              <a:t>your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browser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5" dirty="0">
                <a:latin typeface="Calibri"/>
                <a:cs typeface="Calibri"/>
              </a:rPr>
              <a:t>2) </a:t>
            </a:r>
            <a:r>
              <a:rPr sz="2800" dirty="0">
                <a:latin typeface="Calibri"/>
                <a:cs typeface="Calibri"/>
              </a:rPr>
              <a:t>Use </a:t>
            </a:r>
            <a:r>
              <a:rPr sz="2800" spc="-5" dirty="0">
                <a:latin typeface="Calibri"/>
                <a:cs typeface="Calibri"/>
              </a:rPr>
              <a:t>some w</a:t>
            </a:r>
            <a:r>
              <a:rPr sz="2800" spc="-5" dirty="0">
                <a:latin typeface="Calibri"/>
                <a:cs typeface="Calibri"/>
                <a:hlinkClick r:id="rId2"/>
              </a:rPr>
              <a:t>eb </a:t>
            </a:r>
            <a:r>
              <a:rPr sz="2800" dirty="0">
                <a:latin typeface="Calibri"/>
                <a:cs typeface="Calibri"/>
                <a:hlinkClick r:id="rId2"/>
              </a:rPr>
              <a:t>server and access ﬁles</a:t>
            </a:r>
            <a:r>
              <a:rPr sz="2800" spc="-25" dirty="0">
                <a:latin typeface="Calibri"/>
                <a:cs typeface="Calibri"/>
                <a:hlinkClick r:id="rId2"/>
              </a:rPr>
              <a:t> </a:t>
            </a:r>
            <a:r>
              <a:rPr sz="2800" spc="-15" dirty="0">
                <a:latin typeface="Calibri"/>
                <a:cs typeface="Calibri"/>
                <a:hlinkClick r:id="rId2"/>
              </a:rPr>
              <a:t>http://..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To </a:t>
            </a:r>
            <a:r>
              <a:rPr sz="3200" b="1" dirty="0">
                <a:latin typeface="Calibri"/>
                <a:cs typeface="Calibri"/>
              </a:rPr>
              <a:t>disable </a:t>
            </a:r>
            <a:r>
              <a:rPr sz="3200" spc="-5" dirty="0">
                <a:latin typeface="Calibri"/>
                <a:cs typeface="Calibri"/>
              </a:rPr>
              <a:t>web security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chrome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19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000" dirty="0">
                <a:latin typeface="SimSun"/>
                <a:cs typeface="SimSun"/>
              </a:rPr>
              <a:t>taskkill /F /IM</a:t>
            </a:r>
            <a:r>
              <a:rPr sz="2000" spc="-100" dirty="0">
                <a:latin typeface="SimSun"/>
                <a:cs typeface="SimSun"/>
              </a:rPr>
              <a:t> </a:t>
            </a:r>
            <a:r>
              <a:rPr sz="2000" dirty="0">
                <a:latin typeface="SimSun"/>
                <a:cs typeface="SimSun"/>
              </a:rPr>
              <a:t>chrome.exe</a:t>
            </a:r>
            <a:endParaRPr sz="2000">
              <a:latin typeface="SimSun"/>
              <a:cs typeface="SimSun"/>
            </a:endParaRPr>
          </a:p>
          <a:p>
            <a:pPr marL="755650" lvl="1" indent="-285750">
              <a:lnSpc>
                <a:spcPts val="2310"/>
              </a:lnSpc>
              <a:spcBef>
                <a:spcPts val="20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000" dirty="0">
                <a:latin typeface="SimSun"/>
                <a:cs typeface="SimSun"/>
              </a:rPr>
              <a:t>"C:\Program Files</a:t>
            </a:r>
            <a:r>
              <a:rPr sz="2000" spc="-100" dirty="0">
                <a:latin typeface="SimSun"/>
                <a:cs typeface="SimSun"/>
              </a:rPr>
              <a:t> </a:t>
            </a:r>
            <a:r>
              <a:rPr sz="2000" dirty="0">
                <a:latin typeface="SimSun"/>
                <a:cs typeface="SimSun"/>
              </a:rPr>
              <a:t>(x86)\Google\Chrome\Application</a:t>
            </a:r>
            <a:endParaRPr sz="2000">
              <a:latin typeface="SimSun"/>
              <a:cs typeface="SimSun"/>
            </a:endParaRPr>
          </a:p>
          <a:p>
            <a:pPr marL="748665" marR="5080">
              <a:lnSpc>
                <a:spcPts val="2100"/>
              </a:lnSpc>
              <a:spcBef>
                <a:spcPts val="229"/>
              </a:spcBef>
            </a:pPr>
            <a:r>
              <a:rPr sz="2000" dirty="0">
                <a:latin typeface="SimSun"/>
                <a:cs typeface="SimSun"/>
              </a:rPr>
              <a:t>\chrome.exe" --disable-web-security</a:t>
            </a:r>
            <a:r>
              <a:rPr sz="2000" spc="-100" dirty="0">
                <a:latin typeface="SimSun"/>
                <a:cs typeface="SimSun"/>
              </a:rPr>
              <a:t> </a:t>
            </a:r>
            <a:r>
              <a:rPr sz="2000" dirty="0">
                <a:latin typeface="SimSun"/>
                <a:cs typeface="SimSun"/>
              </a:rPr>
              <a:t>--allow-file-access-  from-files</a:t>
            </a:r>
            <a:endParaRPr sz="20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5295" y="4801755"/>
            <a:ext cx="4613275" cy="632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dirty="0">
                <a:latin typeface="Calibri"/>
                <a:cs typeface="Calibri"/>
              </a:rPr>
              <a:t>EXERCISE </a:t>
            </a:r>
            <a:r>
              <a:rPr sz="4000" b="1" spc="-5" dirty="0">
                <a:latin typeface="Calibri"/>
                <a:cs typeface="Calibri"/>
              </a:rPr>
              <a:t>4:</a:t>
            </a:r>
            <a:r>
              <a:rPr sz="4000" b="1" spc="-6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ROUTING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07055">
              <a:lnSpc>
                <a:spcPct val="100000"/>
              </a:lnSpc>
            </a:pPr>
            <a:r>
              <a:rPr dirty="0"/>
              <a:t>S</a:t>
            </a:r>
            <a:r>
              <a:rPr spc="-5" dirty="0"/>
              <a:t>erv</a:t>
            </a:r>
            <a:r>
              <a:rPr dirty="0"/>
              <a:t>i</a:t>
            </a:r>
            <a:r>
              <a:rPr spc="-5" dirty="0"/>
              <a:t>ce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2020293"/>
            <a:ext cx="7953375" cy="4328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87350" indent="-342900">
              <a:lnSpc>
                <a:spcPct val="772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95" dirty="0">
                <a:latin typeface="Calibri"/>
                <a:cs typeface="Calibri"/>
              </a:rPr>
              <a:t>View-­‐independent </a:t>
            </a:r>
            <a:r>
              <a:rPr sz="2700" b="1" spc="-5" dirty="0">
                <a:latin typeface="Calibri"/>
                <a:cs typeface="Calibri"/>
              </a:rPr>
              <a:t>business </a:t>
            </a:r>
            <a:r>
              <a:rPr sz="2700" b="1" dirty="0">
                <a:latin typeface="Calibri"/>
                <a:cs typeface="Calibri"/>
              </a:rPr>
              <a:t>logic </a:t>
            </a:r>
            <a:r>
              <a:rPr sz="2700" spc="-5" dirty="0">
                <a:latin typeface="Calibri"/>
                <a:cs typeface="Calibri"/>
              </a:rPr>
              <a:t>should </a:t>
            </a:r>
            <a:r>
              <a:rPr sz="2700" b="1" dirty="0">
                <a:latin typeface="Calibri"/>
                <a:cs typeface="Calibri"/>
              </a:rPr>
              <a:t>not be </a:t>
            </a:r>
            <a:r>
              <a:rPr sz="2700" dirty="0">
                <a:latin typeface="Calibri"/>
                <a:cs typeface="Calibri"/>
              </a:rPr>
              <a:t>in a  </a:t>
            </a:r>
            <a:r>
              <a:rPr sz="2700" spc="-5" dirty="0">
                <a:latin typeface="Calibri"/>
                <a:cs typeface="Calibri"/>
              </a:rPr>
              <a:t>controller</a:t>
            </a:r>
            <a:endParaRPr sz="2700">
              <a:latin typeface="Calibri"/>
              <a:cs typeface="Calibri"/>
            </a:endParaRPr>
          </a:p>
          <a:p>
            <a:pPr marL="755650" lvl="1" indent="-285750">
              <a:lnSpc>
                <a:spcPts val="2875"/>
              </a:lnSpc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Calibri"/>
                <a:cs typeface="Calibri"/>
              </a:rPr>
              <a:t>Logic </a:t>
            </a:r>
            <a:r>
              <a:rPr sz="2400" dirty="0">
                <a:latin typeface="Calibri"/>
                <a:cs typeface="Calibri"/>
              </a:rPr>
              <a:t>should be </a:t>
            </a:r>
            <a:r>
              <a:rPr sz="2400" spc="-5" dirty="0">
                <a:latin typeface="Calibri"/>
                <a:cs typeface="Calibri"/>
              </a:rPr>
              <a:t>in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5" dirty="0">
                <a:latin typeface="Calibri"/>
                <a:cs typeface="Calibri"/>
              </a:rPr>
              <a:t>service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component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spc="-5" dirty="0">
                <a:latin typeface="Calibri"/>
                <a:cs typeface="Calibri"/>
              </a:rPr>
              <a:t>Controllers </a:t>
            </a:r>
            <a:r>
              <a:rPr sz="2700" dirty="0">
                <a:latin typeface="Calibri"/>
                <a:cs typeface="Calibri"/>
              </a:rPr>
              <a:t>are </a:t>
            </a:r>
            <a:r>
              <a:rPr sz="2700" b="1" spc="-5" dirty="0">
                <a:latin typeface="Calibri"/>
                <a:cs typeface="Calibri"/>
              </a:rPr>
              <a:t>view speciﬁc</a:t>
            </a:r>
            <a:r>
              <a:rPr sz="2700" spc="-5" dirty="0">
                <a:latin typeface="Calibri"/>
                <a:cs typeface="Calibri"/>
              </a:rPr>
              <a:t>, </a:t>
            </a:r>
            <a:r>
              <a:rPr sz="2700" b="1" spc="-5" dirty="0">
                <a:latin typeface="Calibri"/>
                <a:cs typeface="Calibri"/>
              </a:rPr>
              <a:t>services </a:t>
            </a:r>
            <a:r>
              <a:rPr sz="2700" dirty="0">
                <a:latin typeface="Calibri"/>
                <a:cs typeface="Calibri"/>
              </a:rPr>
              <a:t>are</a:t>
            </a:r>
            <a:r>
              <a:rPr sz="2700" spc="15" dirty="0">
                <a:latin typeface="Calibri"/>
                <a:cs typeface="Calibri"/>
              </a:rPr>
              <a:t> </a:t>
            </a:r>
            <a:r>
              <a:rPr sz="2700" b="1" spc="-130" dirty="0">
                <a:latin typeface="Calibri"/>
                <a:cs typeface="Calibri"/>
              </a:rPr>
              <a:t>app-­‐spesiﬁc</a:t>
            </a:r>
            <a:endParaRPr sz="2700">
              <a:latin typeface="Calibri"/>
              <a:cs typeface="Calibri"/>
            </a:endParaRPr>
          </a:p>
          <a:p>
            <a:pPr marL="755650" lvl="1" indent="-285750">
              <a:lnSpc>
                <a:spcPts val="2845"/>
              </a:lnSpc>
              <a:spcBef>
                <a:spcPts val="45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Calibri"/>
                <a:cs typeface="Calibri"/>
              </a:rPr>
              <a:t>We </a:t>
            </a:r>
            <a:r>
              <a:rPr sz="2400" dirty="0">
                <a:latin typeface="Calibri"/>
                <a:cs typeface="Calibri"/>
              </a:rPr>
              <a:t>can </a:t>
            </a:r>
            <a:r>
              <a:rPr sz="2400" spc="-5" dirty="0">
                <a:latin typeface="Calibri"/>
                <a:cs typeface="Calibri"/>
              </a:rPr>
              <a:t>move from </a:t>
            </a:r>
            <a:r>
              <a:rPr sz="2400" dirty="0">
                <a:latin typeface="Calibri"/>
                <a:cs typeface="Calibri"/>
              </a:rPr>
              <a:t>view to view and service is </a:t>
            </a:r>
            <a:r>
              <a:rPr sz="2400" spc="-5" dirty="0">
                <a:latin typeface="Calibri"/>
                <a:cs typeface="Calibri"/>
              </a:rPr>
              <a:t>still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alive</a:t>
            </a:r>
            <a:endParaRPr sz="2400">
              <a:latin typeface="Calibri"/>
              <a:cs typeface="Calibri"/>
            </a:endParaRPr>
          </a:p>
          <a:p>
            <a:pPr marL="355600" marR="523240" indent="-342900">
              <a:lnSpc>
                <a:spcPts val="2650"/>
              </a:lnSpc>
              <a:spcBef>
                <a:spcPts val="5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Controller's responsibility </a:t>
            </a:r>
            <a:r>
              <a:rPr sz="2700" dirty="0">
                <a:latin typeface="Calibri"/>
                <a:cs typeface="Calibri"/>
              </a:rPr>
              <a:t>is to bind </a:t>
            </a:r>
            <a:r>
              <a:rPr sz="2700" spc="-5" dirty="0">
                <a:latin typeface="Calibri"/>
                <a:cs typeface="Calibri"/>
              </a:rPr>
              <a:t>model </a:t>
            </a:r>
            <a:r>
              <a:rPr sz="2700" dirty="0">
                <a:latin typeface="Calibri"/>
                <a:cs typeface="Calibri"/>
              </a:rPr>
              <a:t>to </a:t>
            </a:r>
            <a:r>
              <a:rPr sz="2700" spc="-5" dirty="0">
                <a:latin typeface="Calibri"/>
                <a:cs typeface="Calibri"/>
              </a:rPr>
              <a:t>view.  Model </a:t>
            </a:r>
            <a:r>
              <a:rPr sz="2700" dirty="0">
                <a:latin typeface="Calibri"/>
                <a:cs typeface="Calibri"/>
              </a:rPr>
              <a:t>can be fetched </a:t>
            </a:r>
            <a:r>
              <a:rPr sz="2700" spc="-5" dirty="0">
                <a:latin typeface="Calibri"/>
                <a:cs typeface="Calibri"/>
              </a:rPr>
              <a:t>from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service!</a:t>
            </a:r>
            <a:endParaRPr sz="2700">
              <a:latin typeface="Calibri"/>
              <a:cs typeface="Calibri"/>
            </a:endParaRPr>
          </a:p>
          <a:p>
            <a:pPr marL="749300" marR="539750" lvl="1" indent="-279400">
              <a:lnSpc>
                <a:spcPct val="77200"/>
              </a:lnSpc>
              <a:spcBef>
                <a:spcPts val="660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Calibri"/>
                <a:cs typeface="Calibri"/>
              </a:rPr>
              <a:t>Controller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not responsible for manipulating </a:t>
            </a:r>
            <a:r>
              <a:rPr sz="2400" dirty="0">
                <a:latin typeface="Calibri"/>
                <a:cs typeface="Calibri"/>
              </a:rPr>
              <a:t>(create,  </a:t>
            </a:r>
            <a:r>
              <a:rPr sz="2400" spc="-5" dirty="0">
                <a:latin typeface="Calibri"/>
                <a:cs typeface="Calibri"/>
              </a:rPr>
              <a:t>destroy, </a:t>
            </a:r>
            <a:r>
              <a:rPr sz="2400" dirty="0">
                <a:latin typeface="Calibri"/>
                <a:cs typeface="Calibri"/>
              </a:rPr>
              <a:t>update) the data. </a:t>
            </a:r>
            <a:r>
              <a:rPr sz="2400" b="1" dirty="0">
                <a:latin typeface="Calibri"/>
                <a:cs typeface="Calibri"/>
              </a:rPr>
              <a:t>Use </a:t>
            </a:r>
            <a:r>
              <a:rPr sz="2400" b="1" spc="-5" dirty="0">
                <a:latin typeface="Calibri"/>
                <a:cs typeface="Calibri"/>
              </a:rPr>
              <a:t>Services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instead!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3215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AngularJS </a:t>
            </a:r>
            <a:r>
              <a:rPr sz="2700" b="1" dirty="0">
                <a:latin typeface="Calibri"/>
                <a:cs typeface="Calibri"/>
              </a:rPr>
              <a:t>has many </a:t>
            </a:r>
            <a:r>
              <a:rPr sz="2700" b="1" spc="-170" dirty="0">
                <a:latin typeface="Calibri"/>
                <a:cs typeface="Calibri"/>
              </a:rPr>
              <a:t>built-­‐in </a:t>
            </a:r>
            <a:r>
              <a:rPr sz="2700" b="1" spc="-5" dirty="0">
                <a:latin typeface="Calibri"/>
                <a:cs typeface="Calibri"/>
              </a:rPr>
              <a:t>services</a:t>
            </a:r>
            <a:r>
              <a:rPr sz="2700" spc="-5" dirty="0">
                <a:latin typeface="Calibri"/>
                <a:cs typeface="Calibri"/>
              </a:rPr>
              <a:t>,</a:t>
            </a:r>
            <a:r>
              <a:rPr sz="2700" spc="1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see</a:t>
            </a:r>
            <a:endParaRPr sz="2700">
              <a:latin typeface="Calibri"/>
              <a:cs typeface="Calibri"/>
            </a:endParaRPr>
          </a:p>
          <a:p>
            <a:pPr marL="755650" lvl="1" indent="-285750">
              <a:lnSpc>
                <a:spcPts val="2855"/>
              </a:lnSpc>
              <a:buClr>
                <a:srgbClr val="000000"/>
              </a:buClr>
              <a:buFont typeface="Arial"/>
              <a:buChar char="–"/>
              <a:tabLst>
                <a:tab pos="755650" algn="l"/>
              </a:tabLst>
            </a:pPr>
            <a:r>
              <a:rPr sz="2400" u="heavy" spc="-5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http://docs.angularjs.org/api/ng/service</a:t>
            </a:r>
            <a:endParaRPr sz="24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20"/>
              </a:spcBef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latin typeface="Calibri"/>
                <a:cs typeface="Calibri"/>
              </a:rPr>
              <a:t>Example: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SimSun"/>
                <a:cs typeface="SimSun"/>
              </a:rPr>
              <a:t>$http</a:t>
            </a:r>
            <a:endParaRPr sz="24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07055">
              <a:lnSpc>
                <a:spcPct val="100000"/>
              </a:lnSpc>
            </a:pPr>
            <a:r>
              <a:rPr dirty="0"/>
              <a:t>S</a:t>
            </a:r>
            <a:r>
              <a:rPr spc="-5" dirty="0"/>
              <a:t>erv</a:t>
            </a:r>
            <a:r>
              <a:rPr dirty="0"/>
              <a:t>i</a:t>
            </a:r>
            <a:r>
              <a:rPr spc="-5" dirty="0"/>
              <a:t>ce</a:t>
            </a:r>
            <a:r>
              <a:rPr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3114268" y="2838792"/>
            <a:ext cx="295102" cy="1645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62553" y="2989893"/>
            <a:ext cx="0" cy="1304290"/>
          </a:xfrm>
          <a:custGeom>
            <a:avLst/>
            <a:gdLst/>
            <a:ahLst/>
            <a:cxnLst/>
            <a:rect l="l" t="t" r="r" b="b"/>
            <a:pathLst>
              <a:path h="1304289">
                <a:moveTo>
                  <a:pt x="0" y="0"/>
                </a:moveTo>
                <a:lnTo>
                  <a:pt x="0" y="1303723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3600" y="2964688"/>
            <a:ext cx="118110" cy="116205"/>
          </a:xfrm>
          <a:custGeom>
            <a:avLst/>
            <a:gdLst/>
            <a:ahLst/>
            <a:cxnLst/>
            <a:rect l="l" t="t" r="r" b="b"/>
            <a:pathLst>
              <a:path w="118110" h="116205">
                <a:moveTo>
                  <a:pt x="58953" y="0"/>
                </a:moveTo>
                <a:lnTo>
                  <a:pt x="0" y="101053"/>
                </a:lnTo>
                <a:lnTo>
                  <a:pt x="2044" y="108838"/>
                </a:lnTo>
                <a:lnTo>
                  <a:pt x="14160" y="115900"/>
                </a:lnTo>
                <a:lnTo>
                  <a:pt x="21932" y="113855"/>
                </a:lnTo>
                <a:lnTo>
                  <a:pt x="58953" y="50406"/>
                </a:lnTo>
                <a:lnTo>
                  <a:pt x="88359" y="50406"/>
                </a:lnTo>
                <a:lnTo>
                  <a:pt x="58953" y="0"/>
                </a:lnTo>
                <a:close/>
              </a:path>
              <a:path w="118110" h="116205">
                <a:moveTo>
                  <a:pt x="88359" y="50406"/>
                </a:moveTo>
                <a:lnTo>
                  <a:pt x="58953" y="50406"/>
                </a:lnTo>
                <a:lnTo>
                  <a:pt x="95961" y="113855"/>
                </a:lnTo>
                <a:lnTo>
                  <a:pt x="103746" y="115900"/>
                </a:lnTo>
                <a:lnTo>
                  <a:pt x="115862" y="108838"/>
                </a:lnTo>
                <a:lnTo>
                  <a:pt x="117906" y="101053"/>
                </a:lnTo>
                <a:lnTo>
                  <a:pt x="88359" y="50406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3600" y="4202912"/>
            <a:ext cx="118110" cy="116205"/>
          </a:xfrm>
          <a:custGeom>
            <a:avLst/>
            <a:gdLst/>
            <a:ahLst/>
            <a:cxnLst/>
            <a:rect l="l" t="t" r="r" b="b"/>
            <a:pathLst>
              <a:path w="118110" h="116204">
                <a:moveTo>
                  <a:pt x="14160" y="0"/>
                </a:moveTo>
                <a:lnTo>
                  <a:pt x="2044" y="7073"/>
                </a:lnTo>
                <a:lnTo>
                  <a:pt x="0" y="14846"/>
                </a:lnTo>
                <a:lnTo>
                  <a:pt x="58953" y="115912"/>
                </a:lnTo>
                <a:lnTo>
                  <a:pt x="88363" y="65493"/>
                </a:lnTo>
                <a:lnTo>
                  <a:pt x="58953" y="65493"/>
                </a:lnTo>
                <a:lnTo>
                  <a:pt x="21932" y="2044"/>
                </a:lnTo>
                <a:lnTo>
                  <a:pt x="14160" y="0"/>
                </a:lnTo>
                <a:close/>
              </a:path>
              <a:path w="118110" h="116204">
                <a:moveTo>
                  <a:pt x="103746" y="0"/>
                </a:moveTo>
                <a:lnTo>
                  <a:pt x="95961" y="2044"/>
                </a:lnTo>
                <a:lnTo>
                  <a:pt x="58953" y="65493"/>
                </a:lnTo>
                <a:lnTo>
                  <a:pt x="88363" y="65493"/>
                </a:lnTo>
                <a:lnTo>
                  <a:pt x="117906" y="14846"/>
                </a:lnTo>
                <a:lnTo>
                  <a:pt x="115862" y="7073"/>
                </a:lnTo>
                <a:lnTo>
                  <a:pt x="103746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7541" y="2838792"/>
            <a:ext cx="295102" cy="16459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55521" y="2989893"/>
            <a:ext cx="0" cy="1304290"/>
          </a:xfrm>
          <a:custGeom>
            <a:avLst/>
            <a:gdLst/>
            <a:ahLst/>
            <a:cxnLst/>
            <a:rect l="l" t="t" r="r" b="b"/>
            <a:pathLst>
              <a:path h="1304289">
                <a:moveTo>
                  <a:pt x="0" y="0"/>
                </a:moveTo>
                <a:lnTo>
                  <a:pt x="0" y="1303723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6568" y="2964688"/>
            <a:ext cx="118110" cy="116205"/>
          </a:xfrm>
          <a:custGeom>
            <a:avLst/>
            <a:gdLst/>
            <a:ahLst/>
            <a:cxnLst/>
            <a:rect l="l" t="t" r="r" b="b"/>
            <a:pathLst>
              <a:path w="118109" h="116205">
                <a:moveTo>
                  <a:pt x="58953" y="0"/>
                </a:moveTo>
                <a:lnTo>
                  <a:pt x="0" y="101053"/>
                </a:lnTo>
                <a:lnTo>
                  <a:pt x="2044" y="108838"/>
                </a:lnTo>
                <a:lnTo>
                  <a:pt x="14173" y="115900"/>
                </a:lnTo>
                <a:lnTo>
                  <a:pt x="21945" y="113855"/>
                </a:lnTo>
                <a:lnTo>
                  <a:pt x="58953" y="50406"/>
                </a:lnTo>
                <a:lnTo>
                  <a:pt x="88359" y="50406"/>
                </a:lnTo>
                <a:lnTo>
                  <a:pt x="58953" y="0"/>
                </a:lnTo>
                <a:close/>
              </a:path>
              <a:path w="118109" h="116205">
                <a:moveTo>
                  <a:pt x="88359" y="50406"/>
                </a:moveTo>
                <a:lnTo>
                  <a:pt x="58953" y="50406"/>
                </a:lnTo>
                <a:lnTo>
                  <a:pt x="95973" y="113855"/>
                </a:lnTo>
                <a:lnTo>
                  <a:pt x="103746" y="115900"/>
                </a:lnTo>
                <a:lnTo>
                  <a:pt x="115862" y="108838"/>
                </a:lnTo>
                <a:lnTo>
                  <a:pt x="117906" y="101053"/>
                </a:lnTo>
                <a:lnTo>
                  <a:pt x="88359" y="50406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96568" y="4202912"/>
            <a:ext cx="118110" cy="116205"/>
          </a:xfrm>
          <a:custGeom>
            <a:avLst/>
            <a:gdLst/>
            <a:ahLst/>
            <a:cxnLst/>
            <a:rect l="l" t="t" r="r" b="b"/>
            <a:pathLst>
              <a:path w="118109" h="116204">
                <a:moveTo>
                  <a:pt x="14173" y="0"/>
                </a:moveTo>
                <a:lnTo>
                  <a:pt x="2044" y="7073"/>
                </a:lnTo>
                <a:lnTo>
                  <a:pt x="0" y="14846"/>
                </a:lnTo>
                <a:lnTo>
                  <a:pt x="58953" y="115912"/>
                </a:lnTo>
                <a:lnTo>
                  <a:pt x="88363" y="65493"/>
                </a:lnTo>
                <a:lnTo>
                  <a:pt x="58953" y="65493"/>
                </a:lnTo>
                <a:lnTo>
                  <a:pt x="21945" y="2044"/>
                </a:lnTo>
                <a:lnTo>
                  <a:pt x="14173" y="0"/>
                </a:lnTo>
                <a:close/>
              </a:path>
              <a:path w="118109" h="116204">
                <a:moveTo>
                  <a:pt x="103746" y="0"/>
                </a:moveTo>
                <a:lnTo>
                  <a:pt x="95973" y="2044"/>
                </a:lnTo>
                <a:lnTo>
                  <a:pt x="58953" y="65493"/>
                </a:lnTo>
                <a:lnTo>
                  <a:pt x="88363" y="65493"/>
                </a:lnTo>
                <a:lnTo>
                  <a:pt x="117906" y="14846"/>
                </a:lnTo>
                <a:lnTo>
                  <a:pt x="115862" y="7073"/>
                </a:lnTo>
                <a:lnTo>
                  <a:pt x="103746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5845" y="2181199"/>
            <a:ext cx="2493645" cy="783590"/>
          </a:xfrm>
          <a:custGeom>
            <a:avLst/>
            <a:gdLst/>
            <a:ahLst/>
            <a:cxnLst/>
            <a:rect l="l" t="t" r="r" b="b"/>
            <a:pathLst>
              <a:path w="2493645" h="783589">
                <a:moveTo>
                  <a:pt x="2362835" y="0"/>
                </a:moveTo>
                <a:lnTo>
                  <a:pt x="130581" y="0"/>
                </a:lnTo>
                <a:lnTo>
                  <a:pt x="79751" y="10261"/>
                </a:lnTo>
                <a:lnTo>
                  <a:pt x="38244" y="38244"/>
                </a:lnTo>
                <a:lnTo>
                  <a:pt x="10261" y="79751"/>
                </a:lnTo>
                <a:lnTo>
                  <a:pt x="0" y="130581"/>
                </a:lnTo>
                <a:lnTo>
                  <a:pt x="0" y="652894"/>
                </a:lnTo>
                <a:lnTo>
                  <a:pt x="10261" y="703726"/>
                </a:lnTo>
                <a:lnTo>
                  <a:pt x="38244" y="745237"/>
                </a:lnTo>
                <a:lnTo>
                  <a:pt x="79751" y="773225"/>
                </a:lnTo>
                <a:lnTo>
                  <a:pt x="130581" y="783488"/>
                </a:lnTo>
                <a:lnTo>
                  <a:pt x="2362835" y="783488"/>
                </a:lnTo>
                <a:lnTo>
                  <a:pt x="2413660" y="773225"/>
                </a:lnTo>
                <a:lnTo>
                  <a:pt x="2455167" y="745237"/>
                </a:lnTo>
                <a:lnTo>
                  <a:pt x="2483153" y="703726"/>
                </a:lnTo>
                <a:lnTo>
                  <a:pt x="2493416" y="652894"/>
                </a:lnTo>
                <a:lnTo>
                  <a:pt x="2493416" y="130581"/>
                </a:lnTo>
                <a:lnTo>
                  <a:pt x="2483153" y="79751"/>
                </a:lnTo>
                <a:lnTo>
                  <a:pt x="2455167" y="38244"/>
                </a:lnTo>
                <a:lnTo>
                  <a:pt x="2413660" y="10261"/>
                </a:lnTo>
                <a:lnTo>
                  <a:pt x="2362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15845" y="2181199"/>
            <a:ext cx="2493645" cy="783590"/>
          </a:xfrm>
          <a:custGeom>
            <a:avLst/>
            <a:gdLst/>
            <a:ahLst/>
            <a:cxnLst/>
            <a:rect l="l" t="t" r="r" b="b"/>
            <a:pathLst>
              <a:path w="2493645" h="783589">
                <a:moveTo>
                  <a:pt x="0" y="130583"/>
                </a:moveTo>
                <a:lnTo>
                  <a:pt x="10261" y="79754"/>
                </a:lnTo>
                <a:lnTo>
                  <a:pt x="38247" y="38247"/>
                </a:lnTo>
                <a:lnTo>
                  <a:pt x="79754" y="10261"/>
                </a:lnTo>
                <a:lnTo>
                  <a:pt x="130583" y="0"/>
                </a:lnTo>
                <a:lnTo>
                  <a:pt x="2362838" y="0"/>
                </a:lnTo>
                <a:lnTo>
                  <a:pt x="2413666" y="10261"/>
                </a:lnTo>
                <a:lnTo>
                  <a:pt x="2455173" y="38247"/>
                </a:lnTo>
                <a:lnTo>
                  <a:pt x="2483156" y="79754"/>
                </a:lnTo>
                <a:lnTo>
                  <a:pt x="2493418" y="130583"/>
                </a:lnTo>
                <a:lnTo>
                  <a:pt x="2493418" y="652904"/>
                </a:lnTo>
                <a:lnTo>
                  <a:pt x="2483156" y="703733"/>
                </a:lnTo>
                <a:lnTo>
                  <a:pt x="2455173" y="745241"/>
                </a:lnTo>
                <a:lnTo>
                  <a:pt x="2413666" y="773226"/>
                </a:lnTo>
                <a:lnTo>
                  <a:pt x="2362838" y="783488"/>
                </a:lnTo>
                <a:lnTo>
                  <a:pt x="130583" y="783488"/>
                </a:lnTo>
                <a:lnTo>
                  <a:pt x="79754" y="773226"/>
                </a:lnTo>
                <a:lnTo>
                  <a:pt x="38247" y="745241"/>
                </a:lnTo>
                <a:lnTo>
                  <a:pt x="10261" y="703733"/>
                </a:lnTo>
                <a:lnTo>
                  <a:pt x="0" y="652904"/>
                </a:lnTo>
                <a:lnTo>
                  <a:pt x="0" y="130583"/>
                </a:lnTo>
                <a:close/>
              </a:path>
            </a:pathLst>
          </a:custGeom>
          <a:ln w="25399">
            <a:solidFill>
              <a:srgbClr val="CD66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674435" y="2359583"/>
            <a:ext cx="1182370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9"/>
              </a:lnSpc>
            </a:pPr>
            <a:r>
              <a:rPr sz="1400" b="1" spc="-5" dirty="0">
                <a:latin typeface="Calibri"/>
                <a:cs typeface="Calibri"/>
              </a:rPr>
              <a:t>ViewCustomers</a:t>
            </a:r>
            <a:endParaRPr sz="1400">
              <a:latin typeface="Calibri"/>
              <a:cs typeface="Calibri"/>
            </a:endParaRPr>
          </a:p>
          <a:p>
            <a:pPr marL="14604">
              <a:lnSpc>
                <a:spcPts val="1639"/>
              </a:lnSpc>
            </a:pPr>
            <a:r>
              <a:rPr sz="1400" dirty="0">
                <a:latin typeface="Calibri"/>
                <a:cs typeface="Calibri"/>
              </a:rPr>
              <a:t>(html</a:t>
            </a:r>
            <a:r>
              <a:rPr sz="1400" spc="-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fragment)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67115" y="4289373"/>
            <a:ext cx="2593568" cy="885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15845" y="4319015"/>
            <a:ext cx="2493416" cy="783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15845" y="4319016"/>
            <a:ext cx="2493645" cy="783590"/>
          </a:xfrm>
          <a:custGeom>
            <a:avLst/>
            <a:gdLst/>
            <a:ahLst/>
            <a:cxnLst/>
            <a:rect l="l" t="t" r="r" b="b"/>
            <a:pathLst>
              <a:path w="2493645" h="783589">
                <a:moveTo>
                  <a:pt x="0" y="130583"/>
                </a:moveTo>
                <a:lnTo>
                  <a:pt x="10261" y="79754"/>
                </a:lnTo>
                <a:lnTo>
                  <a:pt x="38247" y="38247"/>
                </a:lnTo>
                <a:lnTo>
                  <a:pt x="79754" y="10261"/>
                </a:lnTo>
                <a:lnTo>
                  <a:pt x="130583" y="0"/>
                </a:lnTo>
                <a:lnTo>
                  <a:pt x="2362838" y="0"/>
                </a:lnTo>
                <a:lnTo>
                  <a:pt x="2413666" y="10261"/>
                </a:lnTo>
                <a:lnTo>
                  <a:pt x="2455173" y="38247"/>
                </a:lnTo>
                <a:lnTo>
                  <a:pt x="2483156" y="79754"/>
                </a:lnTo>
                <a:lnTo>
                  <a:pt x="2493418" y="130583"/>
                </a:lnTo>
                <a:lnTo>
                  <a:pt x="2493418" y="652904"/>
                </a:lnTo>
                <a:lnTo>
                  <a:pt x="2483156" y="703733"/>
                </a:lnTo>
                <a:lnTo>
                  <a:pt x="2455173" y="745241"/>
                </a:lnTo>
                <a:lnTo>
                  <a:pt x="2413666" y="773226"/>
                </a:lnTo>
                <a:lnTo>
                  <a:pt x="2362838" y="783488"/>
                </a:lnTo>
                <a:lnTo>
                  <a:pt x="130583" y="783488"/>
                </a:lnTo>
                <a:lnTo>
                  <a:pt x="79754" y="773226"/>
                </a:lnTo>
                <a:lnTo>
                  <a:pt x="38247" y="745241"/>
                </a:lnTo>
                <a:lnTo>
                  <a:pt x="10261" y="703733"/>
                </a:lnTo>
                <a:lnTo>
                  <a:pt x="0" y="652904"/>
                </a:lnTo>
                <a:lnTo>
                  <a:pt x="0" y="130583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43125" y="4604080"/>
            <a:ext cx="144462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ViewCustomersCtrl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53652" y="3337559"/>
            <a:ext cx="1816328" cy="68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03957" y="3367684"/>
            <a:ext cx="1717192" cy="5842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03957" y="3367684"/>
            <a:ext cx="1717675" cy="584835"/>
          </a:xfrm>
          <a:custGeom>
            <a:avLst/>
            <a:gdLst/>
            <a:ahLst/>
            <a:cxnLst/>
            <a:rect l="l" t="t" r="r" b="b"/>
            <a:pathLst>
              <a:path w="1717675" h="584835">
                <a:moveTo>
                  <a:pt x="0" y="292139"/>
                </a:moveTo>
                <a:lnTo>
                  <a:pt x="10205" y="246959"/>
                </a:lnTo>
                <a:lnTo>
                  <a:pt x="39804" y="203960"/>
                </a:lnTo>
                <a:lnTo>
                  <a:pt x="87268" y="163664"/>
                </a:lnTo>
                <a:lnTo>
                  <a:pt x="151072" y="126588"/>
                </a:lnTo>
                <a:lnTo>
                  <a:pt x="188623" y="109421"/>
                </a:lnTo>
                <a:lnTo>
                  <a:pt x="229687" y="93254"/>
                </a:lnTo>
                <a:lnTo>
                  <a:pt x="274072" y="78152"/>
                </a:lnTo>
                <a:lnTo>
                  <a:pt x="321587" y="64179"/>
                </a:lnTo>
                <a:lnTo>
                  <a:pt x="372042" y="51402"/>
                </a:lnTo>
                <a:lnTo>
                  <a:pt x="425245" y="39885"/>
                </a:lnTo>
                <a:lnTo>
                  <a:pt x="481006" y="29693"/>
                </a:lnTo>
                <a:lnTo>
                  <a:pt x="539134" y="20891"/>
                </a:lnTo>
                <a:lnTo>
                  <a:pt x="599438" y="13543"/>
                </a:lnTo>
                <a:lnTo>
                  <a:pt x="661727" y="7715"/>
                </a:lnTo>
                <a:lnTo>
                  <a:pt x="725810" y="3472"/>
                </a:lnTo>
                <a:lnTo>
                  <a:pt x="791496" y="878"/>
                </a:lnTo>
                <a:lnTo>
                  <a:pt x="858595" y="0"/>
                </a:lnTo>
                <a:lnTo>
                  <a:pt x="925694" y="878"/>
                </a:lnTo>
                <a:lnTo>
                  <a:pt x="991381" y="3472"/>
                </a:lnTo>
                <a:lnTo>
                  <a:pt x="1055464" y="7715"/>
                </a:lnTo>
                <a:lnTo>
                  <a:pt x="1117753" y="13543"/>
                </a:lnTo>
                <a:lnTo>
                  <a:pt x="1178057" y="20891"/>
                </a:lnTo>
                <a:lnTo>
                  <a:pt x="1236185" y="29693"/>
                </a:lnTo>
                <a:lnTo>
                  <a:pt x="1291946" y="39885"/>
                </a:lnTo>
                <a:lnTo>
                  <a:pt x="1345149" y="51402"/>
                </a:lnTo>
                <a:lnTo>
                  <a:pt x="1395604" y="64179"/>
                </a:lnTo>
                <a:lnTo>
                  <a:pt x="1443119" y="78152"/>
                </a:lnTo>
                <a:lnTo>
                  <a:pt x="1487503" y="93254"/>
                </a:lnTo>
                <a:lnTo>
                  <a:pt x="1528567" y="109421"/>
                </a:lnTo>
                <a:lnTo>
                  <a:pt x="1566118" y="126588"/>
                </a:lnTo>
                <a:lnTo>
                  <a:pt x="1599966" y="144691"/>
                </a:lnTo>
                <a:lnTo>
                  <a:pt x="1655791" y="183442"/>
                </a:lnTo>
                <a:lnTo>
                  <a:pt x="1694513" y="225154"/>
                </a:lnTo>
                <a:lnTo>
                  <a:pt x="1714605" y="269309"/>
                </a:lnTo>
                <a:lnTo>
                  <a:pt x="1717188" y="292139"/>
                </a:lnTo>
                <a:lnTo>
                  <a:pt x="1714605" y="314970"/>
                </a:lnTo>
                <a:lnTo>
                  <a:pt x="1694513" y="359124"/>
                </a:lnTo>
                <a:lnTo>
                  <a:pt x="1655791" y="400836"/>
                </a:lnTo>
                <a:lnTo>
                  <a:pt x="1599966" y="439588"/>
                </a:lnTo>
                <a:lnTo>
                  <a:pt x="1566118" y="457690"/>
                </a:lnTo>
                <a:lnTo>
                  <a:pt x="1528567" y="474858"/>
                </a:lnTo>
                <a:lnTo>
                  <a:pt x="1487503" y="491025"/>
                </a:lnTo>
                <a:lnTo>
                  <a:pt x="1443119" y="506127"/>
                </a:lnTo>
                <a:lnTo>
                  <a:pt x="1395604" y="520099"/>
                </a:lnTo>
                <a:lnTo>
                  <a:pt x="1345149" y="532876"/>
                </a:lnTo>
                <a:lnTo>
                  <a:pt x="1291946" y="544393"/>
                </a:lnTo>
                <a:lnTo>
                  <a:pt x="1236185" y="554585"/>
                </a:lnTo>
                <a:lnTo>
                  <a:pt x="1178057" y="563388"/>
                </a:lnTo>
                <a:lnTo>
                  <a:pt x="1117753" y="570735"/>
                </a:lnTo>
                <a:lnTo>
                  <a:pt x="1055464" y="576563"/>
                </a:lnTo>
                <a:lnTo>
                  <a:pt x="991381" y="580806"/>
                </a:lnTo>
                <a:lnTo>
                  <a:pt x="925694" y="583400"/>
                </a:lnTo>
                <a:lnTo>
                  <a:pt x="858595" y="584279"/>
                </a:lnTo>
                <a:lnTo>
                  <a:pt x="791496" y="583400"/>
                </a:lnTo>
                <a:lnTo>
                  <a:pt x="725810" y="580806"/>
                </a:lnTo>
                <a:lnTo>
                  <a:pt x="661727" y="576563"/>
                </a:lnTo>
                <a:lnTo>
                  <a:pt x="599438" y="570735"/>
                </a:lnTo>
                <a:lnTo>
                  <a:pt x="539134" y="563388"/>
                </a:lnTo>
                <a:lnTo>
                  <a:pt x="481006" y="554585"/>
                </a:lnTo>
                <a:lnTo>
                  <a:pt x="425245" y="544393"/>
                </a:lnTo>
                <a:lnTo>
                  <a:pt x="372042" y="532876"/>
                </a:lnTo>
                <a:lnTo>
                  <a:pt x="321587" y="520099"/>
                </a:lnTo>
                <a:lnTo>
                  <a:pt x="274072" y="506127"/>
                </a:lnTo>
                <a:lnTo>
                  <a:pt x="229687" y="491025"/>
                </a:lnTo>
                <a:lnTo>
                  <a:pt x="188623" y="474858"/>
                </a:lnTo>
                <a:lnTo>
                  <a:pt x="151072" y="457690"/>
                </a:lnTo>
                <a:lnTo>
                  <a:pt x="117223" y="439588"/>
                </a:lnTo>
                <a:lnTo>
                  <a:pt x="61398" y="400836"/>
                </a:lnTo>
                <a:lnTo>
                  <a:pt x="22676" y="359124"/>
                </a:lnTo>
                <a:lnTo>
                  <a:pt x="2583" y="314970"/>
                </a:lnTo>
                <a:lnTo>
                  <a:pt x="0" y="292139"/>
                </a:lnTo>
                <a:close/>
              </a:path>
            </a:pathLst>
          </a:custGeom>
          <a:ln w="9524">
            <a:solidFill>
              <a:srgbClr val="A8C3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985789" y="3553142"/>
            <a:ext cx="558800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SimSun"/>
                <a:cs typeface="SimSun"/>
              </a:rPr>
              <a:t>$scope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67115" y="5565371"/>
            <a:ext cx="6986841" cy="8853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15845" y="5594807"/>
            <a:ext cx="6886397" cy="7834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15845" y="5594807"/>
            <a:ext cx="6886575" cy="783590"/>
          </a:xfrm>
          <a:custGeom>
            <a:avLst/>
            <a:gdLst/>
            <a:ahLst/>
            <a:cxnLst/>
            <a:rect l="l" t="t" r="r" b="b"/>
            <a:pathLst>
              <a:path w="6886575" h="783589">
                <a:moveTo>
                  <a:pt x="0" y="130583"/>
                </a:moveTo>
                <a:lnTo>
                  <a:pt x="10261" y="79754"/>
                </a:lnTo>
                <a:lnTo>
                  <a:pt x="38247" y="38247"/>
                </a:lnTo>
                <a:lnTo>
                  <a:pt x="79754" y="10261"/>
                </a:lnTo>
                <a:lnTo>
                  <a:pt x="130583" y="0"/>
                </a:lnTo>
                <a:lnTo>
                  <a:pt x="6755805" y="0"/>
                </a:lnTo>
                <a:lnTo>
                  <a:pt x="6806635" y="10261"/>
                </a:lnTo>
                <a:lnTo>
                  <a:pt x="6848145" y="38247"/>
                </a:lnTo>
                <a:lnTo>
                  <a:pt x="6876132" y="79754"/>
                </a:lnTo>
                <a:lnTo>
                  <a:pt x="6886395" y="130583"/>
                </a:lnTo>
                <a:lnTo>
                  <a:pt x="6886395" y="652904"/>
                </a:lnTo>
                <a:lnTo>
                  <a:pt x="6876132" y="703733"/>
                </a:lnTo>
                <a:lnTo>
                  <a:pt x="6848145" y="745241"/>
                </a:lnTo>
                <a:lnTo>
                  <a:pt x="6806635" y="773226"/>
                </a:lnTo>
                <a:lnTo>
                  <a:pt x="6755805" y="783488"/>
                </a:lnTo>
                <a:lnTo>
                  <a:pt x="130583" y="783488"/>
                </a:lnTo>
                <a:lnTo>
                  <a:pt x="79754" y="773226"/>
                </a:lnTo>
                <a:lnTo>
                  <a:pt x="38247" y="745241"/>
                </a:lnTo>
                <a:lnTo>
                  <a:pt x="10261" y="703733"/>
                </a:lnTo>
                <a:lnTo>
                  <a:pt x="0" y="652904"/>
                </a:lnTo>
                <a:lnTo>
                  <a:pt x="0" y="130583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184889" y="5879871"/>
            <a:ext cx="55435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Service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408813" y="2181199"/>
            <a:ext cx="2493645" cy="783590"/>
          </a:xfrm>
          <a:custGeom>
            <a:avLst/>
            <a:gdLst/>
            <a:ahLst/>
            <a:cxnLst/>
            <a:rect l="l" t="t" r="r" b="b"/>
            <a:pathLst>
              <a:path w="2493645" h="783589">
                <a:moveTo>
                  <a:pt x="2362835" y="0"/>
                </a:moveTo>
                <a:lnTo>
                  <a:pt x="130594" y="0"/>
                </a:lnTo>
                <a:lnTo>
                  <a:pt x="79761" y="10261"/>
                </a:lnTo>
                <a:lnTo>
                  <a:pt x="38250" y="38244"/>
                </a:lnTo>
                <a:lnTo>
                  <a:pt x="10262" y="79751"/>
                </a:lnTo>
                <a:lnTo>
                  <a:pt x="0" y="130581"/>
                </a:lnTo>
                <a:lnTo>
                  <a:pt x="0" y="652894"/>
                </a:lnTo>
                <a:lnTo>
                  <a:pt x="10262" y="703726"/>
                </a:lnTo>
                <a:lnTo>
                  <a:pt x="38250" y="745237"/>
                </a:lnTo>
                <a:lnTo>
                  <a:pt x="79761" y="773225"/>
                </a:lnTo>
                <a:lnTo>
                  <a:pt x="130594" y="783488"/>
                </a:lnTo>
                <a:lnTo>
                  <a:pt x="2362835" y="783488"/>
                </a:lnTo>
                <a:lnTo>
                  <a:pt x="2413667" y="773225"/>
                </a:lnTo>
                <a:lnTo>
                  <a:pt x="2455178" y="745237"/>
                </a:lnTo>
                <a:lnTo>
                  <a:pt x="2483166" y="703726"/>
                </a:lnTo>
                <a:lnTo>
                  <a:pt x="2493429" y="652894"/>
                </a:lnTo>
                <a:lnTo>
                  <a:pt x="2493429" y="130581"/>
                </a:lnTo>
                <a:lnTo>
                  <a:pt x="2483166" y="79751"/>
                </a:lnTo>
                <a:lnTo>
                  <a:pt x="2455178" y="38244"/>
                </a:lnTo>
                <a:lnTo>
                  <a:pt x="2413667" y="10261"/>
                </a:lnTo>
                <a:lnTo>
                  <a:pt x="2362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08813" y="2181199"/>
            <a:ext cx="2493645" cy="783590"/>
          </a:xfrm>
          <a:custGeom>
            <a:avLst/>
            <a:gdLst/>
            <a:ahLst/>
            <a:cxnLst/>
            <a:rect l="l" t="t" r="r" b="b"/>
            <a:pathLst>
              <a:path w="2493645" h="783589">
                <a:moveTo>
                  <a:pt x="0" y="130583"/>
                </a:moveTo>
                <a:lnTo>
                  <a:pt x="10261" y="79754"/>
                </a:lnTo>
                <a:lnTo>
                  <a:pt x="38247" y="38247"/>
                </a:lnTo>
                <a:lnTo>
                  <a:pt x="79754" y="10261"/>
                </a:lnTo>
                <a:lnTo>
                  <a:pt x="130583" y="0"/>
                </a:lnTo>
                <a:lnTo>
                  <a:pt x="2362838" y="0"/>
                </a:lnTo>
                <a:lnTo>
                  <a:pt x="2413666" y="10261"/>
                </a:lnTo>
                <a:lnTo>
                  <a:pt x="2455173" y="38247"/>
                </a:lnTo>
                <a:lnTo>
                  <a:pt x="2483156" y="79754"/>
                </a:lnTo>
                <a:lnTo>
                  <a:pt x="2493418" y="130583"/>
                </a:lnTo>
                <a:lnTo>
                  <a:pt x="2493418" y="652904"/>
                </a:lnTo>
                <a:lnTo>
                  <a:pt x="2483156" y="703733"/>
                </a:lnTo>
                <a:lnTo>
                  <a:pt x="2455173" y="745241"/>
                </a:lnTo>
                <a:lnTo>
                  <a:pt x="2413666" y="773226"/>
                </a:lnTo>
                <a:lnTo>
                  <a:pt x="2362838" y="783488"/>
                </a:lnTo>
                <a:lnTo>
                  <a:pt x="130583" y="783488"/>
                </a:lnTo>
                <a:lnTo>
                  <a:pt x="79754" y="773226"/>
                </a:lnTo>
                <a:lnTo>
                  <a:pt x="38247" y="745241"/>
                </a:lnTo>
                <a:lnTo>
                  <a:pt x="10261" y="703733"/>
                </a:lnTo>
                <a:lnTo>
                  <a:pt x="0" y="652904"/>
                </a:lnTo>
                <a:lnTo>
                  <a:pt x="0" y="130583"/>
                </a:lnTo>
                <a:close/>
              </a:path>
            </a:pathLst>
          </a:custGeom>
          <a:ln w="25399">
            <a:solidFill>
              <a:srgbClr val="CD66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987544" y="2359583"/>
            <a:ext cx="1342390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39"/>
              </a:lnSpc>
            </a:pPr>
            <a:r>
              <a:rPr sz="1400" b="1" dirty="0">
                <a:latin typeface="Calibri"/>
                <a:cs typeface="Calibri"/>
              </a:rPr>
              <a:t>ModifyCustomers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639"/>
              </a:lnSpc>
            </a:pPr>
            <a:r>
              <a:rPr sz="1400" dirty="0">
                <a:latin typeface="Calibri"/>
                <a:cs typeface="Calibri"/>
              </a:rPr>
              <a:t>(html</a:t>
            </a:r>
            <a:r>
              <a:rPr sz="1400" spc="-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fragment)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360388" y="4289373"/>
            <a:ext cx="2593568" cy="8853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08813" y="4319015"/>
            <a:ext cx="2493429" cy="783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08813" y="4319016"/>
            <a:ext cx="2493645" cy="783590"/>
          </a:xfrm>
          <a:custGeom>
            <a:avLst/>
            <a:gdLst/>
            <a:ahLst/>
            <a:cxnLst/>
            <a:rect l="l" t="t" r="r" b="b"/>
            <a:pathLst>
              <a:path w="2493645" h="783589">
                <a:moveTo>
                  <a:pt x="0" y="130583"/>
                </a:moveTo>
                <a:lnTo>
                  <a:pt x="10261" y="79754"/>
                </a:lnTo>
                <a:lnTo>
                  <a:pt x="38247" y="38247"/>
                </a:lnTo>
                <a:lnTo>
                  <a:pt x="79754" y="10261"/>
                </a:lnTo>
                <a:lnTo>
                  <a:pt x="130583" y="0"/>
                </a:lnTo>
                <a:lnTo>
                  <a:pt x="2362838" y="0"/>
                </a:lnTo>
                <a:lnTo>
                  <a:pt x="2413666" y="10261"/>
                </a:lnTo>
                <a:lnTo>
                  <a:pt x="2455173" y="38247"/>
                </a:lnTo>
                <a:lnTo>
                  <a:pt x="2483156" y="79754"/>
                </a:lnTo>
                <a:lnTo>
                  <a:pt x="2493418" y="130583"/>
                </a:lnTo>
                <a:lnTo>
                  <a:pt x="2493418" y="652904"/>
                </a:lnTo>
                <a:lnTo>
                  <a:pt x="2483156" y="703733"/>
                </a:lnTo>
                <a:lnTo>
                  <a:pt x="2455173" y="745241"/>
                </a:lnTo>
                <a:lnTo>
                  <a:pt x="2413666" y="773226"/>
                </a:lnTo>
                <a:lnTo>
                  <a:pt x="2362838" y="783488"/>
                </a:lnTo>
                <a:lnTo>
                  <a:pt x="130583" y="783488"/>
                </a:lnTo>
                <a:lnTo>
                  <a:pt x="79754" y="773226"/>
                </a:lnTo>
                <a:lnTo>
                  <a:pt x="38247" y="745241"/>
                </a:lnTo>
                <a:lnTo>
                  <a:pt x="10261" y="703733"/>
                </a:lnTo>
                <a:lnTo>
                  <a:pt x="0" y="652904"/>
                </a:lnTo>
                <a:lnTo>
                  <a:pt x="0" y="130583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891699" y="4604080"/>
            <a:ext cx="1534160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ModifyCustomerCtrl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746926" y="3337559"/>
            <a:ext cx="1816328" cy="685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96925" y="3367684"/>
            <a:ext cx="1717192" cy="5842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96925" y="3367684"/>
            <a:ext cx="1717675" cy="584835"/>
          </a:xfrm>
          <a:custGeom>
            <a:avLst/>
            <a:gdLst/>
            <a:ahLst/>
            <a:cxnLst/>
            <a:rect l="l" t="t" r="r" b="b"/>
            <a:pathLst>
              <a:path w="1717675" h="584835">
                <a:moveTo>
                  <a:pt x="0" y="292139"/>
                </a:moveTo>
                <a:lnTo>
                  <a:pt x="10205" y="246959"/>
                </a:lnTo>
                <a:lnTo>
                  <a:pt x="39804" y="203960"/>
                </a:lnTo>
                <a:lnTo>
                  <a:pt x="87268" y="163664"/>
                </a:lnTo>
                <a:lnTo>
                  <a:pt x="151072" y="126588"/>
                </a:lnTo>
                <a:lnTo>
                  <a:pt x="188623" y="109421"/>
                </a:lnTo>
                <a:lnTo>
                  <a:pt x="229687" y="93254"/>
                </a:lnTo>
                <a:lnTo>
                  <a:pt x="274072" y="78152"/>
                </a:lnTo>
                <a:lnTo>
                  <a:pt x="321587" y="64179"/>
                </a:lnTo>
                <a:lnTo>
                  <a:pt x="372042" y="51402"/>
                </a:lnTo>
                <a:lnTo>
                  <a:pt x="425245" y="39885"/>
                </a:lnTo>
                <a:lnTo>
                  <a:pt x="481006" y="29693"/>
                </a:lnTo>
                <a:lnTo>
                  <a:pt x="539134" y="20891"/>
                </a:lnTo>
                <a:lnTo>
                  <a:pt x="599438" y="13543"/>
                </a:lnTo>
                <a:lnTo>
                  <a:pt x="661726" y="7715"/>
                </a:lnTo>
                <a:lnTo>
                  <a:pt x="725809" y="3472"/>
                </a:lnTo>
                <a:lnTo>
                  <a:pt x="791496" y="878"/>
                </a:lnTo>
                <a:lnTo>
                  <a:pt x="858594" y="0"/>
                </a:lnTo>
                <a:lnTo>
                  <a:pt x="925694" y="878"/>
                </a:lnTo>
                <a:lnTo>
                  <a:pt x="991380" y="3472"/>
                </a:lnTo>
                <a:lnTo>
                  <a:pt x="1055464" y="7715"/>
                </a:lnTo>
                <a:lnTo>
                  <a:pt x="1117753" y="13543"/>
                </a:lnTo>
                <a:lnTo>
                  <a:pt x="1178057" y="20891"/>
                </a:lnTo>
                <a:lnTo>
                  <a:pt x="1236185" y="29693"/>
                </a:lnTo>
                <a:lnTo>
                  <a:pt x="1291946" y="39885"/>
                </a:lnTo>
                <a:lnTo>
                  <a:pt x="1345149" y="51402"/>
                </a:lnTo>
                <a:lnTo>
                  <a:pt x="1395604" y="64179"/>
                </a:lnTo>
                <a:lnTo>
                  <a:pt x="1443119" y="78152"/>
                </a:lnTo>
                <a:lnTo>
                  <a:pt x="1487504" y="93254"/>
                </a:lnTo>
                <a:lnTo>
                  <a:pt x="1528567" y="109421"/>
                </a:lnTo>
                <a:lnTo>
                  <a:pt x="1566118" y="126588"/>
                </a:lnTo>
                <a:lnTo>
                  <a:pt x="1599967" y="144691"/>
                </a:lnTo>
                <a:lnTo>
                  <a:pt x="1655791" y="183442"/>
                </a:lnTo>
                <a:lnTo>
                  <a:pt x="1694513" y="225154"/>
                </a:lnTo>
                <a:lnTo>
                  <a:pt x="1714605" y="269309"/>
                </a:lnTo>
                <a:lnTo>
                  <a:pt x="1717189" y="292139"/>
                </a:lnTo>
                <a:lnTo>
                  <a:pt x="1714605" y="314970"/>
                </a:lnTo>
                <a:lnTo>
                  <a:pt x="1694513" y="359124"/>
                </a:lnTo>
                <a:lnTo>
                  <a:pt x="1655791" y="400836"/>
                </a:lnTo>
                <a:lnTo>
                  <a:pt x="1599967" y="439588"/>
                </a:lnTo>
                <a:lnTo>
                  <a:pt x="1566118" y="457690"/>
                </a:lnTo>
                <a:lnTo>
                  <a:pt x="1528567" y="474858"/>
                </a:lnTo>
                <a:lnTo>
                  <a:pt x="1487504" y="491025"/>
                </a:lnTo>
                <a:lnTo>
                  <a:pt x="1443119" y="506127"/>
                </a:lnTo>
                <a:lnTo>
                  <a:pt x="1395604" y="520099"/>
                </a:lnTo>
                <a:lnTo>
                  <a:pt x="1345149" y="532876"/>
                </a:lnTo>
                <a:lnTo>
                  <a:pt x="1291946" y="544393"/>
                </a:lnTo>
                <a:lnTo>
                  <a:pt x="1236185" y="554585"/>
                </a:lnTo>
                <a:lnTo>
                  <a:pt x="1178057" y="563388"/>
                </a:lnTo>
                <a:lnTo>
                  <a:pt x="1117753" y="570735"/>
                </a:lnTo>
                <a:lnTo>
                  <a:pt x="1055464" y="576563"/>
                </a:lnTo>
                <a:lnTo>
                  <a:pt x="991380" y="580806"/>
                </a:lnTo>
                <a:lnTo>
                  <a:pt x="925694" y="583400"/>
                </a:lnTo>
                <a:lnTo>
                  <a:pt x="858594" y="584279"/>
                </a:lnTo>
                <a:lnTo>
                  <a:pt x="791496" y="583400"/>
                </a:lnTo>
                <a:lnTo>
                  <a:pt x="725809" y="580806"/>
                </a:lnTo>
                <a:lnTo>
                  <a:pt x="661726" y="576563"/>
                </a:lnTo>
                <a:lnTo>
                  <a:pt x="599438" y="570735"/>
                </a:lnTo>
                <a:lnTo>
                  <a:pt x="539134" y="563388"/>
                </a:lnTo>
                <a:lnTo>
                  <a:pt x="481006" y="554585"/>
                </a:lnTo>
                <a:lnTo>
                  <a:pt x="425245" y="544393"/>
                </a:lnTo>
                <a:lnTo>
                  <a:pt x="372042" y="532876"/>
                </a:lnTo>
                <a:lnTo>
                  <a:pt x="321587" y="520099"/>
                </a:lnTo>
                <a:lnTo>
                  <a:pt x="274072" y="506127"/>
                </a:lnTo>
                <a:lnTo>
                  <a:pt x="229687" y="491025"/>
                </a:lnTo>
                <a:lnTo>
                  <a:pt x="188623" y="474858"/>
                </a:lnTo>
                <a:lnTo>
                  <a:pt x="151072" y="457690"/>
                </a:lnTo>
                <a:lnTo>
                  <a:pt x="117223" y="439588"/>
                </a:lnTo>
                <a:lnTo>
                  <a:pt x="61398" y="400836"/>
                </a:lnTo>
                <a:lnTo>
                  <a:pt x="22676" y="359124"/>
                </a:lnTo>
                <a:lnTo>
                  <a:pt x="2583" y="314970"/>
                </a:lnTo>
                <a:lnTo>
                  <a:pt x="0" y="292139"/>
                </a:lnTo>
                <a:close/>
              </a:path>
            </a:pathLst>
          </a:custGeom>
          <a:ln w="9524">
            <a:solidFill>
              <a:srgbClr val="A8C3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378769" y="3553142"/>
            <a:ext cx="558800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SimSun"/>
                <a:cs typeface="SimSun"/>
              </a:rPr>
              <a:t>$scope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114268" y="4975168"/>
            <a:ext cx="295102" cy="7855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62553" y="5127709"/>
            <a:ext cx="0" cy="441959"/>
          </a:xfrm>
          <a:custGeom>
            <a:avLst/>
            <a:gdLst/>
            <a:ahLst/>
            <a:cxnLst/>
            <a:rect l="l" t="t" r="r" b="b"/>
            <a:pathLst>
              <a:path h="441960">
                <a:moveTo>
                  <a:pt x="0" y="0"/>
                </a:moveTo>
                <a:lnTo>
                  <a:pt x="0" y="441714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03600" y="5102504"/>
            <a:ext cx="118110" cy="116205"/>
          </a:xfrm>
          <a:custGeom>
            <a:avLst/>
            <a:gdLst/>
            <a:ahLst/>
            <a:cxnLst/>
            <a:rect l="l" t="t" r="r" b="b"/>
            <a:pathLst>
              <a:path w="118110" h="116204">
                <a:moveTo>
                  <a:pt x="58953" y="0"/>
                </a:moveTo>
                <a:lnTo>
                  <a:pt x="0" y="101066"/>
                </a:lnTo>
                <a:lnTo>
                  <a:pt x="2044" y="108839"/>
                </a:lnTo>
                <a:lnTo>
                  <a:pt x="14160" y="115912"/>
                </a:lnTo>
                <a:lnTo>
                  <a:pt x="21932" y="113868"/>
                </a:lnTo>
                <a:lnTo>
                  <a:pt x="58953" y="50406"/>
                </a:lnTo>
                <a:lnTo>
                  <a:pt x="88356" y="50406"/>
                </a:lnTo>
                <a:lnTo>
                  <a:pt x="58953" y="0"/>
                </a:lnTo>
                <a:close/>
              </a:path>
              <a:path w="118110" h="116204">
                <a:moveTo>
                  <a:pt x="88356" y="50406"/>
                </a:moveTo>
                <a:lnTo>
                  <a:pt x="58953" y="50406"/>
                </a:lnTo>
                <a:lnTo>
                  <a:pt x="95961" y="113868"/>
                </a:lnTo>
                <a:lnTo>
                  <a:pt x="103746" y="115912"/>
                </a:lnTo>
                <a:lnTo>
                  <a:pt x="115862" y="108839"/>
                </a:lnTo>
                <a:lnTo>
                  <a:pt x="117906" y="101066"/>
                </a:lnTo>
                <a:lnTo>
                  <a:pt x="88356" y="50406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03600" y="5478716"/>
            <a:ext cx="118110" cy="116205"/>
          </a:xfrm>
          <a:custGeom>
            <a:avLst/>
            <a:gdLst/>
            <a:ahLst/>
            <a:cxnLst/>
            <a:rect l="l" t="t" r="r" b="b"/>
            <a:pathLst>
              <a:path w="118110" h="116204">
                <a:moveTo>
                  <a:pt x="14160" y="0"/>
                </a:moveTo>
                <a:lnTo>
                  <a:pt x="2044" y="7073"/>
                </a:lnTo>
                <a:lnTo>
                  <a:pt x="0" y="14846"/>
                </a:lnTo>
                <a:lnTo>
                  <a:pt x="58953" y="115912"/>
                </a:lnTo>
                <a:lnTo>
                  <a:pt x="88356" y="65506"/>
                </a:lnTo>
                <a:lnTo>
                  <a:pt x="58953" y="65506"/>
                </a:lnTo>
                <a:lnTo>
                  <a:pt x="21932" y="2044"/>
                </a:lnTo>
                <a:lnTo>
                  <a:pt x="14160" y="0"/>
                </a:lnTo>
                <a:close/>
              </a:path>
              <a:path w="118110" h="116204">
                <a:moveTo>
                  <a:pt x="103746" y="0"/>
                </a:moveTo>
                <a:lnTo>
                  <a:pt x="95961" y="2044"/>
                </a:lnTo>
                <a:lnTo>
                  <a:pt x="58953" y="65506"/>
                </a:lnTo>
                <a:lnTo>
                  <a:pt x="88356" y="65506"/>
                </a:lnTo>
                <a:lnTo>
                  <a:pt x="117906" y="14846"/>
                </a:lnTo>
                <a:lnTo>
                  <a:pt x="115862" y="7073"/>
                </a:lnTo>
                <a:lnTo>
                  <a:pt x="103746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507541" y="4975168"/>
            <a:ext cx="295102" cy="7855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55521" y="5127709"/>
            <a:ext cx="0" cy="441959"/>
          </a:xfrm>
          <a:custGeom>
            <a:avLst/>
            <a:gdLst/>
            <a:ahLst/>
            <a:cxnLst/>
            <a:rect l="l" t="t" r="r" b="b"/>
            <a:pathLst>
              <a:path h="441960">
                <a:moveTo>
                  <a:pt x="0" y="0"/>
                </a:moveTo>
                <a:lnTo>
                  <a:pt x="0" y="441714"/>
                </a:lnTo>
              </a:path>
            </a:pathLst>
          </a:custGeom>
          <a:ln w="25399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96568" y="5102504"/>
            <a:ext cx="118110" cy="116205"/>
          </a:xfrm>
          <a:custGeom>
            <a:avLst/>
            <a:gdLst/>
            <a:ahLst/>
            <a:cxnLst/>
            <a:rect l="l" t="t" r="r" b="b"/>
            <a:pathLst>
              <a:path w="118109" h="116204">
                <a:moveTo>
                  <a:pt x="58953" y="0"/>
                </a:moveTo>
                <a:lnTo>
                  <a:pt x="0" y="101066"/>
                </a:lnTo>
                <a:lnTo>
                  <a:pt x="2044" y="108839"/>
                </a:lnTo>
                <a:lnTo>
                  <a:pt x="14173" y="115912"/>
                </a:lnTo>
                <a:lnTo>
                  <a:pt x="21945" y="113868"/>
                </a:lnTo>
                <a:lnTo>
                  <a:pt x="58953" y="50406"/>
                </a:lnTo>
                <a:lnTo>
                  <a:pt x="88356" y="50406"/>
                </a:lnTo>
                <a:lnTo>
                  <a:pt x="58953" y="0"/>
                </a:lnTo>
                <a:close/>
              </a:path>
              <a:path w="118109" h="116204">
                <a:moveTo>
                  <a:pt x="88356" y="50406"/>
                </a:moveTo>
                <a:lnTo>
                  <a:pt x="58953" y="50406"/>
                </a:lnTo>
                <a:lnTo>
                  <a:pt x="95973" y="113868"/>
                </a:lnTo>
                <a:lnTo>
                  <a:pt x="103746" y="115912"/>
                </a:lnTo>
                <a:lnTo>
                  <a:pt x="115862" y="108839"/>
                </a:lnTo>
                <a:lnTo>
                  <a:pt x="117906" y="101066"/>
                </a:lnTo>
                <a:lnTo>
                  <a:pt x="88356" y="50406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96568" y="5478716"/>
            <a:ext cx="118110" cy="116205"/>
          </a:xfrm>
          <a:custGeom>
            <a:avLst/>
            <a:gdLst/>
            <a:ahLst/>
            <a:cxnLst/>
            <a:rect l="l" t="t" r="r" b="b"/>
            <a:pathLst>
              <a:path w="118109" h="116204">
                <a:moveTo>
                  <a:pt x="14173" y="0"/>
                </a:moveTo>
                <a:lnTo>
                  <a:pt x="2044" y="7073"/>
                </a:lnTo>
                <a:lnTo>
                  <a:pt x="0" y="14846"/>
                </a:lnTo>
                <a:lnTo>
                  <a:pt x="58953" y="115912"/>
                </a:lnTo>
                <a:lnTo>
                  <a:pt x="88356" y="65506"/>
                </a:lnTo>
                <a:lnTo>
                  <a:pt x="58953" y="65506"/>
                </a:lnTo>
                <a:lnTo>
                  <a:pt x="21945" y="2044"/>
                </a:lnTo>
                <a:lnTo>
                  <a:pt x="14173" y="0"/>
                </a:lnTo>
                <a:close/>
              </a:path>
              <a:path w="118109" h="116204">
                <a:moveTo>
                  <a:pt x="103746" y="0"/>
                </a:moveTo>
                <a:lnTo>
                  <a:pt x="95973" y="2044"/>
                </a:lnTo>
                <a:lnTo>
                  <a:pt x="58953" y="65506"/>
                </a:lnTo>
                <a:lnTo>
                  <a:pt x="88356" y="65506"/>
                </a:lnTo>
                <a:lnTo>
                  <a:pt x="117906" y="14846"/>
                </a:lnTo>
                <a:lnTo>
                  <a:pt x="115862" y="7073"/>
                </a:lnTo>
                <a:lnTo>
                  <a:pt x="103746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5590">
              <a:lnSpc>
                <a:spcPct val="100000"/>
              </a:lnSpc>
            </a:pPr>
            <a:r>
              <a:rPr sz="3600" spc="-5" dirty="0"/>
              <a:t>AngularJS Custom Services </a:t>
            </a:r>
            <a:r>
              <a:rPr sz="3600" dirty="0"/>
              <a:t>using</a:t>
            </a:r>
            <a:r>
              <a:rPr sz="3600" spc="35" dirty="0"/>
              <a:t> </a:t>
            </a:r>
            <a:r>
              <a:rPr sz="3600" spc="-5" dirty="0"/>
              <a:t>Factory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310182" y="1968639"/>
            <a:ext cx="7914005" cy="406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760"/>
              </a:lnSpc>
            </a:pPr>
            <a:r>
              <a:rPr sz="1500" spc="-5" dirty="0">
                <a:solidFill>
                  <a:srgbClr val="565656"/>
                </a:solidFill>
                <a:latin typeface="Courier New"/>
                <a:cs typeface="Courier New"/>
              </a:rPr>
              <a:t>// Let's add </a:t>
            </a:r>
            <a:r>
              <a:rPr sz="1500" dirty="0">
                <a:solidFill>
                  <a:srgbClr val="565656"/>
                </a:solidFill>
                <a:latin typeface="Courier New"/>
                <a:cs typeface="Courier New"/>
              </a:rPr>
              <a:t>a </a:t>
            </a:r>
            <a:r>
              <a:rPr sz="1500" spc="-5" dirty="0">
                <a:solidFill>
                  <a:srgbClr val="565656"/>
                </a:solidFill>
                <a:latin typeface="Courier New"/>
                <a:cs typeface="Courier New"/>
              </a:rPr>
              <a:t>new controller to </a:t>
            </a:r>
            <a:r>
              <a:rPr sz="1500" dirty="0">
                <a:solidFill>
                  <a:srgbClr val="565656"/>
                </a:solidFill>
                <a:latin typeface="Courier New"/>
                <a:cs typeface="Courier New"/>
              </a:rPr>
              <a:t>MyApp. </a:t>
            </a:r>
            <a:r>
              <a:rPr sz="1500" spc="-5" dirty="0">
                <a:solidFill>
                  <a:srgbClr val="565656"/>
                </a:solidFill>
                <a:latin typeface="Courier New"/>
                <a:cs typeface="Courier New"/>
              </a:rPr>
              <a:t>This controller uses </a:t>
            </a:r>
            <a:r>
              <a:rPr sz="1500" dirty="0">
                <a:solidFill>
                  <a:srgbClr val="565656"/>
                </a:solidFill>
                <a:latin typeface="Courier New"/>
                <a:cs typeface="Courier New"/>
              </a:rPr>
              <a:t>Service!  </a:t>
            </a:r>
            <a:r>
              <a:rPr sz="1500" dirty="0">
                <a:latin typeface="Courier New"/>
                <a:cs typeface="Courier New"/>
              </a:rPr>
              <a:t>myApp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.controller(</a:t>
            </a:r>
            <a:r>
              <a:rPr sz="1500" dirty="0">
                <a:solidFill>
                  <a:srgbClr val="0000DF"/>
                </a:solidFill>
                <a:latin typeface="Courier New"/>
                <a:cs typeface="Courier New"/>
              </a:rPr>
              <a:t>'ViewCtrl'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, </a:t>
            </a:r>
            <a:r>
              <a:rPr sz="1500" b="1" dirty="0">
                <a:solidFill>
                  <a:srgbClr val="6B0001"/>
                </a:solidFill>
                <a:latin typeface="Courier New"/>
                <a:cs typeface="Courier New"/>
              </a:rPr>
              <a:t>function </a:t>
            </a:r>
            <a:r>
              <a:rPr sz="1500" spc="-5" dirty="0">
                <a:solidFill>
                  <a:srgbClr val="6D6F24"/>
                </a:solidFill>
                <a:latin typeface="Courier New"/>
                <a:cs typeface="Courier New"/>
              </a:rPr>
              <a:t>($scope, 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CustomerService)</a:t>
            </a:r>
            <a:r>
              <a:rPr sz="1500" spc="-9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500">
              <a:latin typeface="Courier New"/>
              <a:cs typeface="Courier New"/>
            </a:endParaRPr>
          </a:p>
          <a:p>
            <a:pPr marL="469900">
              <a:lnSpc>
                <a:spcPts val="1750"/>
              </a:lnSpc>
            </a:pPr>
            <a:r>
              <a:rPr sz="1500" dirty="0">
                <a:latin typeface="Courier New"/>
                <a:cs typeface="Courier New"/>
              </a:rPr>
              <a:t>$scope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.contacts =</a:t>
            </a:r>
            <a:r>
              <a:rPr sz="1500" spc="-10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CustomerService.contacts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5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5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500" spc="-5" dirty="0">
                <a:solidFill>
                  <a:srgbClr val="565656"/>
                </a:solidFill>
                <a:latin typeface="Courier New"/>
                <a:cs typeface="Courier New"/>
              </a:rPr>
              <a:t>// Let's add </a:t>
            </a:r>
            <a:r>
              <a:rPr sz="1500" dirty="0">
                <a:solidFill>
                  <a:srgbClr val="565656"/>
                </a:solidFill>
                <a:latin typeface="Courier New"/>
                <a:cs typeface="Courier New"/>
              </a:rPr>
              <a:t>a </a:t>
            </a:r>
            <a:r>
              <a:rPr sz="1500" spc="-5" dirty="0">
                <a:solidFill>
                  <a:srgbClr val="565656"/>
                </a:solidFill>
                <a:latin typeface="Courier New"/>
                <a:cs typeface="Courier New"/>
              </a:rPr>
              <a:t>new controller to </a:t>
            </a:r>
            <a:r>
              <a:rPr sz="1500" dirty="0">
                <a:solidFill>
                  <a:srgbClr val="565656"/>
                </a:solidFill>
                <a:latin typeface="Courier New"/>
                <a:cs typeface="Courier New"/>
              </a:rPr>
              <a:t>MyApp. </a:t>
            </a:r>
            <a:r>
              <a:rPr sz="1500" spc="-5" dirty="0">
                <a:solidFill>
                  <a:srgbClr val="565656"/>
                </a:solidFill>
                <a:latin typeface="Courier New"/>
                <a:cs typeface="Courier New"/>
              </a:rPr>
              <a:t>This controller uses </a:t>
            </a:r>
            <a:r>
              <a:rPr sz="1500" dirty="0">
                <a:solidFill>
                  <a:srgbClr val="565656"/>
                </a:solidFill>
                <a:latin typeface="Courier New"/>
                <a:cs typeface="Courier New"/>
              </a:rPr>
              <a:t>Service!  </a:t>
            </a:r>
            <a:r>
              <a:rPr sz="1500" dirty="0">
                <a:latin typeface="Courier New"/>
                <a:cs typeface="Courier New"/>
              </a:rPr>
              <a:t>myApp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.controller(</a:t>
            </a:r>
            <a:r>
              <a:rPr sz="1500" dirty="0">
                <a:solidFill>
                  <a:srgbClr val="0000DF"/>
                </a:solidFill>
                <a:latin typeface="Courier New"/>
                <a:cs typeface="Courier New"/>
              </a:rPr>
              <a:t>'ModifyCtrl'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, </a:t>
            </a:r>
            <a:r>
              <a:rPr sz="1500" b="1" dirty="0">
                <a:solidFill>
                  <a:srgbClr val="6B0001"/>
                </a:solidFill>
                <a:latin typeface="Courier New"/>
                <a:cs typeface="Courier New"/>
              </a:rPr>
              <a:t>function </a:t>
            </a:r>
            <a:r>
              <a:rPr sz="1500" spc="-5" dirty="0">
                <a:solidFill>
                  <a:srgbClr val="6D6F24"/>
                </a:solidFill>
                <a:latin typeface="Courier New"/>
                <a:cs typeface="Courier New"/>
              </a:rPr>
              <a:t>($scope, 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CustomerService)</a:t>
            </a:r>
            <a:r>
              <a:rPr sz="1500" spc="-9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500">
              <a:latin typeface="Courier New"/>
              <a:cs typeface="Courier New"/>
            </a:endParaRPr>
          </a:p>
          <a:p>
            <a:pPr marL="469900">
              <a:lnSpc>
                <a:spcPct val="100000"/>
              </a:lnSpc>
            </a:pPr>
            <a:r>
              <a:rPr sz="1500" dirty="0">
                <a:latin typeface="Courier New"/>
                <a:cs typeface="Courier New"/>
              </a:rPr>
              <a:t>$scope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.contacts =</a:t>
            </a:r>
            <a:r>
              <a:rPr sz="1500" spc="-10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CustomerService.contacts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5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5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565656"/>
                </a:solidFill>
                <a:latin typeface="Courier New"/>
                <a:cs typeface="Courier New"/>
              </a:rPr>
              <a:t>// Creating </a:t>
            </a:r>
            <a:r>
              <a:rPr sz="1500" dirty="0">
                <a:solidFill>
                  <a:srgbClr val="565656"/>
                </a:solidFill>
                <a:latin typeface="Courier New"/>
                <a:cs typeface="Courier New"/>
              </a:rPr>
              <a:t>a </a:t>
            </a:r>
            <a:r>
              <a:rPr sz="1500" spc="-5" dirty="0">
                <a:solidFill>
                  <a:srgbClr val="565656"/>
                </a:solidFill>
                <a:latin typeface="Courier New"/>
                <a:cs typeface="Courier New"/>
              </a:rPr>
              <a:t>factory object that contains services for</a:t>
            </a:r>
            <a:r>
              <a:rPr sz="1500" spc="-25" dirty="0">
                <a:solidFill>
                  <a:srgbClr val="565656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565656"/>
                </a:solidFill>
                <a:latin typeface="Courier New"/>
                <a:cs typeface="Courier New"/>
              </a:rPr>
              <a:t>the</a:t>
            </a:r>
            <a:endParaRPr sz="1500">
              <a:latin typeface="Courier New"/>
              <a:cs typeface="Courier New"/>
            </a:endParaRPr>
          </a:p>
          <a:p>
            <a:pPr marL="12700" marR="2748280">
              <a:lnSpc>
                <a:spcPct val="100000"/>
              </a:lnSpc>
            </a:pPr>
            <a:r>
              <a:rPr sz="1500" spc="-5" dirty="0">
                <a:solidFill>
                  <a:srgbClr val="565656"/>
                </a:solidFill>
                <a:latin typeface="Courier New"/>
                <a:cs typeface="Courier New"/>
              </a:rPr>
              <a:t>// </a:t>
            </a:r>
            <a:r>
              <a:rPr sz="1500" dirty="0">
                <a:solidFill>
                  <a:srgbClr val="565656"/>
                </a:solidFill>
                <a:latin typeface="Courier New"/>
                <a:cs typeface="Courier New"/>
              </a:rPr>
              <a:t>controllers.  </a:t>
            </a:r>
            <a:r>
              <a:rPr sz="1500" dirty="0">
                <a:latin typeface="Courier New"/>
                <a:cs typeface="Courier New"/>
              </a:rPr>
              <a:t>myApp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.factory(</a:t>
            </a:r>
            <a:r>
              <a:rPr sz="1500" dirty="0">
                <a:solidFill>
                  <a:srgbClr val="0000DF"/>
                </a:solidFill>
                <a:latin typeface="Courier New"/>
                <a:cs typeface="Courier New"/>
              </a:rPr>
              <a:t>'CustomerService'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, </a:t>
            </a:r>
            <a:r>
              <a:rPr sz="1500" b="1" spc="-5" dirty="0">
                <a:solidFill>
                  <a:srgbClr val="6B0001"/>
                </a:solidFill>
                <a:latin typeface="Courier New"/>
                <a:cs typeface="Courier New"/>
              </a:rPr>
              <a:t>function</a:t>
            </a:r>
            <a:r>
              <a:rPr sz="1500" spc="-5" dirty="0">
                <a:solidFill>
                  <a:srgbClr val="6D6F24"/>
                </a:solidFill>
                <a:latin typeface="Courier New"/>
                <a:cs typeface="Courier New"/>
              </a:rPr>
              <a:t>()</a:t>
            </a:r>
            <a:r>
              <a:rPr sz="1500" spc="-55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500">
              <a:latin typeface="Courier New"/>
              <a:cs typeface="Courier New"/>
            </a:endParaRPr>
          </a:p>
          <a:p>
            <a:pPr marL="469900">
              <a:lnSpc>
                <a:spcPct val="100000"/>
              </a:lnSpc>
            </a:pPr>
            <a:r>
              <a:rPr sz="1500" b="1" dirty="0">
                <a:solidFill>
                  <a:srgbClr val="6B0001"/>
                </a:solidFill>
                <a:latin typeface="Courier New"/>
                <a:cs typeface="Courier New"/>
              </a:rPr>
              <a:t>var </a:t>
            </a:r>
            <a:r>
              <a:rPr sz="1500" spc="-5" dirty="0">
                <a:solidFill>
                  <a:srgbClr val="800D00"/>
                </a:solidFill>
                <a:latin typeface="Courier New"/>
                <a:cs typeface="Courier New"/>
              </a:rPr>
              <a:t>factory 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1500" spc="-9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500" spc="-5" dirty="0">
                <a:solidFill>
                  <a:srgbClr val="6B006D"/>
                </a:solidFill>
                <a:latin typeface="Courier New"/>
                <a:cs typeface="Courier New"/>
              </a:rPr>
              <a:t>{};</a:t>
            </a:r>
            <a:endParaRPr sz="1500">
              <a:latin typeface="Courier New"/>
              <a:cs typeface="Courier New"/>
            </a:endParaRPr>
          </a:p>
          <a:p>
            <a:pPr marL="12700" marR="119380" indent="457200">
              <a:lnSpc>
                <a:spcPts val="1440"/>
              </a:lnSpc>
              <a:spcBef>
                <a:spcPts val="345"/>
              </a:spcBef>
            </a:pPr>
            <a:r>
              <a:rPr sz="1500" dirty="0">
                <a:latin typeface="Courier New"/>
                <a:cs typeface="Courier New"/>
              </a:rPr>
              <a:t>factory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.contacts = </a:t>
            </a:r>
            <a:r>
              <a:rPr sz="1500" spc="-5" dirty="0">
                <a:solidFill>
                  <a:srgbClr val="6D6F24"/>
                </a:solidFill>
                <a:latin typeface="Courier New"/>
                <a:cs typeface="Courier New"/>
              </a:rPr>
              <a:t>[</a:t>
            </a:r>
            <a:r>
              <a:rPr sz="1500" spc="-5" dirty="0">
                <a:solidFill>
                  <a:srgbClr val="6B006D"/>
                </a:solidFill>
                <a:latin typeface="Courier New"/>
                <a:cs typeface="Courier New"/>
              </a:rPr>
              <a:t>{name: </a:t>
            </a:r>
            <a:r>
              <a:rPr sz="15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500" dirty="0">
                <a:solidFill>
                  <a:srgbClr val="0000DF"/>
                </a:solidFill>
                <a:latin typeface="Courier New"/>
                <a:cs typeface="Courier New"/>
              </a:rPr>
              <a:t>Jack</a:t>
            </a:r>
            <a:r>
              <a:rPr sz="15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, salary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: </a:t>
            </a:r>
            <a:r>
              <a:rPr sz="1500" dirty="0">
                <a:solidFill>
                  <a:srgbClr val="107D02"/>
                </a:solidFill>
                <a:latin typeface="Courier New"/>
                <a:cs typeface="Courier New"/>
              </a:rPr>
              <a:t>3000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, </a:t>
            </a:r>
            <a:r>
              <a:rPr sz="1500" spc="-5" dirty="0">
                <a:solidFill>
                  <a:srgbClr val="6B006D"/>
                </a:solidFill>
                <a:latin typeface="Courier New"/>
                <a:cs typeface="Courier New"/>
              </a:rPr>
              <a:t>{name:</a:t>
            </a:r>
            <a:r>
              <a:rPr sz="1500" spc="-80" dirty="0">
                <a:solidFill>
                  <a:srgbClr val="6B006D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500" dirty="0">
                <a:solidFill>
                  <a:srgbClr val="0000DF"/>
                </a:solidFill>
                <a:latin typeface="Courier New"/>
                <a:cs typeface="Courier New"/>
              </a:rPr>
              <a:t>Tina</a:t>
            </a:r>
            <a:r>
              <a:rPr sz="15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,  salary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: </a:t>
            </a:r>
            <a:r>
              <a:rPr sz="1500" dirty="0">
                <a:solidFill>
                  <a:srgbClr val="107D02"/>
                </a:solidFill>
                <a:latin typeface="Courier New"/>
                <a:cs typeface="Courier New"/>
              </a:rPr>
              <a:t>5000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, </a:t>
            </a:r>
            <a:r>
              <a:rPr sz="1500" spc="-5" dirty="0">
                <a:solidFill>
                  <a:srgbClr val="6B006D"/>
                </a:solidFill>
                <a:latin typeface="Courier New"/>
                <a:cs typeface="Courier New"/>
              </a:rPr>
              <a:t>{name: </a:t>
            </a:r>
            <a:r>
              <a:rPr sz="15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500" dirty="0">
                <a:solidFill>
                  <a:srgbClr val="0000DF"/>
                </a:solidFill>
                <a:latin typeface="Courier New"/>
                <a:cs typeface="Courier New"/>
              </a:rPr>
              <a:t>John</a:t>
            </a:r>
            <a:r>
              <a:rPr sz="15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, salary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:</a:t>
            </a:r>
            <a:r>
              <a:rPr sz="1500" spc="-90" dirty="0">
                <a:solidFill>
                  <a:srgbClr val="6B006D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107D02"/>
                </a:solidFill>
                <a:latin typeface="Courier New"/>
                <a:cs typeface="Courier New"/>
              </a:rPr>
              <a:t>4000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]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500">
              <a:latin typeface="Courier New"/>
              <a:cs typeface="Courier New"/>
            </a:endParaRPr>
          </a:p>
          <a:p>
            <a:pPr marL="469900">
              <a:lnSpc>
                <a:spcPts val="1770"/>
              </a:lnSpc>
            </a:pPr>
            <a:r>
              <a:rPr sz="1500" b="1" dirty="0">
                <a:solidFill>
                  <a:srgbClr val="6B0001"/>
                </a:solidFill>
                <a:latin typeface="Courier New"/>
                <a:cs typeface="Courier New"/>
              </a:rPr>
              <a:t>return</a:t>
            </a:r>
            <a:r>
              <a:rPr sz="1500" b="1" spc="-100" dirty="0">
                <a:solidFill>
                  <a:srgbClr val="6B0001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6B0001"/>
                </a:solidFill>
                <a:latin typeface="Courier New"/>
                <a:cs typeface="Courier New"/>
              </a:rPr>
              <a:t>factory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5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5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3270">
              <a:lnSpc>
                <a:spcPct val="100000"/>
              </a:lnSpc>
            </a:pPr>
            <a:r>
              <a:rPr dirty="0"/>
              <a:t>Challenges in</a:t>
            </a:r>
            <a:r>
              <a:rPr spc="-100" dirty="0"/>
              <a:t> </a:t>
            </a:r>
            <a:r>
              <a:rPr dirty="0"/>
              <a:t>SPA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1926475"/>
            <a:ext cx="7687309" cy="4291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319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dirty="0">
                <a:latin typeface="Calibri"/>
                <a:cs typeface="Calibri"/>
              </a:rPr>
              <a:t>DOM</a:t>
            </a:r>
            <a:r>
              <a:rPr sz="2700" b="1" spc="-6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Manipulation</a:t>
            </a:r>
            <a:endParaRPr sz="2700">
              <a:latin typeface="Calibri"/>
              <a:cs typeface="Calibri"/>
            </a:endParaRPr>
          </a:p>
          <a:p>
            <a:pPr marL="755650" lvl="1" indent="-285750">
              <a:lnSpc>
                <a:spcPts val="2830"/>
              </a:lnSpc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Calibri"/>
                <a:cs typeface="Calibri"/>
              </a:rPr>
              <a:t>How </a:t>
            </a:r>
            <a:r>
              <a:rPr sz="2400" dirty="0">
                <a:latin typeface="Calibri"/>
                <a:cs typeface="Calibri"/>
              </a:rPr>
              <a:t>to manipulate the view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eﬃciently?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dirty="0">
                <a:latin typeface="Calibri"/>
                <a:cs typeface="Calibri"/>
              </a:rPr>
              <a:t>History</a:t>
            </a:r>
            <a:endParaRPr sz="2700">
              <a:latin typeface="Calibri"/>
              <a:cs typeface="Calibri"/>
            </a:endParaRPr>
          </a:p>
          <a:p>
            <a:pPr marL="755650" lvl="1" indent="-285750">
              <a:lnSpc>
                <a:spcPts val="2845"/>
              </a:lnSpc>
              <a:spcBef>
                <a:spcPts val="45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Calibri"/>
                <a:cs typeface="Calibri"/>
              </a:rPr>
              <a:t>What </a:t>
            </a:r>
            <a:r>
              <a:rPr sz="2400" dirty="0">
                <a:latin typeface="Calibri"/>
                <a:cs typeface="Calibri"/>
              </a:rPr>
              <a:t>happens </a:t>
            </a:r>
            <a:r>
              <a:rPr sz="2400" spc="-5" dirty="0">
                <a:latin typeface="Calibri"/>
                <a:cs typeface="Calibri"/>
              </a:rPr>
              <a:t>when </a:t>
            </a:r>
            <a:r>
              <a:rPr sz="2400" dirty="0">
                <a:latin typeface="Calibri"/>
                <a:cs typeface="Calibri"/>
              </a:rPr>
              <a:t>pressing back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button?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3204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spc="-5" dirty="0">
                <a:latin typeface="Calibri"/>
                <a:cs typeface="Calibri"/>
              </a:rPr>
              <a:t>Routing</a:t>
            </a:r>
            <a:endParaRPr sz="27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45"/>
              </a:spcBef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latin typeface="Calibri"/>
                <a:cs typeface="Calibri"/>
              </a:rPr>
              <a:t>Readable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URLs?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3215"/>
              </a:lnSpc>
              <a:spcBef>
                <a:spcPts val="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spc="-5" dirty="0">
                <a:latin typeface="Calibri"/>
                <a:cs typeface="Calibri"/>
              </a:rPr>
              <a:t>Data</a:t>
            </a:r>
            <a:r>
              <a:rPr sz="2700" b="1" spc="-8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Binding</a:t>
            </a:r>
            <a:endParaRPr sz="2700">
              <a:latin typeface="Calibri"/>
              <a:cs typeface="Calibri"/>
            </a:endParaRPr>
          </a:p>
          <a:p>
            <a:pPr marL="755650" lvl="1" indent="-285750">
              <a:lnSpc>
                <a:spcPts val="2855"/>
              </a:lnSpc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Calibri"/>
                <a:cs typeface="Calibri"/>
              </a:rPr>
              <a:t>How </a:t>
            </a:r>
            <a:r>
              <a:rPr sz="2400" dirty="0">
                <a:latin typeface="Calibri"/>
                <a:cs typeface="Calibri"/>
              </a:rPr>
              <a:t>bind data </a:t>
            </a:r>
            <a:r>
              <a:rPr sz="2400" spc="-5" dirty="0">
                <a:latin typeface="Calibri"/>
                <a:cs typeface="Calibri"/>
              </a:rPr>
              <a:t>from model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view?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3215"/>
              </a:lnSpc>
              <a:spcBef>
                <a:spcPts val="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spc="-5" dirty="0">
                <a:latin typeface="Calibri"/>
                <a:cs typeface="Calibri"/>
              </a:rPr>
              <a:t>View</a:t>
            </a:r>
            <a:r>
              <a:rPr sz="2700" b="1" spc="-80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Loading</a:t>
            </a:r>
            <a:endParaRPr sz="2700">
              <a:latin typeface="Calibri"/>
              <a:cs typeface="Calibri"/>
            </a:endParaRPr>
          </a:p>
          <a:p>
            <a:pPr marL="755650" lvl="1" indent="-285750">
              <a:lnSpc>
                <a:spcPts val="2855"/>
              </a:lnSpc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Calibri"/>
                <a:cs typeface="Calibri"/>
              </a:rPr>
              <a:t>How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load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view?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Lot of coding! You could </a:t>
            </a:r>
            <a:r>
              <a:rPr sz="2700" b="1" dirty="0">
                <a:latin typeface="Calibri"/>
                <a:cs typeface="Calibri"/>
              </a:rPr>
              <a:t>use a framework instead</a:t>
            </a:r>
            <a:r>
              <a:rPr sz="2700" b="1" spc="-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...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0810">
              <a:lnSpc>
                <a:spcPct val="100000"/>
              </a:lnSpc>
            </a:pPr>
            <a:r>
              <a:rPr dirty="0"/>
              <a:t>Also</a:t>
            </a:r>
            <a:r>
              <a:rPr spc="-80" dirty="0"/>
              <a:t> </a:t>
            </a:r>
            <a:r>
              <a:rPr spc="-5" dirty="0"/>
              <a:t>Service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86862" y="1995055"/>
            <a:ext cx="2312035" cy="329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565656"/>
                </a:solidFill>
                <a:latin typeface="Courier New"/>
                <a:cs typeface="Courier New"/>
              </a:rPr>
              <a:t>is</a:t>
            </a:r>
            <a:r>
              <a:rPr sz="2000" spc="-95" dirty="0">
                <a:solidFill>
                  <a:srgbClr val="565656"/>
                </a:solidFill>
                <a:latin typeface="Courier New"/>
                <a:cs typeface="Courier New"/>
              </a:rPr>
              <a:t> </a:t>
            </a:r>
            <a:r>
              <a:rPr sz="2000" spc="-5" dirty="0">
                <a:solidFill>
                  <a:srgbClr val="565656"/>
                </a:solidFill>
                <a:latin typeface="Courier New"/>
                <a:cs typeface="Courier New"/>
              </a:rPr>
              <a:t>instantiated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5668" y="1995055"/>
            <a:ext cx="2921635" cy="329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89100" algn="l"/>
              </a:tabLst>
            </a:pPr>
            <a:r>
              <a:rPr sz="2000" spc="-5" dirty="0">
                <a:solidFill>
                  <a:srgbClr val="565656"/>
                </a:solidFill>
                <a:latin typeface="Courier New"/>
                <a:cs typeface="Courier New"/>
              </a:rPr>
              <a:t>wit</a:t>
            </a:r>
            <a:r>
              <a:rPr sz="2000" dirty="0">
                <a:solidFill>
                  <a:srgbClr val="565656"/>
                </a:solidFill>
                <a:latin typeface="Courier New"/>
                <a:cs typeface="Courier New"/>
              </a:rPr>
              <a:t>h </a:t>
            </a:r>
            <a:r>
              <a:rPr sz="2000" spc="-5" dirty="0">
                <a:solidFill>
                  <a:srgbClr val="565656"/>
                </a:solidFill>
                <a:latin typeface="Courier New"/>
                <a:cs typeface="Courier New"/>
              </a:rPr>
              <a:t>ne</a:t>
            </a:r>
            <a:r>
              <a:rPr sz="2000" dirty="0">
                <a:solidFill>
                  <a:srgbClr val="565656"/>
                </a:solidFill>
                <a:latin typeface="Courier New"/>
                <a:cs typeface="Courier New"/>
              </a:rPr>
              <a:t>w –	keyword.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86862" y="2360815"/>
            <a:ext cx="1244600" cy="329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565656"/>
                </a:solidFill>
                <a:latin typeface="Courier New"/>
                <a:cs typeface="Courier New"/>
              </a:rPr>
              <a:t>function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8690" y="2360815"/>
            <a:ext cx="4446270" cy="329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565656"/>
                </a:solidFill>
                <a:latin typeface="Courier New"/>
                <a:cs typeface="Courier New"/>
              </a:rPr>
              <a:t>can use "this" and the</a:t>
            </a:r>
            <a:r>
              <a:rPr sz="2000" spc="-55" dirty="0">
                <a:solidFill>
                  <a:srgbClr val="565656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565656"/>
                </a:solidFill>
                <a:latin typeface="Courier New"/>
                <a:cs typeface="Courier New"/>
              </a:rPr>
              <a:t>return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10182" y="1995055"/>
            <a:ext cx="1550035" cy="1050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565656"/>
                </a:solidFill>
                <a:latin typeface="Courier New"/>
                <a:cs typeface="Courier New"/>
              </a:rPr>
              <a:t>//</a:t>
            </a:r>
            <a:r>
              <a:rPr sz="2000" spc="-95" dirty="0">
                <a:solidFill>
                  <a:srgbClr val="565656"/>
                </a:solidFill>
                <a:latin typeface="Courier New"/>
                <a:cs typeface="Courier New"/>
              </a:rPr>
              <a:t> </a:t>
            </a:r>
            <a:r>
              <a:rPr sz="2000" spc="-5" dirty="0">
                <a:solidFill>
                  <a:srgbClr val="565656"/>
                </a:solidFill>
                <a:latin typeface="Courier New"/>
                <a:cs typeface="Courier New"/>
              </a:rPr>
              <a:t>Service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solidFill>
                  <a:srgbClr val="565656"/>
                </a:solidFill>
                <a:latin typeface="Courier New"/>
                <a:cs typeface="Courier New"/>
              </a:rPr>
              <a:t>//</a:t>
            </a:r>
            <a:r>
              <a:rPr sz="2000" spc="-95" dirty="0">
                <a:solidFill>
                  <a:srgbClr val="565656"/>
                </a:solidFill>
                <a:latin typeface="Courier New"/>
                <a:cs typeface="Courier New"/>
              </a:rPr>
              <a:t> </a:t>
            </a:r>
            <a:r>
              <a:rPr sz="2000" spc="-5" dirty="0">
                <a:solidFill>
                  <a:srgbClr val="565656"/>
                </a:solidFill>
                <a:latin typeface="Courier New"/>
                <a:cs typeface="Courier New"/>
              </a:rPr>
              <a:t>Service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spc="-5" dirty="0">
                <a:solidFill>
                  <a:srgbClr val="565656"/>
                </a:solidFill>
                <a:latin typeface="Courier New"/>
                <a:cs typeface="Courier New"/>
              </a:rPr>
              <a:t>//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67458" y="2716415"/>
            <a:ext cx="2159635" cy="329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565656"/>
                </a:solidFill>
                <a:latin typeface="Courier New"/>
                <a:cs typeface="Courier New"/>
              </a:rPr>
              <a:t>value is</a:t>
            </a:r>
            <a:r>
              <a:rPr sz="2000" spc="-85" dirty="0">
                <a:solidFill>
                  <a:srgbClr val="565656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565656"/>
                </a:solidFill>
                <a:latin typeface="Courier New"/>
                <a:cs typeface="Courier New"/>
              </a:rPr>
              <a:t>this.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0182" y="3021317"/>
            <a:ext cx="6884670" cy="761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834">
              <a:lnSpc>
                <a:spcPct val="120800"/>
              </a:lnSpc>
              <a:tabLst>
                <a:tab pos="2603500" algn="l"/>
                <a:tab pos="5042535" algn="l"/>
              </a:tabLst>
            </a:pPr>
            <a:r>
              <a:rPr sz="2000" dirty="0">
                <a:latin typeface="Courier New"/>
                <a:cs typeface="Courier New"/>
              </a:rPr>
              <a:t>myApp</a:t>
            </a:r>
            <a:r>
              <a:rPr sz="2000" dirty="0">
                <a:solidFill>
                  <a:srgbClr val="6D6F24"/>
                </a:solidFill>
                <a:latin typeface="Courier New"/>
                <a:cs typeface="Courier New"/>
              </a:rPr>
              <a:t>.service(</a:t>
            </a:r>
            <a:r>
              <a:rPr sz="2000" dirty="0">
                <a:solidFill>
                  <a:srgbClr val="0000DF"/>
                </a:solidFill>
                <a:latin typeface="Courier New"/>
                <a:cs typeface="Courier New"/>
              </a:rPr>
              <a:t>'CustomerService'</a:t>
            </a:r>
            <a:r>
              <a:rPr sz="2000" dirty="0">
                <a:solidFill>
                  <a:srgbClr val="6D6F24"/>
                </a:solidFill>
                <a:latin typeface="Courier New"/>
                <a:cs typeface="Courier New"/>
              </a:rPr>
              <a:t>,	</a:t>
            </a:r>
            <a:r>
              <a:rPr sz="2000" b="1" spc="-5" dirty="0">
                <a:solidFill>
                  <a:srgbClr val="6B0001"/>
                </a:solidFill>
                <a:latin typeface="Courier New"/>
                <a:cs typeface="Courier New"/>
              </a:rPr>
              <a:t>function</a:t>
            </a:r>
            <a:r>
              <a:rPr sz="2000" spc="-5" dirty="0">
                <a:solidFill>
                  <a:srgbClr val="6D6F24"/>
                </a:solidFill>
                <a:latin typeface="Courier New"/>
                <a:cs typeface="Courier New"/>
              </a:rPr>
              <a:t>()</a:t>
            </a:r>
            <a:r>
              <a:rPr sz="2000" spc="-55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6B006D"/>
                </a:solidFill>
                <a:latin typeface="Courier New"/>
                <a:cs typeface="Courier New"/>
              </a:rPr>
              <a:t>{  </a:t>
            </a:r>
            <a:r>
              <a:rPr sz="2000" dirty="0">
                <a:latin typeface="Courier New"/>
                <a:cs typeface="Courier New"/>
              </a:rPr>
              <a:t>this</a:t>
            </a:r>
            <a:r>
              <a:rPr sz="2000" dirty="0">
                <a:solidFill>
                  <a:srgbClr val="6D6F24"/>
                </a:solidFill>
                <a:latin typeface="Courier New"/>
                <a:cs typeface="Courier New"/>
              </a:rPr>
              <a:t>.contacts	=</a:t>
            </a:r>
            <a:endParaRPr sz="2000">
              <a:latin typeface="Courier New"/>
              <a:cs typeface="Courier New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300657" y="3820323"/>
          <a:ext cx="5684161" cy="147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8138"/>
                <a:gridCol w="1371746"/>
                <a:gridCol w="1219472"/>
                <a:gridCol w="1219403"/>
                <a:gridCol w="1165402"/>
              </a:tblGrid>
              <a:tr h="374650">
                <a:tc rowSpan="2">
                  <a:txBody>
                    <a:bodyPr/>
                    <a:lstStyle/>
                    <a:p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solidFill>
                            <a:srgbClr val="6D6F24"/>
                          </a:solidFill>
                          <a:latin typeface="Courier New"/>
                          <a:cs typeface="Courier New"/>
                        </a:rPr>
                        <a:t>[</a:t>
                      </a:r>
                      <a:r>
                        <a:rPr sz="2000" spc="-5" dirty="0">
                          <a:solidFill>
                            <a:srgbClr val="6B006D"/>
                          </a:solidFill>
                          <a:latin typeface="Courier New"/>
                          <a:cs typeface="Courier New"/>
                        </a:rPr>
                        <a:t>{name: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solidFill>
                            <a:srgbClr val="6B0001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r>
                        <a:rPr sz="2000" dirty="0">
                          <a:solidFill>
                            <a:srgbClr val="0000DF"/>
                          </a:solidFill>
                          <a:latin typeface="Courier New"/>
                          <a:cs typeface="Courier New"/>
                        </a:rPr>
                        <a:t>Jack</a:t>
                      </a:r>
                      <a:r>
                        <a:rPr sz="2000" dirty="0">
                          <a:solidFill>
                            <a:srgbClr val="6B0001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r>
                        <a:rPr sz="2000" dirty="0">
                          <a:solidFill>
                            <a:srgbClr val="6D6F24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solidFill>
                            <a:srgbClr val="6D6F24"/>
                          </a:solidFill>
                          <a:latin typeface="Courier New"/>
                          <a:cs typeface="Courier New"/>
                        </a:rPr>
                        <a:t>salary</a:t>
                      </a:r>
                      <a:r>
                        <a:rPr sz="2000" dirty="0">
                          <a:solidFill>
                            <a:srgbClr val="6B006D"/>
                          </a:solidFill>
                          <a:latin typeface="Courier New"/>
                          <a:cs typeface="Courier New"/>
                        </a:rPr>
                        <a:t>: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dirty="0">
                          <a:solidFill>
                            <a:srgbClr val="107D02"/>
                          </a:solidFill>
                          <a:latin typeface="Courier New"/>
                          <a:cs typeface="Courier New"/>
                        </a:rPr>
                        <a:t>3000</a:t>
                      </a:r>
                      <a:r>
                        <a:rPr sz="2000" dirty="0">
                          <a:solidFill>
                            <a:srgbClr val="6B006D"/>
                          </a:solidFill>
                          <a:latin typeface="Courier New"/>
                          <a:cs typeface="Courier New"/>
                        </a:rPr>
                        <a:t>}</a:t>
                      </a:r>
                      <a:r>
                        <a:rPr sz="2000" dirty="0">
                          <a:solidFill>
                            <a:srgbClr val="6D6F24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7239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ts val="2360"/>
                        </a:lnSpc>
                      </a:pPr>
                      <a:r>
                        <a:rPr sz="2000" spc="-5" dirty="0">
                          <a:solidFill>
                            <a:srgbClr val="6B006D"/>
                          </a:solidFill>
                          <a:latin typeface="Courier New"/>
                          <a:cs typeface="Courier New"/>
                        </a:rPr>
                        <a:t>{name:</a:t>
                      </a:r>
                      <a:endParaRPr sz="2000">
                        <a:latin typeface="Courier New"/>
                        <a:cs typeface="Courier New"/>
                      </a:endParaRPr>
                    </a:p>
                    <a:p>
                      <a:pPr marL="38100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00" spc="-5" dirty="0">
                          <a:solidFill>
                            <a:srgbClr val="6B006D"/>
                          </a:solidFill>
                          <a:latin typeface="Courier New"/>
                          <a:cs typeface="Courier New"/>
                        </a:rPr>
                        <a:t>{name: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2360"/>
                        </a:lnSpc>
                      </a:pPr>
                      <a:r>
                        <a:rPr sz="2000" dirty="0">
                          <a:solidFill>
                            <a:srgbClr val="6B0001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r>
                        <a:rPr sz="2000" dirty="0">
                          <a:solidFill>
                            <a:srgbClr val="0000DF"/>
                          </a:solidFill>
                          <a:latin typeface="Courier New"/>
                          <a:cs typeface="Courier New"/>
                        </a:rPr>
                        <a:t>Tina</a:t>
                      </a:r>
                      <a:r>
                        <a:rPr sz="2000" dirty="0">
                          <a:solidFill>
                            <a:srgbClr val="6B0001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r>
                        <a:rPr sz="2000" dirty="0">
                          <a:solidFill>
                            <a:srgbClr val="6D6F24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endParaRPr sz="2000">
                        <a:latin typeface="Courier New"/>
                        <a:cs typeface="Courier New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00" dirty="0">
                          <a:solidFill>
                            <a:srgbClr val="6B0001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r>
                        <a:rPr sz="2000" dirty="0">
                          <a:solidFill>
                            <a:srgbClr val="0000DF"/>
                          </a:solidFill>
                          <a:latin typeface="Courier New"/>
                          <a:cs typeface="Courier New"/>
                        </a:rPr>
                        <a:t>John</a:t>
                      </a:r>
                      <a:r>
                        <a:rPr sz="2000" dirty="0">
                          <a:solidFill>
                            <a:srgbClr val="6B0001"/>
                          </a:solidFill>
                          <a:latin typeface="Courier New"/>
                          <a:cs typeface="Courier New"/>
                        </a:rPr>
                        <a:t>"</a:t>
                      </a:r>
                      <a:r>
                        <a:rPr sz="2000" dirty="0">
                          <a:solidFill>
                            <a:srgbClr val="6D6F24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2360"/>
                        </a:lnSpc>
                      </a:pPr>
                      <a:r>
                        <a:rPr sz="2000" dirty="0">
                          <a:solidFill>
                            <a:srgbClr val="6D6F24"/>
                          </a:solidFill>
                          <a:latin typeface="Courier New"/>
                          <a:cs typeface="Courier New"/>
                        </a:rPr>
                        <a:t>salary</a:t>
                      </a:r>
                      <a:r>
                        <a:rPr sz="2000" dirty="0">
                          <a:solidFill>
                            <a:srgbClr val="6B006D"/>
                          </a:solidFill>
                          <a:latin typeface="Courier New"/>
                          <a:cs typeface="Courier New"/>
                        </a:rPr>
                        <a:t>:</a:t>
                      </a:r>
                      <a:endParaRPr sz="2000">
                        <a:latin typeface="Courier New"/>
                        <a:cs typeface="Courier New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00" dirty="0">
                          <a:solidFill>
                            <a:srgbClr val="6D6F24"/>
                          </a:solidFill>
                          <a:latin typeface="Courier New"/>
                          <a:cs typeface="Courier New"/>
                        </a:rPr>
                        <a:t>salary</a:t>
                      </a:r>
                      <a:r>
                        <a:rPr sz="2000" dirty="0">
                          <a:solidFill>
                            <a:srgbClr val="6B006D"/>
                          </a:solidFill>
                          <a:latin typeface="Courier New"/>
                          <a:cs typeface="Courier New"/>
                        </a:rPr>
                        <a:t>: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2360"/>
                        </a:lnSpc>
                      </a:pPr>
                      <a:r>
                        <a:rPr sz="2000" dirty="0">
                          <a:solidFill>
                            <a:srgbClr val="107D02"/>
                          </a:solidFill>
                          <a:latin typeface="Courier New"/>
                          <a:cs typeface="Courier New"/>
                        </a:rPr>
                        <a:t>5000</a:t>
                      </a:r>
                      <a:r>
                        <a:rPr sz="2000" dirty="0">
                          <a:solidFill>
                            <a:srgbClr val="6B006D"/>
                          </a:solidFill>
                          <a:latin typeface="Courier New"/>
                          <a:cs typeface="Courier New"/>
                        </a:rPr>
                        <a:t>}</a:t>
                      </a:r>
                      <a:r>
                        <a:rPr sz="2000" dirty="0">
                          <a:solidFill>
                            <a:srgbClr val="6D6F24"/>
                          </a:solidFill>
                          <a:latin typeface="Courier New"/>
                          <a:cs typeface="Courier New"/>
                        </a:rPr>
                        <a:t>,</a:t>
                      </a:r>
                      <a:endParaRPr sz="2000">
                        <a:latin typeface="Courier New"/>
                        <a:cs typeface="Courier New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00" dirty="0">
                          <a:solidFill>
                            <a:srgbClr val="107D02"/>
                          </a:solidFill>
                          <a:latin typeface="Courier New"/>
                          <a:cs typeface="Courier New"/>
                        </a:rPr>
                        <a:t>4000</a:t>
                      </a:r>
                      <a:r>
                        <a:rPr sz="2000" dirty="0">
                          <a:solidFill>
                            <a:srgbClr val="6B006D"/>
                          </a:solidFill>
                          <a:latin typeface="Courier New"/>
                          <a:cs typeface="Courier New"/>
                        </a:rPr>
                        <a:t>}</a:t>
                      </a:r>
                      <a:r>
                        <a:rPr sz="2000" dirty="0">
                          <a:solidFill>
                            <a:srgbClr val="6D6F24"/>
                          </a:solidFill>
                          <a:latin typeface="Courier New"/>
                          <a:cs typeface="Courier New"/>
                        </a:rPr>
                        <a:t>]</a:t>
                      </a:r>
                      <a:r>
                        <a:rPr sz="2000" dirty="0">
                          <a:solidFill>
                            <a:srgbClr val="6B006D"/>
                          </a:solidFill>
                          <a:latin typeface="Courier New"/>
                          <a:cs typeface="Courier New"/>
                        </a:rPr>
                        <a:t>;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374650">
                <a:tc>
                  <a:txBody>
                    <a:bodyPr/>
                    <a:lstStyle/>
                    <a:p>
                      <a:pPr marL="22225">
                        <a:lnSpc>
                          <a:spcPts val="2360"/>
                        </a:lnSpc>
                      </a:pPr>
                      <a:r>
                        <a:rPr sz="2000" dirty="0">
                          <a:solidFill>
                            <a:srgbClr val="6B006D"/>
                          </a:solidFill>
                          <a:latin typeface="Courier New"/>
                          <a:cs typeface="Courier New"/>
                        </a:rPr>
                        <a:t>}</a:t>
                      </a:r>
                      <a:r>
                        <a:rPr sz="2000" dirty="0">
                          <a:solidFill>
                            <a:srgbClr val="6D6F24"/>
                          </a:solidFill>
                          <a:latin typeface="Courier New"/>
                          <a:cs typeface="Courier New"/>
                        </a:rPr>
                        <a:t>)</a:t>
                      </a:r>
                      <a:r>
                        <a:rPr sz="2000" dirty="0">
                          <a:solidFill>
                            <a:srgbClr val="6B006D"/>
                          </a:solidFill>
                          <a:latin typeface="Courier New"/>
                          <a:cs typeface="Courier New"/>
                        </a:rPr>
                        <a:t>;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5295" y="4801755"/>
            <a:ext cx="2597785" cy="632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dirty="0">
                <a:latin typeface="Calibri"/>
                <a:cs typeface="Calibri"/>
              </a:rPr>
              <a:t>AJAX +</a:t>
            </a:r>
            <a:r>
              <a:rPr sz="4000" b="1" spc="-10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REST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70910">
              <a:lnSpc>
                <a:spcPct val="100000"/>
              </a:lnSpc>
            </a:pPr>
            <a:r>
              <a:rPr dirty="0"/>
              <a:t>A</a:t>
            </a:r>
            <a:r>
              <a:rPr spc="-5" dirty="0"/>
              <a:t>J</a:t>
            </a:r>
            <a:r>
              <a:rPr dirty="0"/>
              <a:t>AX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1995055"/>
            <a:ext cx="7682230" cy="360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Asynchronous JavaScript </a:t>
            </a:r>
            <a:r>
              <a:rPr sz="3200" b="1" dirty="0">
                <a:latin typeface="Calibri"/>
                <a:cs typeface="Calibri"/>
              </a:rPr>
              <a:t>+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XML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3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5" dirty="0">
                <a:latin typeface="Calibri"/>
                <a:cs typeface="Calibri"/>
              </a:rPr>
              <a:t>XML not </a:t>
            </a:r>
            <a:r>
              <a:rPr sz="2800" dirty="0">
                <a:latin typeface="Calibri"/>
                <a:cs typeface="Calibri"/>
              </a:rPr>
              <a:t>needed, </a:t>
            </a:r>
            <a:r>
              <a:rPr sz="2800" b="1" spc="-5" dirty="0">
                <a:latin typeface="Calibri"/>
                <a:cs typeface="Calibri"/>
              </a:rPr>
              <a:t>very </a:t>
            </a:r>
            <a:r>
              <a:rPr sz="2800" b="1" spc="65" dirty="0">
                <a:latin typeface="Calibri"/>
                <a:cs typeface="Calibri"/>
              </a:rPr>
              <a:t>oden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JSON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Send data and </a:t>
            </a:r>
            <a:r>
              <a:rPr sz="3200" spc="-5" dirty="0">
                <a:latin typeface="Calibri"/>
                <a:cs typeface="Calibri"/>
              </a:rPr>
              <a:t>retrieve asynchronously from  server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background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Group of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technologies</a:t>
            </a:r>
            <a:endParaRPr sz="3200">
              <a:latin typeface="Calibri"/>
              <a:cs typeface="Calibri"/>
            </a:endParaRPr>
          </a:p>
          <a:p>
            <a:pPr marL="749300" marR="151130" lvl="1" indent="-279400">
              <a:lnSpc>
                <a:spcPts val="3329"/>
              </a:lnSpc>
              <a:spcBef>
                <a:spcPts val="80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5" dirty="0">
                <a:latin typeface="Calibri"/>
                <a:cs typeface="Calibri"/>
              </a:rPr>
              <a:t>HTML, </a:t>
            </a:r>
            <a:r>
              <a:rPr sz="2800" dirty="0">
                <a:latin typeface="Calibri"/>
                <a:cs typeface="Calibri"/>
              </a:rPr>
              <a:t>CSS, DOM, </a:t>
            </a:r>
            <a:r>
              <a:rPr sz="2800" spc="-5" dirty="0">
                <a:latin typeface="Calibri"/>
                <a:cs typeface="Calibri"/>
              </a:rPr>
              <a:t>XML/JSON, </a:t>
            </a:r>
            <a:r>
              <a:rPr sz="2800" spc="-10" dirty="0">
                <a:latin typeface="Calibri"/>
                <a:cs typeface="Calibri"/>
              </a:rPr>
              <a:t>XMLHttpRequest  </a:t>
            </a:r>
            <a:r>
              <a:rPr sz="2800" spc="-5" dirty="0">
                <a:latin typeface="Calibri"/>
                <a:cs typeface="Calibri"/>
              </a:rPr>
              <a:t>object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JavaScript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4444" y="920953"/>
            <a:ext cx="7308850" cy="570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83665" algn="l"/>
              </a:tabLst>
            </a:pPr>
            <a:r>
              <a:rPr sz="3600" dirty="0">
                <a:latin typeface="SimSun"/>
                <a:cs typeface="SimSun"/>
              </a:rPr>
              <a:t>$http	</a:t>
            </a:r>
            <a:r>
              <a:rPr sz="3600" dirty="0"/>
              <a:t>– </a:t>
            </a:r>
            <a:r>
              <a:rPr sz="3600" spc="-5" dirty="0"/>
              <a:t>example (AJAX) </a:t>
            </a:r>
            <a:r>
              <a:rPr sz="3600" dirty="0"/>
              <a:t>and</a:t>
            </a:r>
            <a:r>
              <a:rPr sz="3600" spc="-5" dirty="0"/>
              <a:t> AngularJS</a:t>
            </a:r>
            <a:endParaRPr sz="3600"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0182" y="1995055"/>
            <a:ext cx="7433309" cy="3706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6D6F24"/>
                </a:solidFill>
                <a:latin typeface="Courier New"/>
                <a:cs typeface="Courier New"/>
              </a:rPr>
              <a:t>&lt;script</a:t>
            </a:r>
            <a:r>
              <a:rPr sz="1200" spc="-95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type=</a:t>
            </a:r>
            <a:r>
              <a:rPr sz="12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200" dirty="0">
                <a:solidFill>
                  <a:srgbClr val="0000DF"/>
                </a:solidFill>
                <a:latin typeface="Courier New"/>
                <a:cs typeface="Courier New"/>
              </a:rPr>
              <a:t>text/javascript</a:t>
            </a:r>
            <a:r>
              <a:rPr sz="12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&gt;</a:t>
            </a:r>
            <a:endParaRPr sz="1200">
              <a:latin typeface="Courier New"/>
              <a:cs typeface="Courier New"/>
            </a:endParaRPr>
          </a:p>
          <a:p>
            <a:pPr marL="378460">
              <a:lnSpc>
                <a:spcPct val="100000"/>
              </a:lnSpc>
              <a:spcBef>
                <a:spcPts val="245"/>
              </a:spcBef>
            </a:pPr>
            <a:r>
              <a:rPr sz="1200" b="1" dirty="0">
                <a:solidFill>
                  <a:srgbClr val="6B0001"/>
                </a:solidFill>
                <a:latin typeface="Courier New"/>
                <a:cs typeface="Courier New"/>
              </a:rPr>
              <a:t>var </a:t>
            </a:r>
            <a:r>
              <a:rPr sz="1200" dirty="0">
                <a:solidFill>
                  <a:srgbClr val="6B0001"/>
                </a:solidFill>
                <a:latin typeface="Courier New"/>
                <a:cs typeface="Courier New"/>
              </a:rPr>
              <a:t>myapp 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= angular.module(</a:t>
            </a:r>
            <a:r>
              <a:rPr sz="12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200" dirty="0">
                <a:solidFill>
                  <a:srgbClr val="0000DF"/>
                </a:solidFill>
                <a:latin typeface="Courier New"/>
                <a:cs typeface="Courier New"/>
              </a:rPr>
              <a:t>myapp</a:t>
            </a:r>
            <a:r>
              <a:rPr sz="12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,</a:t>
            </a:r>
            <a:r>
              <a:rPr sz="1200" spc="-10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[])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Times New Roman"/>
              <a:cs typeface="Times New Roman"/>
            </a:endParaRPr>
          </a:p>
          <a:p>
            <a:pPr marL="378460">
              <a:lnSpc>
                <a:spcPct val="100000"/>
              </a:lnSpc>
            </a:pPr>
            <a:r>
              <a:rPr sz="1200" dirty="0">
                <a:latin typeface="Courier New"/>
                <a:cs typeface="Courier New"/>
              </a:rPr>
              <a:t>myapp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.controller(</a:t>
            </a:r>
            <a:r>
              <a:rPr sz="12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200" dirty="0">
                <a:solidFill>
                  <a:srgbClr val="0000DF"/>
                </a:solidFill>
                <a:latin typeface="Courier New"/>
                <a:cs typeface="Courier New"/>
              </a:rPr>
              <a:t>MyController</a:t>
            </a:r>
            <a:r>
              <a:rPr sz="12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, </a:t>
            </a:r>
            <a:r>
              <a:rPr sz="1200" b="1" spc="-5" dirty="0">
                <a:solidFill>
                  <a:srgbClr val="6B0001"/>
                </a:solidFill>
                <a:latin typeface="Courier New"/>
                <a:cs typeface="Courier New"/>
              </a:rPr>
              <a:t>function</a:t>
            </a:r>
            <a:r>
              <a:rPr sz="1200" spc="-5" dirty="0">
                <a:solidFill>
                  <a:srgbClr val="6D6F24"/>
                </a:solidFill>
                <a:latin typeface="Courier New"/>
                <a:cs typeface="Courier New"/>
              </a:rPr>
              <a:t>($scope, $http)</a:t>
            </a:r>
            <a:r>
              <a:rPr sz="1200" spc="-45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200">
              <a:latin typeface="Courier New"/>
              <a:cs typeface="Courier New"/>
            </a:endParaRPr>
          </a:p>
          <a:p>
            <a:pPr marL="1109980">
              <a:lnSpc>
                <a:spcPct val="100000"/>
              </a:lnSpc>
              <a:spcBef>
                <a:spcPts val="360"/>
              </a:spcBef>
            </a:pPr>
            <a:r>
              <a:rPr sz="1200" spc="-5" dirty="0">
                <a:latin typeface="Courier New"/>
                <a:cs typeface="Courier New"/>
              </a:rPr>
              <a:t>$scope</a:t>
            </a:r>
            <a:r>
              <a:rPr sz="1200" spc="-5" dirty="0">
                <a:solidFill>
                  <a:srgbClr val="6D6F24"/>
                </a:solidFill>
                <a:latin typeface="Courier New"/>
                <a:cs typeface="Courier New"/>
              </a:rPr>
              <a:t>.myData 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1200" spc="-6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{};</a:t>
            </a:r>
            <a:endParaRPr sz="1200">
              <a:latin typeface="Courier New"/>
              <a:cs typeface="Courier New"/>
            </a:endParaRPr>
          </a:p>
          <a:p>
            <a:pPr marL="1109980">
              <a:lnSpc>
                <a:spcPct val="100000"/>
              </a:lnSpc>
              <a:spcBef>
                <a:spcPts val="260"/>
              </a:spcBef>
            </a:pPr>
            <a:r>
              <a:rPr sz="1200" spc="-5" dirty="0">
                <a:latin typeface="Courier New"/>
                <a:cs typeface="Courier New"/>
              </a:rPr>
              <a:t>$scope</a:t>
            </a:r>
            <a:r>
              <a:rPr sz="1200" spc="-5" dirty="0">
                <a:solidFill>
                  <a:srgbClr val="6D6F24"/>
                </a:solidFill>
                <a:latin typeface="Courier New"/>
                <a:cs typeface="Courier New"/>
              </a:rPr>
              <a:t>.myData.doClick 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= </a:t>
            </a:r>
            <a:r>
              <a:rPr sz="1200" b="1" dirty="0">
                <a:solidFill>
                  <a:srgbClr val="6B0001"/>
                </a:solidFill>
                <a:latin typeface="Courier New"/>
                <a:cs typeface="Courier New"/>
              </a:rPr>
              <a:t>function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(</a:t>
            </a:r>
            <a:r>
              <a:rPr sz="1200" b="1" dirty="0">
                <a:solidFill>
                  <a:srgbClr val="6B0001"/>
                </a:solidFill>
                <a:latin typeface="Courier New"/>
                <a:cs typeface="Courier New"/>
              </a:rPr>
              <a:t>item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, </a:t>
            </a:r>
            <a:r>
              <a:rPr sz="1200" spc="-5" dirty="0">
                <a:solidFill>
                  <a:srgbClr val="6D6F24"/>
                </a:solidFill>
                <a:latin typeface="Courier New"/>
                <a:cs typeface="Courier New"/>
              </a:rPr>
              <a:t>event)</a:t>
            </a:r>
            <a:r>
              <a:rPr sz="1200" spc="-55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200">
              <a:latin typeface="Courier New"/>
              <a:cs typeface="Courier New"/>
            </a:endParaRPr>
          </a:p>
          <a:p>
            <a:pPr marL="1475740">
              <a:lnSpc>
                <a:spcPct val="100000"/>
              </a:lnSpc>
              <a:spcBef>
                <a:spcPts val="260"/>
              </a:spcBef>
            </a:pPr>
            <a:r>
              <a:rPr sz="1200" b="1" dirty="0">
                <a:solidFill>
                  <a:srgbClr val="6B0001"/>
                </a:solidFill>
                <a:latin typeface="Courier New"/>
                <a:cs typeface="Courier New"/>
              </a:rPr>
              <a:t>var </a:t>
            </a:r>
            <a:r>
              <a:rPr sz="1200" spc="-5" dirty="0">
                <a:solidFill>
                  <a:srgbClr val="6B0001"/>
                </a:solidFill>
                <a:latin typeface="Courier New"/>
                <a:cs typeface="Courier New"/>
              </a:rPr>
              <a:t>responsePromise 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1200" spc="-9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$http.get(</a:t>
            </a:r>
            <a:r>
              <a:rPr sz="12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200" dirty="0">
                <a:solidFill>
                  <a:srgbClr val="0000DF"/>
                </a:solidFill>
                <a:latin typeface="Courier New"/>
                <a:cs typeface="Courier New"/>
              </a:rPr>
              <a:t>text.txt</a:t>
            </a:r>
            <a:r>
              <a:rPr sz="12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imes New Roman"/>
              <a:cs typeface="Times New Roman"/>
            </a:endParaRPr>
          </a:p>
          <a:p>
            <a:pPr marL="1475740">
              <a:lnSpc>
                <a:spcPct val="100000"/>
              </a:lnSpc>
            </a:pPr>
            <a:r>
              <a:rPr sz="1200" spc="-5" dirty="0">
                <a:latin typeface="Courier New"/>
                <a:cs typeface="Courier New"/>
              </a:rPr>
              <a:t>responsePromise</a:t>
            </a:r>
            <a:r>
              <a:rPr sz="1200" spc="-5" dirty="0">
                <a:solidFill>
                  <a:srgbClr val="6D6F24"/>
                </a:solidFill>
                <a:latin typeface="Courier New"/>
                <a:cs typeface="Courier New"/>
              </a:rPr>
              <a:t>.success(</a:t>
            </a:r>
            <a:r>
              <a:rPr sz="1200" b="1" spc="-5" dirty="0">
                <a:solidFill>
                  <a:srgbClr val="6B0001"/>
                </a:solidFill>
                <a:latin typeface="Courier New"/>
                <a:cs typeface="Courier New"/>
              </a:rPr>
              <a:t>function</a:t>
            </a:r>
            <a:r>
              <a:rPr sz="1200" spc="-5" dirty="0">
                <a:solidFill>
                  <a:srgbClr val="6D6F24"/>
                </a:solidFill>
                <a:latin typeface="Courier New"/>
                <a:cs typeface="Courier New"/>
              </a:rPr>
              <a:t>(data, status, headers, config)</a:t>
            </a:r>
            <a:r>
              <a:rPr sz="1200" spc="9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200">
              <a:latin typeface="Courier New"/>
              <a:cs typeface="Courier New"/>
            </a:endParaRPr>
          </a:p>
          <a:p>
            <a:pPr marR="815340" algn="ctr">
              <a:lnSpc>
                <a:spcPct val="100000"/>
              </a:lnSpc>
              <a:spcBef>
                <a:spcPts val="260"/>
              </a:spcBef>
            </a:pPr>
            <a:r>
              <a:rPr sz="1200" dirty="0">
                <a:latin typeface="Courier New"/>
                <a:cs typeface="Courier New"/>
              </a:rPr>
              <a:t>$scope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.myData.fromServer =</a:t>
            </a:r>
            <a:r>
              <a:rPr sz="1200" spc="-10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data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200">
              <a:latin typeface="Courier New"/>
              <a:cs typeface="Courier New"/>
            </a:endParaRPr>
          </a:p>
          <a:p>
            <a:pPr marL="1475740">
              <a:lnSpc>
                <a:spcPct val="100000"/>
              </a:lnSpc>
              <a:spcBef>
                <a:spcPts val="259"/>
              </a:spcBef>
            </a:pP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200">
              <a:latin typeface="Courier New"/>
              <a:cs typeface="Courier New"/>
            </a:endParaRPr>
          </a:p>
          <a:p>
            <a:pPr marL="1841500" marR="187960" indent="-366395">
              <a:lnSpc>
                <a:spcPct val="118100"/>
              </a:lnSpc>
              <a:spcBef>
                <a:spcPts val="100"/>
              </a:spcBef>
            </a:pPr>
            <a:r>
              <a:rPr sz="1200" spc="-5" dirty="0">
                <a:latin typeface="Courier New"/>
                <a:cs typeface="Courier New"/>
              </a:rPr>
              <a:t>responsePromise</a:t>
            </a:r>
            <a:r>
              <a:rPr sz="1200" spc="-5" dirty="0">
                <a:solidFill>
                  <a:srgbClr val="6D6F24"/>
                </a:solidFill>
                <a:latin typeface="Courier New"/>
                <a:cs typeface="Courier New"/>
              </a:rPr>
              <a:t>.error(</a:t>
            </a:r>
            <a:r>
              <a:rPr sz="1200" b="1" spc="-5" dirty="0">
                <a:solidFill>
                  <a:srgbClr val="6B0001"/>
                </a:solidFill>
                <a:latin typeface="Courier New"/>
                <a:cs typeface="Courier New"/>
              </a:rPr>
              <a:t>function</a:t>
            </a:r>
            <a:r>
              <a:rPr sz="1200" spc="-5" dirty="0">
                <a:solidFill>
                  <a:srgbClr val="6D6F24"/>
                </a:solidFill>
                <a:latin typeface="Courier New"/>
                <a:cs typeface="Courier New"/>
              </a:rPr>
              <a:t>(data, status, headers, 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config) 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{  </a:t>
            </a:r>
            <a:r>
              <a:rPr sz="1200" spc="-5" dirty="0">
                <a:latin typeface="Courier New"/>
                <a:cs typeface="Courier New"/>
              </a:rPr>
              <a:t>alert</a:t>
            </a:r>
            <a:r>
              <a:rPr sz="1200" spc="-5" dirty="0">
                <a:solidFill>
                  <a:srgbClr val="6D6F24"/>
                </a:solidFill>
                <a:latin typeface="Courier New"/>
                <a:cs typeface="Courier New"/>
              </a:rPr>
              <a:t>(</a:t>
            </a:r>
            <a:r>
              <a:rPr sz="1200" spc="-5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200" spc="-5" dirty="0">
                <a:solidFill>
                  <a:srgbClr val="0000DF"/>
                </a:solidFill>
                <a:latin typeface="Courier New"/>
                <a:cs typeface="Courier New"/>
              </a:rPr>
              <a:t>AJAX</a:t>
            </a:r>
            <a:r>
              <a:rPr sz="1200" spc="-60" dirty="0">
                <a:solidFill>
                  <a:srgbClr val="0000D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0000DF"/>
                </a:solidFill>
                <a:latin typeface="Courier New"/>
                <a:cs typeface="Courier New"/>
              </a:rPr>
              <a:t>failed!</a:t>
            </a:r>
            <a:r>
              <a:rPr sz="12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200">
              <a:latin typeface="Courier New"/>
              <a:cs typeface="Courier New"/>
            </a:endParaRPr>
          </a:p>
          <a:p>
            <a:pPr marL="1475740">
              <a:lnSpc>
                <a:spcPct val="100000"/>
              </a:lnSpc>
              <a:spcBef>
                <a:spcPts val="259"/>
              </a:spcBef>
            </a:pP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200">
              <a:latin typeface="Courier New"/>
              <a:cs typeface="Courier New"/>
            </a:endParaRPr>
          </a:p>
          <a:p>
            <a:pPr marL="1109980">
              <a:lnSpc>
                <a:spcPct val="100000"/>
              </a:lnSpc>
              <a:spcBef>
                <a:spcPts val="359"/>
              </a:spcBef>
            </a:pP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endParaRPr sz="1200">
              <a:latin typeface="Courier New"/>
              <a:cs typeface="Courier New"/>
            </a:endParaRPr>
          </a:p>
          <a:p>
            <a:pPr marL="744220">
              <a:lnSpc>
                <a:spcPct val="100000"/>
              </a:lnSpc>
              <a:spcBef>
                <a:spcPts val="259"/>
              </a:spcBef>
            </a:pP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1200" spc="-100" dirty="0">
                <a:solidFill>
                  <a:srgbClr val="6B006D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200">
              <a:latin typeface="Courier New"/>
              <a:cs typeface="Courier New"/>
            </a:endParaRPr>
          </a:p>
          <a:p>
            <a:pPr marL="195580">
              <a:lnSpc>
                <a:spcPct val="100000"/>
              </a:lnSpc>
              <a:spcBef>
                <a:spcPts val="259"/>
              </a:spcBef>
            </a:pP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&lt;/script&gt;</a:t>
            </a:r>
            <a:endParaRPr sz="12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68015">
              <a:lnSpc>
                <a:spcPct val="100000"/>
              </a:lnSpc>
            </a:pPr>
            <a:r>
              <a:rPr b="1" spc="-5" dirty="0">
                <a:latin typeface="Calibri"/>
                <a:cs typeface="Calibri"/>
              </a:rPr>
              <a:t>REST</a:t>
            </a:r>
            <a:r>
              <a:rPr spc="-5" dirty="0"/>
              <a:t>ful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2015375"/>
            <a:ext cx="8034655" cy="401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59460" indent="-342900">
              <a:lnSpc>
                <a:spcPts val="38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Web Service </a:t>
            </a:r>
            <a:r>
              <a:rPr sz="3200" dirty="0">
                <a:latin typeface="Calibri"/>
                <a:cs typeface="Calibri"/>
              </a:rPr>
              <a:t>APIs that </a:t>
            </a:r>
            <a:r>
              <a:rPr sz="3200" spc="-5" dirty="0">
                <a:latin typeface="Calibri"/>
                <a:cs typeface="Calibri"/>
              </a:rPr>
              <a:t>adhere </a:t>
            </a:r>
            <a:r>
              <a:rPr sz="3200" dirty="0">
                <a:latin typeface="Calibri"/>
                <a:cs typeface="Calibri"/>
              </a:rPr>
              <a:t>to REST  </a:t>
            </a:r>
            <a:r>
              <a:rPr sz="3200" spc="-5" dirty="0">
                <a:latin typeface="Calibri"/>
                <a:cs typeface="Calibri"/>
              </a:rPr>
              <a:t>architectural constrains are </a:t>
            </a:r>
            <a:r>
              <a:rPr sz="3200" dirty="0">
                <a:latin typeface="Calibri"/>
                <a:cs typeface="Calibri"/>
              </a:rPr>
              <a:t>called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RESTful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Constrains</a:t>
            </a:r>
            <a:endParaRPr sz="3200">
              <a:latin typeface="Calibri"/>
              <a:cs typeface="Calibri"/>
            </a:endParaRPr>
          </a:p>
          <a:p>
            <a:pPr marL="749300" lvl="1" indent="-279400">
              <a:lnSpc>
                <a:spcPct val="100000"/>
              </a:lnSpc>
              <a:spcBef>
                <a:spcPts val="665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5" dirty="0">
                <a:latin typeface="Calibri"/>
                <a:cs typeface="Calibri"/>
              </a:rPr>
              <a:t>Base </a:t>
            </a:r>
            <a:r>
              <a:rPr sz="2800" dirty="0">
                <a:latin typeface="Calibri"/>
                <a:cs typeface="Calibri"/>
              </a:rPr>
              <a:t>URI, such as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http://www.example/resources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740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Internet media </a:t>
            </a:r>
            <a:r>
              <a:rPr sz="2800" spc="-5" dirty="0">
                <a:latin typeface="Calibri"/>
                <a:cs typeface="Calibri"/>
              </a:rPr>
              <a:t>type for </a:t>
            </a:r>
            <a:r>
              <a:rPr sz="2800" dirty="0">
                <a:latin typeface="Calibri"/>
                <a:cs typeface="Calibri"/>
              </a:rPr>
              <a:t>data, such as </a:t>
            </a:r>
            <a:r>
              <a:rPr sz="2800" spc="-5" dirty="0">
                <a:latin typeface="Calibri"/>
                <a:cs typeface="Calibri"/>
              </a:rPr>
              <a:t>JSON or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XML</a:t>
            </a:r>
            <a:endParaRPr sz="2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40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Standard </a:t>
            </a:r>
            <a:r>
              <a:rPr sz="2800" spc="-5" dirty="0">
                <a:latin typeface="Calibri"/>
                <a:cs typeface="Calibri"/>
              </a:rPr>
              <a:t>HTTP methods: </a:t>
            </a:r>
            <a:r>
              <a:rPr sz="2800" dirty="0">
                <a:latin typeface="Calibri"/>
                <a:cs typeface="Calibri"/>
              </a:rPr>
              <a:t>GET, POST, PUT,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DELETE</a:t>
            </a:r>
            <a:endParaRPr sz="2800">
              <a:latin typeface="Calibri"/>
              <a:cs typeface="Calibri"/>
            </a:endParaRPr>
          </a:p>
          <a:p>
            <a:pPr marL="749300" marR="655320" lvl="1" indent="-279400">
              <a:lnSpc>
                <a:spcPct val="102000"/>
              </a:lnSpc>
              <a:spcBef>
                <a:spcPts val="570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Links to reference reference state and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related  resources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ct val="100000"/>
              </a:lnSpc>
            </a:pPr>
            <a:r>
              <a:rPr sz="4000" dirty="0"/>
              <a:t>RESTful API </a:t>
            </a:r>
            <a:r>
              <a:rPr sz="4000" spc="-5" dirty="0"/>
              <a:t>HTTP methods</a:t>
            </a:r>
            <a:r>
              <a:rPr sz="4000" spc="-25" dirty="0"/>
              <a:t> </a:t>
            </a:r>
            <a:r>
              <a:rPr sz="4000" spc="-5" dirty="0"/>
              <a:t>(wikipedia)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231437" y="2576144"/>
            <a:ext cx="8229592" cy="3272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6485">
              <a:lnSpc>
                <a:spcPct val="100000"/>
              </a:lnSpc>
            </a:pPr>
            <a:r>
              <a:rPr spc="-5" dirty="0"/>
              <a:t>AJAX </a:t>
            </a:r>
            <a:r>
              <a:rPr dirty="0"/>
              <a:t>+</a:t>
            </a:r>
            <a:r>
              <a:rPr spc="-80" dirty="0"/>
              <a:t> </a:t>
            </a:r>
            <a:r>
              <a:rPr dirty="0"/>
              <a:t>RESTful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45795" indent="-342900">
              <a:lnSpc>
                <a:spcPts val="38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/>
              <a:t>The </a:t>
            </a:r>
            <a:r>
              <a:rPr spc="-5" dirty="0"/>
              <a:t>web </a:t>
            </a:r>
            <a:r>
              <a:rPr dirty="0"/>
              <a:t>app can fetch using RESTful</a:t>
            </a:r>
            <a:r>
              <a:rPr spc="-95" dirty="0"/>
              <a:t> </a:t>
            </a:r>
            <a:r>
              <a:rPr dirty="0"/>
              <a:t>data  </a:t>
            </a:r>
            <a:r>
              <a:rPr spc="-5" dirty="0"/>
              <a:t>from</a:t>
            </a:r>
            <a:r>
              <a:rPr spc="-80" dirty="0"/>
              <a:t> </a:t>
            </a:r>
            <a:r>
              <a:rPr spc="-5" dirty="0"/>
              <a:t>server</a:t>
            </a:r>
          </a:p>
          <a:p>
            <a:pPr marL="355600" marR="5080" indent="-3429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/>
              <a:t>Using </a:t>
            </a:r>
            <a:r>
              <a:rPr spc="-5" dirty="0"/>
              <a:t>AJAX </a:t>
            </a:r>
            <a:r>
              <a:rPr dirty="0"/>
              <a:t>this is </a:t>
            </a:r>
            <a:r>
              <a:rPr spc="-5" dirty="0"/>
              <a:t>done asynchronously </a:t>
            </a:r>
            <a:r>
              <a:rPr dirty="0"/>
              <a:t>in the  </a:t>
            </a:r>
            <a:r>
              <a:rPr spc="-5" dirty="0"/>
              <a:t>background</a:t>
            </a:r>
          </a:p>
          <a:p>
            <a:pPr marL="355600" indent="-342900">
              <a:lnSpc>
                <a:spcPct val="100000"/>
              </a:lnSpc>
              <a:spcBef>
                <a:spcPts val="8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AJAX </a:t>
            </a:r>
            <a:r>
              <a:rPr dirty="0"/>
              <a:t>makes </a:t>
            </a:r>
            <a:r>
              <a:rPr spc="-5" dirty="0"/>
              <a:t>HTTP </a:t>
            </a:r>
            <a:r>
              <a:rPr dirty="0"/>
              <a:t>GET </a:t>
            </a:r>
            <a:r>
              <a:rPr spc="-5" dirty="0"/>
              <a:t>request </a:t>
            </a:r>
            <a:r>
              <a:rPr dirty="0"/>
              <a:t>using </a:t>
            </a:r>
            <a:r>
              <a:rPr spc="-5" dirty="0"/>
              <a:t>url</a:t>
            </a:r>
            <a:r>
              <a:rPr spc="-20" dirty="0"/>
              <a:t> </a:t>
            </a:r>
            <a:r>
              <a:rPr spc="-5" dirty="0"/>
              <a:t>..</a:t>
            </a:r>
          </a:p>
          <a:p>
            <a:pPr marL="469265">
              <a:lnSpc>
                <a:spcPct val="100000"/>
              </a:lnSpc>
              <a:spcBef>
                <a:spcPts val="665"/>
              </a:spcBef>
            </a:pPr>
            <a:r>
              <a:rPr sz="2800" dirty="0">
                <a:latin typeface="Arial"/>
                <a:cs typeface="Arial"/>
              </a:rPr>
              <a:t>–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spc="-5" dirty="0">
                <a:hlinkClick r:id="rId2"/>
              </a:rPr>
              <a:t>http://example.com/resources/item17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.. </a:t>
            </a:r>
            <a:r>
              <a:rPr dirty="0"/>
              <a:t>and </a:t>
            </a:r>
            <a:r>
              <a:rPr spc="-5" dirty="0"/>
              <a:t>receives </a:t>
            </a:r>
            <a:r>
              <a:rPr dirty="0"/>
              <a:t>data </a:t>
            </a:r>
            <a:r>
              <a:rPr spc="-5" dirty="0"/>
              <a:t>of item17 </a:t>
            </a:r>
            <a:r>
              <a:rPr dirty="0"/>
              <a:t>in </a:t>
            </a:r>
            <a:r>
              <a:rPr spc="-5" dirty="0"/>
              <a:t>JSON</a:t>
            </a:r>
            <a:r>
              <a:rPr spc="10" dirty="0"/>
              <a:t> </a:t>
            </a:r>
            <a:r>
              <a:rPr spc="-5" dirty="0"/>
              <a:t>...</a:t>
            </a: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.. which </a:t>
            </a:r>
            <a:r>
              <a:rPr dirty="0"/>
              <a:t>can be </a:t>
            </a:r>
            <a:r>
              <a:rPr spc="-5" dirty="0"/>
              <a:t>displayed </a:t>
            </a:r>
            <a:r>
              <a:rPr dirty="0"/>
              <a:t>in view </a:t>
            </a:r>
            <a:r>
              <a:rPr spc="-5" dirty="0"/>
              <a:t>(web </a:t>
            </a:r>
            <a:r>
              <a:rPr dirty="0"/>
              <a:t>page)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8440">
              <a:lnSpc>
                <a:spcPct val="100000"/>
              </a:lnSpc>
            </a:pPr>
            <a:r>
              <a:rPr spc="-5" dirty="0"/>
              <a:t>Example: Weather</a:t>
            </a:r>
            <a:r>
              <a:rPr spc="-30" dirty="0"/>
              <a:t> </a:t>
            </a:r>
            <a:r>
              <a:rPr dirty="0"/>
              <a:t>API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1995055"/>
            <a:ext cx="8058150" cy="3018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382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Weather information </a:t>
            </a:r>
            <a:r>
              <a:rPr sz="3200" dirty="0">
                <a:latin typeface="Calibri"/>
                <a:cs typeface="Calibri"/>
              </a:rPr>
              <a:t>available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from</a:t>
            </a:r>
            <a:endParaRPr sz="3200">
              <a:latin typeface="Calibri"/>
              <a:cs typeface="Calibri"/>
            </a:endParaRPr>
          </a:p>
          <a:p>
            <a:pPr marL="354965">
              <a:lnSpc>
                <a:spcPts val="3820"/>
              </a:lnSpc>
            </a:pPr>
            <a:r>
              <a:rPr sz="3200" dirty="0">
                <a:latin typeface="SimSun"/>
                <a:cs typeface="SimSun"/>
              </a:rPr>
              <a:t>wunderground.com</a:t>
            </a:r>
            <a:endParaRPr sz="3200">
              <a:latin typeface="SimSun"/>
              <a:cs typeface="SimSun"/>
            </a:endParaRPr>
          </a:p>
          <a:p>
            <a:pPr marL="755650" lvl="1" indent="-285750">
              <a:lnSpc>
                <a:spcPct val="100000"/>
              </a:lnSpc>
              <a:spcBef>
                <a:spcPts val="630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5" dirty="0">
                <a:latin typeface="Calibri"/>
                <a:cs typeface="Calibri"/>
              </a:rPr>
              <a:t>You </a:t>
            </a:r>
            <a:r>
              <a:rPr sz="2800" dirty="0">
                <a:latin typeface="Calibri"/>
                <a:cs typeface="Calibri"/>
              </a:rPr>
              <a:t>have to </a:t>
            </a:r>
            <a:r>
              <a:rPr sz="2800" b="1" dirty="0">
                <a:latin typeface="Calibri"/>
                <a:cs typeface="Calibri"/>
              </a:rPr>
              <a:t>make account </a:t>
            </a:r>
            <a:r>
              <a:rPr sz="2800" dirty="0">
                <a:latin typeface="Calibri"/>
                <a:cs typeface="Calibri"/>
              </a:rPr>
              <a:t>and receive a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key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To get </a:t>
            </a:r>
            <a:r>
              <a:rPr sz="3200" spc="-5" dirty="0">
                <a:latin typeface="Calibri"/>
                <a:cs typeface="Calibri"/>
              </a:rPr>
              <a:t>Helsinki weather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JSON</a:t>
            </a:r>
            <a:endParaRPr sz="3200">
              <a:latin typeface="Calibri"/>
              <a:cs typeface="Calibri"/>
            </a:endParaRPr>
          </a:p>
          <a:p>
            <a:pPr marL="749300" marR="5080" lvl="1" indent="-279400">
              <a:lnSpc>
                <a:spcPts val="3329"/>
              </a:lnSpc>
              <a:spcBef>
                <a:spcPts val="800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SimSun"/>
                <a:cs typeface="SimSun"/>
                <a:hlinkClick r:id="rId2"/>
              </a:rPr>
              <a:t>http://api.wunderground.com/api/</a:t>
            </a:r>
            <a:r>
              <a:rPr sz="2850" i="1" spc="5" dirty="0">
                <a:latin typeface="Trebuchet MS"/>
                <a:cs typeface="Trebuchet MS"/>
                <a:hlinkClick r:id="rId2"/>
              </a:rPr>
              <a:t>your-key</a:t>
            </a:r>
            <a:r>
              <a:rPr sz="2800" spc="5" dirty="0">
                <a:latin typeface="SimSun"/>
                <a:cs typeface="SimSun"/>
                <a:hlinkClick r:id="rId2"/>
              </a:rPr>
              <a:t>/ </a:t>
            </a:r>
            <a:r>
              <a:rPr sz="2800" spc="5" dirty="0">
                <a:latin typeface="SimSun"/>
                <a:cs typeface="SimSun"/>
              </a:rPr>
              <a:t> conditions/q/Helsinki.json</a:t>
            </a:r>
            <a:endParaRPr sz="28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0182" y="809282"/>
            <a:ext cx="6983730" cy="5617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100">
              <a:latin typeface="Courier New"/>
              <a:cs typeface="Courier New"/>
            </a:endParaRPr>
          </a:p>
          <a:p>
            <a:pPr marL="347980" marR="5202555" indent="-168275">
              <a:lnSpc>
                <a:spcPts val="1600"/>
              </a:lnSpc>
              <a:spcBef>
                <a:spcPts val="60"/>
              </a:spcBef>
            </a:pP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response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: {  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version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:</a:t>
            </a:r>
            <a:r>
              <a:rPr sz="1100" spc="-100" dirty="0">
                <a:solidFill>
                  <a:srgbClr val="6B006D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0.1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,</a:t>
            </a:r>
            <a:endParaRPr sz="1100">
              <a:latin typeface="Courier New"/>
              <a:cs typeface="Courier New"/>
            </a:endParaRPr>
          </a:p>
          <a:p>
            <a:pPr marL="347980">
              <a:lnSpc>
                <a:spcPct val="100000"/>
              </a:lnSpc>
              <a:spcBef>
                <a:spcPts val="80"/>
              </a:spcBef>
            </a:pP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termsofService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:</a:t>
            </a:r>
            <a:r>
              <a:rPr sz="1100" spc="-100" dirty="0">
                <a:solidFill>
                  <a:srgbClr val="6B006D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http:</a:t>
            </a:r>
            <a:r>
              <a:rPr sz="1100" dirty="0">
                <a:solidFill>
                  <a:srgbClr val="0F4DFF"/>
                </a:solidFill>
                <a:latin typeface="Courier New"/>
                <a:cs typeface="Courier New"/>
              </a:rPr>
              <a:t>\/\/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www.wunderground.com</a:t>
            </a:r>
            <a:r>
              <a:rPr sz="1100" dirty="0">
                <a:solidFill>
                  <a:srgbClr val="0F4DFF"/>
                </a:solidFill>
                <a:latin typeface="Courier New"/>
                <a:cs typeface="Courier New"/>
              </a:rPr>
              <a:t>\/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weather</a:t>
            </a:r>
            <a:r>
              <a:rPr sz="1100" dirty="0">
                <a:solidFill>
                  <a:srgbClr val="0F4DFF"/>
                </a:solidFill>
                <a:latin typeface="Courier New"/>
                <a:cs typeface="Courier New"/>
              </a:rPr>
              <a:t>\/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api</a:t>
            </a:r>
            <a:r>
              <a:rPr sz="1100" dirty="0">
                <a:solidFill>
                  <a:srgbClr val="0F4DFF"/>
                </a:solidFill>
                <a:latin typeface="Courier New"/>
                <a:cs typeface="Courier New"/>
              </a:rPr>
              <a:t>\/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d</a:t>
            </a:r>
            <a:r>
              <a:rPr sz="1100" dirty="0">
                <a:solidFill>
                  <a:srgbClr val="0F4DFF"/>
                </a:solidFill>
                <a:latin typeface="Courier New"/>
                <a:cs typeface="Courier New"/>
              </a:rPr>
              <a:t>\/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terms.html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,</a:t>
            </a:r>
            <a:endParaRPr sz="1100">
              <a:latin typeface="Courier New"/>
              <a:cs typeface="Courier New"/>
            </a:endParaRPr>
          </a:p>
          <a:p>
            <a:pPr marL="515620" marR="5202555" indent="-168275">
              <a:lnSpc>
                <a:spcPct val="121200"/>
              </a:lnSpc>
            </a:pP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features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: {  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conditions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:</a:t>
            </a:r>
            <a:r>
              <a:rPr sz="1100" spc="-100" dirty="0">
                <a:solidFill>
                  <a:srgbClr val="6B006D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107D02"/>
                </a:solidFill>
                <a:latin typeface="Courier New"/>
                <a:cs typeface="Courier New"/>
              </a:rPr>
              <a:t>1</a:t>
            </a:r>
            <a:endParaRPr sz="1100">
              <a:latin typeface="Courier New"/>
              <a:cs typeface="Courier New"/>
            </a:endParaRPr>
          </a:p>
          <a:p>
            <a:pPr marL="347980">
              <a:lnSpc>
                <a:spcPct val="100000"/>
              </a:lnSpc>
              <a:spcBef>
                <a:spcPts val="280"/>
              </a:spcBef>
            </a:pP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endParaRPr sz="1100">
              <a:latin typeface="Courier New"/>
              <a:cs typeface="Courier New"/>
            </a:endParaRPr>
          </a:p>
          <a:p>
            <a:pPr marL="180340">
              <a:lnSpc>
                <a:spcPct val="100000"/>
              </a:lnSpc>
              <a:spcBef>
                <a:spcPts val="280"/>
              </a:spcBef>
            </a:pP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,</a:t>
            </a:r>
            <a:endParaRPr sz="1100">
              <a:latin typeface="Courier New"/>
              <a:cs typeface="Courier New"/>
            </a:endParaRPr>
          </a:p>
          <a:p>
            <a:pPr marL="347980" marR="4783455" indent="-168275">
              <a:lnSpc>
                <a:spcPct val="113599"/>
              </a:lnSpc>
              <a:spcBef>
                <a:spcPts val="100"/>
              </a:spcBef>
            </a:pP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current_observation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:</a:t>
            </a:r>
            <a:r>
              <a:rPr sz="1100" spc="-100" dirty="0">
                <a:solidFill>
                  <a:srgbClr val="6B006D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{  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image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:</a:t>
            </a:r>
            <a:r>
              <a:rPr sz="1100" spc="-100" dirty="0">
                <a:solidFill>
                  <a:srgbClr val="6B006D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100">
              <a:latin typeface="Courier New"/>
              <a:cs typeface="Courier New"/>
            </a:endParaRPr>
          </a:p>
          <a:p>
            <a:pPr marL="515620" marR="1010919">
              <a:lnSpc>
                <a:spcPct val="121200"/>
              </a:lnSpc>
            </a:pP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url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:</a:t>
            </a:r>
            <a:r>
              <a:rPr sz="1100" spc="-100" dirty="0">
                <a:solidFill>
                  <a:srgbClr val="6B006D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http:</a:t>
            </a:r>
            <a:r>
              <a:rPr sz="1100" dirty="0">
                <a:solidFill>
                  <a:srgbClr val="0F4DFF"/>
                </a:solidFill>
                <a:latin typeface="Courier New"/>
                <a:cs typeface="Courier New"/>
              </a:rPr>
              <a:t>\/\/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icons.wxug.com</a:t>
            </a:r>
            <a:r>
              <a:rPr sz="1100" dirty="0">
                <a:solidFill>
                  <a:srgbClr val="0F4DFF"/>
                </a:solidFill>
                <a:latin typeface="Courier New"/>
                <a:cs typeface="Courier New"/>
              </a:rPr>
              <a:t>\/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graphics</a:t>
            </a:r>
            <a:r>
              <a:rPr sz="1100" dirty="0">
                <a:solidFill>
                  <a:srgbClr val="0F4DFF"/>
                </a:solidFill>
                <a:latin typeface="Courier New"/>
                <a:cs typeface="Courier New"/>
              </a:rPr>
              <a:t>\/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wu2</a:t>
            </a:r>
            <a:r>
              <a:rPr sz="1100" dirty="0">
                <a:solidFill>
                  <a:srgbClr val="0F4DFF"/>
                </a:solidFill>
                <a:latin typeface="Courier New"/>
                <a:cs typeface="Courier New"/>
              </a:rPr>
              <a:t>\/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logo_130x80.png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,  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title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: </a:t>
            </a:r>
            <a:r>
              <a:rPr sz="1100" spc="-5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spc="-5" dirty="0">
                <a:solidFill>
                  <a:srgbClr val="0000DF"/>
                </a:solidFill>
                <a:latin typeface="Courier New"/>
                <a:cs typeface="Courier New"/>
              </a:rPr>
              <a:t>Weather</a:t>
            </a:r>
            <a:r>
              <a:rPr sz="1100" spc="-90" dirty="0">
                <a:solidFill>
                  <a:srgbClr val="0000D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Underground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,</a:t>
            </a:r>
            <a:endParaRPr sz="1100">
              <a:latin typeface="Courier New"/>
              <a:cs typeface="Courier New"/>
            </a:endParaRPr>
          </a:p>
          <a:p>
            <a:pPr marL="515620">
              <a:lnSpc>
                <a:spcPct val="100000"/>
              </a:lnSpc>
              <a:spcBef>
                <a:spcPts val="280"/>
              </a:spcBef>
            </a:pP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link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:</a:t>
            </a:r>
            <a:r>
              <a:rPr sz="1100" spc="-100" dirty="0">
                <a:solidFill>
                  <a:srgbClr val="6B006D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http:</a:t>
            </a:r>
            <a:r>
              <a:rPr sz="1100" dirty="0">
                <a:solidFill>
                  <a:srgbClr val="0F4DFF"/>
                </a:solidFill>
                <a:latin typeface="Courier New"/>
                <a:cs typeface="Courier New"/>
              </a:rPr>
              <a:t>\/\/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  <a:hlinkClick r:id="rId2"/>
              </a:rPr>
              <a:t>www.wunderground.com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endParaRPr sz="1100">
              <a:latin typeface="Courier New"/>
              <a:cs typeface="Courier New"/>
            </a:endParaRPr>
          </a:p>
          <a:p>
            <a:pPr marL="347980">
              <a:lnSpc>
                <a:spcPct val="100000"/>
              </a:lnSpc>
              <a:spcBef>
                <a:spcPts val="280"/>
              </a:spcBef>
            </a:pP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,</a:t>
            </a:r>
            <a:endParaRPr sz="1100">
              <a:latin typeface="Courier New"/>
              <a:cs typeface="Courier New"/>
            </a:endParaRPr>
          </a:p>
          <a:p>
            <a:pPr marL="347980">
              <a:lnSpc>
                <a:spcPct val="100000"/>
              </a:lnSpc>
              <a:spcBef>
                <a:spcPts val="280"/>
              </a:spcBef>
            </a:pP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display_location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:</a:t>
            </a:r>
            <a:r>
              <a:rPr sz="1100" spc="-100" dirty="0">
                <a:solidFill>
                  <a:srgbClr val="6B006D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100">
              <a:latin typeface="Courier New"/>
              <a:cs typeface="Courier New"/>
            </a:endParaRPr>
          </a:p>
          <a:p>
            <a:pPr marL="515620" marR="4112895">
              <a:lnSpc>
                <a:spcPts val="1600"/>
              </a:lnSpc>
            </a:pP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full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: </a:t>
            </a:r>
            <a:r>
              <a:rPr sz="1100" spc="-5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spc="-5" dirty="0">
                <a:solidFill>
                  <a:srgbClr val="0000DF"/>
                </a:solidFill>
                <a:latin typeface="Courier New"/>
                <a:cs typeface="Courier New"/>
              </a:rPr>
              <a:t>Helsinki,</a:t>
            </a:r>
            <a:r>
              <a:rPr sz="1100" spc="-90" dirty="0">
                <a:solidFill>
                  <a:srgbClr val="0000D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Finland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,  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city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:</a:t>
            </a:r>
            <a:r>
              <a:rPr sz="1100" spc="-100" dirty="0">
                <a:solidFill>
                  <a:srgbClr val="6B006D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Helsinki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,</a:t>
            </a:r>
            <a:endParaRPr sz="1100">
              <a:latin typeface="Courier New"/>
              <a:cs typeface="Courier New"/>
            </a:endParaRPr>
          </a:p>
          <a:p>
            <a:pPr marL="515620" marR="4448175">
              <a:lnSpc>
                <a:spcPts val="1600"/>
              </a:lnSpc>
            </a:pP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state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: 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""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,  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state_name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:</a:t>
            </a:r>
            <a:r>
              <a:rPr sz="1100" spc="-100" dirty="0">
                <a:solidFill>
                  <a:srgbClr val="6B006D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Finland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,  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country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: 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FI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,  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country_iso3166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:</a:t>
            </a:r>
            <a:r>
              <a:rPr sz="1100" spc="-100" dirty="0">
                <a:solidFill>
                  <a:srgbClr val="6B006D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FI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,  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zip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:</a:t>
            </a:r>
            <a:r>
              <a:rPr sz="1100" spc="-100" dirty="0">
                <a:solidFill>
                  <a:srgbClr val="6B006D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00000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,</a:t>
            </a:r>
            <a:endParaRPr sz="1100">
              <a:latin typeface="Courier New"/>
              <a:cs typeface="Courier New"/>
            </a:endParaRPr>
          </a:p>
          <a:p>
            <a:pPr marL="515620">
              <a:lnSpc>
                <a:spcPct val="100000"/>
              </a:lnSpc>
              <a:spcBef>
                <a:spcPts val="80"/>
              </a:spcBef>
            </a:pP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magic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:</a:t>
            </a:r>
            <a:r>
              <a:rPr sz="1100" spc="-100" dirty="0">
                <a:solidFill>
                  <a:srgbClr val="6B006D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1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,</a:t>
            </a:r>
            <a:endParaRPr sz="1100">
              <a:latin typeface="Courier New"/>
              <a:cs typeface="Courier New"/>
            </a:endParaRPr>
          </a:p>
          <a:p>
            <a:pPr marL="515620">
              <a:lnSpc>
                <a:spcPct val="100000"/>
              </a:lnSpc>
              <a:spcBef>
                <a:spcPts val="280"/>
              </a:spcBef>
            </a:pP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wmo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:</a:t>
            </a:r>
            <a:r>
              <a:rPr sz="1100" spc="-100" dirty="0">
                <a:solidFill>
                  <a:srgbClr val="6B006D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02974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,</a:t>
            </a:r>
            <a:endParaRPr sz="1100">
              <a:latin typeface="Courier New"/>
              <a:cs typeface="Courier New"/>
            </a:endParaRPr>
          </a:p>
          <a:p>
            <a:pPr marL="515620">
              <a:lnSpc>
                <a:spcPct val="100000"/>
              </a:lnSpc>
              <a:spcBef>
                <a:spcPts val="280"/>
              </a:spcBef>
            </a:pP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latitude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:</a:t>
            </a:r>
            <a:r>
              <a:rPr sz="1100" spc="-100" dirty="0">
                <a:solidFill>
                  <a:srgbClr val="6B006D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60.31999969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,</a:t>
            </a:r>
            <a:endParaRPr sz="1100">
              <a:latin typeface="Courier New"/>
              <a:cs typeface="Courier New"/>
            </a:endParaRPr>
          </a:p>
          <a:p>
            <a:pPr marL="515620">
              <a:lnSpc>
                <a:spcPct val="100000"/>
              </a:lnSpc>
              <a:spcBef>
                <a:spcPts val="280"/>
              </a:spcBef>
            </a:pP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longitude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:</a:t>
            </a:r>
            <a:r>
              <a:rPr sz="1100" spc="-35" dirty="0">
                <a:solidFill>
                  <a:srgbClr val="6B006D"/>
                </a:solidFill>
                <a:latin typeface="Courier New"/>
                <a:cs typeface="Courier New"/>
              </a:rPr>
              <a:t> </a:t>
            </a:r>
            <a:r>
              <a:rPr sz="1100" spc="-5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spc="-5" dirty="0">
                <a:solidFill>
                  <a:srgbClr val="0000DF"/>
                </a:solidFill>
                <a:latin typeface="Courier New"/>
                <a:cs typeface="Courier New"/>
              </a:rPr>
              <a:t>24.96999931</a:t>
            </a:r>
            <a:r>
              <a:rPr sz="1100" spc="-5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spc="-5" dirty="0">
                <a:solidFill>
                  <a:srgbClr val="6D6F24"/>
                </a:solidFill>
                <a:latin typeface="Courier New"/>
                <a:cs typeface="Courier New"/>
              </a:rPr>
              <a:t>,</a:t>
            </a:r>
            <a:endParaRPr sz="1100">
              <a:latin typeface="Courier New"/>
              <a:cs typeface="Courier New"/>
            </a:endParaRPr>
          </a:p>
          <a:p>
            <a:pPr marL="515620">
              <a:lnSpc>
                <a:spcPct val="100000"/>
              </a:lnSpc>
              <a:spcBef>
                <a:spcPts val="280"/>
              </a:spcBef>
            </a:pP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elevation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:</a:t>
            </a:r>
            <a:r>
              <a:rPr sz="1100" spc="-40" dirty="0">
                <a:solidFill>
                  <a:srgbClr val="6B006D"/>
                </a:solidFill>
                <a:latin typeface="Courier New"/>
                <a:cs typeface="Courier New"/>
              </a:rPr>
              <a:t> </a:t>
            </a:r>
            <a:r>
              <a:rPr sz="1100" spc="-5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spc="-5" dirty="0">
                <a:solidFill>
                  <a:srgbClr val="0000DF"/>
                </a:solidFill>
                <a:latin typeface="Courier New"/>
                <a:cs typeface="Courier New"/>
              </a:rPr>
              <a:t>56.00000000</a:t>
            </a:r>
            <a:r>
              <a:rPr sz="1100" spc="-5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endParaRPr sz="1100">
              <a:latin typeface="Courier New"/>
              <a:cs typeface="Courier New"/>
            </a:endParaRPr>
          </a:p>
          <a:p>
            <a:pPr marL="347980">
              <a:lnSpc>
                <a:spcPct val="100000"/>
              </a:lnSpc>
              <a:spcBef>
                <a:spcPts val="280"/>
              </a:spcBef>
            </a:pP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,</a:t>
            </a:r>
            <a:endParaRPr sz="11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0182" y="714502"/>
            <a:ext cx="7738109" cy="2023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90"/>
              </a:lnSpc>
            </a:pPr>
            <a:r>
              <a:rPr sz="1100" spc="-5" dirty="0">
                <a:solidFill>
                  <a:srgbClr val="6D6F24"/>
                </a:solidFill>
                <a:latin typeface="Courier New"/>
                <a:cs typeface="Courier New"/>
              </a:rPr>
              <a:t>&lt;!DOCTYPE</a:t>
            </a:r>
            <a:r>
              <a:rPr sz="1100" spc="-95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html&gt;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ts val="1280"/>
              </a:lnSpc>
            </a:pP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&lt;html&gt;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ts val="1300"/>
              </a:lnSpc>
            </a:pP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&lt;head&gt;</a:t>
            </a:r>
            <a:endParaRPr sz="1100">
              <a:latin typeface="Courier New"/>
              <a:cs typeface="Courier New"/>
            </a:endParaRPr>
          </a:p>
          <a:p>
            <a:pPr marL="180340">
              <a:lnSpc>
                <a:spcPts val="1310"/>
              </a:lnSpc>
            </a:pPr>
            <a:r>
              <a:rPr sz="1100" spc="-5" dirty="0">
                <a:solidFill>
                  <a:srgbClr val="6D6F24"/>
                </a:solidFill>
                <a:latin typeface="Courier New"/>
                <a:cs typeface="Courier New"/>
              </a:rPr>
              <a:t>&lt;script 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src=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../angular.min.js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spc="-90" dirty="0">
                <a:solidFill>
                  <a:srgbClr val="6B0001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type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text/javascript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&gt;&lt;/script&gt;</a:t>
            </a:r>
            <a:endParaRPr sz="1100">
              <a:latin typeface="Courier New"/>
              <a:cs typeface="Courier New"/>
            </a:endParaRPr>
          </a:p>
          <a:p>
            <a:pPr marL="180340">
              <a:lnSpc>
                <a:spcPts val="1310"/>
              </a:lnSpc>
              <a:spcBef>
                <a:spcPts val="80"/>
              </a:spcBef>
            </a:pP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&lt;title&gt;&lt;/title&gt;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ts val="1310"/>
              </a:lnSpc>
            </a:pP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&lt;/head&gt;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310"/>
              </a:lnSpc>
            </a:pPr>
            <a:r>
              <a:rPr sz="1100" spc="-5" dirty="0">
                <a:solidFill>
                  <a:srgbClr val="6D6F24"/>
                </a:solidFill>
                <a:latin typeface="Courier New"/>
                <a:cs typeface="Courier New"/>
              </a:rPr>
              <a:t>&lt;body</a:t>
            </a:r>
            <a:r>
              <a:rPr sz="1100" spc="-95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data-ng-app=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myapp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&gt;</a:t>
            </a:r>
            <a:endParaRPr sz="1100">
              <a:latin typeface="Courier New"/>
              <a:cs typeface="Courier New"/>
            </a:endParaRPr>
          </a:p>
          <a:p>
            <a:pPr marL="180340">
              <a:lnSpc>
                <a:spcPts val="1310"/>
              </a:lnSpc>
            </a:pPr>
            <a:r>
              <a:rPr sz="1100" spc="-5" dirty="0">
                <a:solidFill>
                  <a:srgbClr val="6D6F24"/>
                </a:solidFill>
                <a:latin typeface="Courier New"/>
                <a:cs typeface="Courier New"/>
              </a:rPr>
              <a:t>&lt;div</a:t>
            </a:r>
            <a:r>
              <a:rPr sz="1100" spc="-95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data-ng-controller=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MyController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&gt;</a:t>
            </a:r>
            <a:endParaRPr sz="1100">
              <a:latin typeface="Courier New"/>
              <a:cs typeface="Courier New"/>
            </a:endParaRPr>
          </a:p>
          <a:p>
            <a:pPr marL="347980" marR="5080">
              <a:lnSpc>
                <a:spcPts val="1300"/>
              </a:lnSpc>
              <a:spcBef>
                <a:spcPts val="140"/>
              </a:spcBef>
            </a:pPr>
            <a:r>
              <a:rPr sz="1100" spc="-5" dirty="0">
                <a:solidFill>
                  <a:srgbClr val="6D6F24"/>
                </a:solidFill>
                <a:latin typeface="Courier New"/>
                <a:cs typeface="Courier New"/>
              </a:rPr>
              <a:t>&lt;button data-ng-click=</a:t>
            </a:r>
            <a:r>
              <a:rPr sz="1100" spc="-5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spc="-5" dirty="0">
                <a:solidFill>
                  <a:srgbClr val="0000DF"/>
                </a:solidFill>
                <a:latin typeface="Courier New"/>
                <a:cs typeface="Courier New"/>
              </a:rPr>
              <a:t>myData.doClick(item, $event)</a:t>
            </a:r>
            <a:r>
              <a:rPr sz="1100" spc="-5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spc="-5" dirty="0">
                <a:solidFill>
                  <a:srgbClr val="6D6F24"/>
                </a:solidFill>
                <a:latin typeface="Courier New"/>
                <a:cs typeface="Courier New"/>
              </a:rPr>
              <a:t>&gt;Get Helsinki 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Weather&lt;/button&gt;&lt;br /&gt;  </a:t>
            </a:r>
            <a:r>
              <a:rPr sz="1100" spc="-5" dirty="0">
                <a:latin typeface="Courier New"/>
                <a:cs typeface="Courier New"/>
              </a:rPr>
              <a:t>Data from </a:t>
            </a:r>
            <a:r>
              <a:rPr sz="1100" dirty="0">
                <a:latin typeface="Courier New"/>
                <a:cs typeface="Courier New"/>
              </a:rPr>
              <a:t>server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:</a:t>
            </a:r>
            <a:r>
              <a:rPr sz="1100" spc="-80" dirty="0">
                <a:solidFill>
                  <a:srgbClr val="6B006D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{{myData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.fromServer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}}</a:t>
            </a:r>
            <a:endParaRPr sz="1100">
              <a:latin typeface="Courier New"/>
              <a:cs typeface="Courier New"/>
            </a:endParaRPr>
          </a:p>
          <a:p>
            <a:pPr marL="180340">
              <a:lnSpc>
                <a:spcPts val="1260"/>
              </a:lnSpc>
            </a:pP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&lt;/div&gt;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0182" y="2881617"/>
            <a:ext cx="3714115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6D6F24"/>
                </a:solidFill>
                <a:latin typeface="Courier New"/>
                <a:cs typeface="Courier New"/>
              </a:rPr>
              <a:t>&lt;script</a:t>
            </a:r>
            <a:r>
              <a:rPr sz="1100" spc="-95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type=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text/javascript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&gt;</a:t>
            </a:r>
            <a:endParaRPr sz="1100">
              <a:latin typeface="Courier New"/>
              <a:cs typeface="Courier New"/>
            </a:endParaRPr>
          </a:p>
          <a:p>
            <a:pPr marL="347980">
              <a:lnSpc>
                <a:spcPct val="100000"/>
              </a:lnSpc>
              <a:spcBef>
                <a:spcPts val="80"/>
              </a:spcBef>
            </a:pPr>
            <a:r>
              <a:rPr sz="1100" b="1" dirty="0">
                <a:solidFill>
                  <a:srgbClr val="6B0001"/>
                </a:solidFill>
                <a:latin typeface="Courier New"/>
                <a:cs typeface="Courier New"/>
              </a:rPr>
              <a:t>var 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myapp 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= angular.module(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myapp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,</a:t>
            </a:r>
            <a:r>
              <a:rPr sz="1100" spc="-10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[])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45517" y="3389617"/>
            <a:ext cx="4888230" cy="517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sz="1100" spc="-5" dirty="0">
                <a:latin typeface="Courier New"/>
                <a:cs typeface="Courier New"/>
              </a:rPr>
              <a:t>myapp</a:t>
            </a:r>
            <a:r>
              <a:rPr sz="1100" spc="-5" dirty="0">
                <a:solidFill>
                  <a:srgbClr val="6D6F24"/>
                </a:solidFill>
                <a:latin typeface="Courier New"/>
                <a:cs typeface="Courier New"/>
              </a:rPr>
              <a:t>.controller(</a:t>
            </a:r>
            <a:r>
              <a:rPr sz="1100" spc="-5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spc="-5" dirty="0">
                <a:solidFill>
                  <a:srgbClr val="0000DF"/>
                </a:solidFill>
                <a:latin typeface="Courier New"/>
                <a:cs typeface="Courier New"/>
              </a:rPr>
              <a:t>MyController</a:t>
            </a:r>
            <a:r>
              <a:rPr sz="1100" spc="-5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spc="-5" dirty="0">
                <a:solidFill>
                  <a:srgbClr val="6D6F24"/>
                </a:solidFill>
                <a:latin typeface="Courier New"/>
                <a:cs typeface="Courier New"/>
              </a:rPr>
              <a:t>, </a:t>
            </a:r>
            <a:r>
              <a:rPr sz="1100" b="1" spc="-5" dirty="0">
                <a:solidFill>
                  <a:srgbClr val="6B0001"/>
                </a:solidFill>
                <a:latin typeface="Courier New"/>
                <a:cs typeface="Courier New"/>
              </a:rPr>
              <a:t>function</a:t>
            </a:r>
            <a:r>
              <a:rPr sz="1100" spc="-5" dirty="0">
                <a:solidFill>
                  <a:srgbClr val="6D6F24"/>
                </a:solidFill>
                <a:latin typeface="Courier New"/>
                <a:cs typeface="Courier New"/>
              </a:rPr>
              <a:t>($scope, $http)</a:t>
            </a:r>
            <a:r>
              <a:rPr sz="1100" spc="114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100">
              <a:latin typeface="Courier New"/>
              <a:cs typeface="Courier New"/>
            </a:endParaRPr>
          </a:p>
          <a:p>
            <a:pPr marL="683260">
              <a:lnSpc>
                <a:spcPts val="1300"/>
              </a:lnSpc>
            </a:pPr>
            <a:r>
              <a:rPr sz="1100" spc="-5" dirty="0">
                <a:latin typeface="Courier New"/>
                <a:cs typeface="Courier New"/>
              </a:rPr>
              <a:t>$scope</a:t>
            </a:r>
            <a:r>
              <a:rPr sz="1100" spc="-5" dirty="0">
                <a:solidFill>
                  <a:srgbClr val="6D6F24"/>
                </a:solidFill>
                <a:latin typeface="Courier New"/>
                <a:cs typeface="Courier New"/>
              </a:rPr>
              <a:t>.myData 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1100" spc="-6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{};</a:t>
            </a:r>
            <a:endParaRPr sz="1100">
              <a:latin typeface="Courier New"/>
              <a:cs typeface="Courier New"/>
            </a:endParaRPr>
          </a:p>
          <a:p>
            <a:pPr marL="683260">
              <a:lnSpc>
                <a:spcPts val="1310"/>
              </a:lnSpc>
            </a:pPr>
            <a:r>
              <a:rPr sz="1100" spc="-5" dirty="0">
                <a:latin typeface="Courier New"/>
                <a:cs typeface="Courier New"/>
              </a:rPr>
              <a:t>$scope</a:t>
            </a:r>
            <a:r>
              <a:rPr sz="1100" spc="-5" dirty="0">
                <a:solidFill>
                  <a:srgbClr val="6D6F24"/>
                </a:solidFill>
                <a:latin typeface="Courier New"/>
                <a:cs typeface="Courier New"/>
              </a:rPr>
              <a:t>.myData.doClick 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= </a:t>
            </a:r>
            <a:r>
              <a:rPr sz="1100" b="1" dirty="0">
                <a:solidFill>
                  <a:srgbClr val="6B0001"/>
                </a:solidFill>
                <a:latin typeface="Courier New"/>
                <a:cs typeface="Courier New"/>
              </a:rPr>
              <a:t>function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(</a:t>
            </a:r>
            <a:r>
              <a:rPr sz="1100" b="1" dirty="0">
                <a:solidFill>
                  <a:srgbClr val="6B0001"/>
                </a:solidFill>
                <a:latin typeface="Courier New"/>
                <a:cs typeface="Courier New"/>
              </a:rPr>
              <a:t>item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, </a:t>
            </a:r>
            <a:r>
              <a:rPr sz="1100" spc="-5" dirty="0">
                <a:solidFill>
                  <a:srgbClr val="6D6F24"/>
                </a:solidFill>
                <a:latin typeface="Courier New"/>
                <a:cs typeface="Courier New"/>
              </a:rPr>
              <a:t>event)</a:t>
            </a:r>
            <a:r>
              <a:rPr sz="1100" spc="-55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0182" y="3933659"/>
            <a:ext cx="8074025" cy="2462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41120">
              <a:lnSpc>
                <a:spcPct val="78500"/>
              </a:lnSpc>
            </a:pPr>
            <a:r>
              <a:rPr sz="1100" b="1" dirty="0">
                <a:solidFill>
                  <a:srgbClr val="6B0001"/>
                </a:solidFill>
                <a:latin typeface="Courier New"/>
                <a:cs typeface="Courier New"/>
              </a:rPr>
              <a:t>var </a:t>
            </a:r>
            <a:r>
              <a:rPr sz="1100" spc="-5" dirty="0">
                <a:solidFill>
                  <a:srgbClr val="6B0001"/>
                </a:solidFill>
                <a:latin typeface="Courier New"/>
                <a:cs typeface="Courier New"/>
              </a:rPr>
              <a:t>responsePromise 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1100" spc="-95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$http.get(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  <a:hlinkClick r:id="rId2"/>
              </a:rPr>
              <a:t>http://api.wunderground.com/api/</a:t>
            </a:r>
            <a:r>
              <a:rPr sz="1100" i="1" dirty="0">
                <a:solidFill>
                  <a:srgbClr val="032CE6"/>
                </a:solidFill>
                <a:latin typeface="Courier New"/>
                <a:cs typeface="Courier New"/>
                <a:hlinkClick r:id="rId2"/>
              </a:rPr>
              <a:t>key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  <a:hlinkClick r:id="rId2"/>
              </a:rPr>
              <a:t>/conditions/ 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 q/Helsinki.json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353820">
              <a:lnSpc>
                <a:spcPts val="1310"/>
              </a:lnSpc>
            </a:pPr>
            <a:r>
              <a:rPr sz="1100" spc="-5" dirty="0">
                <a:latin typeface="Courier New"/>
                <a:cs typeface="Courier New"/>
              </a:rPr>
              <a:t>responsePromise</a:t>
            </a:r>
            <a:r>
              <a:rPr sz="1100" spc="-5" dirty="0">
                <a:solidFill>
                  <a:srgbClr val="6D6F24"/>
                </a:solidFill>
                <a:latin typeface="Courier New"/>
                <a:cs typeface="Courier New"/>
              </a:rPr>
              <a:t>.success(</a:t>
            </a:r>
            <a:r>
              <a:rPr sz="1100" b="1" spc="-5" dirty="0">
                <a:solidFill>
                  <a:srgbClr val="6B0001"/>
                </a:solidFill>
                <a:latin typeface="Courier New"/>
                <a:cs typeface="Courier New"/>
              </a:rPr>
              <a:t>function</a:t>
            </a:r>
            <a:r>
              <a:rPr sz="1100" spc="-5" dirty="0">
                <a:solidFill>
                  <a:srgbClr val="6D6F24"/>
                </a:solidFill>
                <a:latin typeface="Courier New"/>
                <a:cs typeface="Courier New"/>
              </a:rPr>
              <a:t>(data, status, headers, config)</a:t>
            </a:r>
            <a:r>
              <a:rPr sz="1100" spc="9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100">
              <a:latin typeface="Courier New"/>
              <a:cs typeface="Courier New"/>
            </a:endParaRPr>
          </a:p>
          <a:p>
            <a:pPr marL="1689100">
              <a:lnSpc>
                <a:spcPts val="1300"/>
              </a:lnSpc>
            </a:pPr>
            <a:r>
              <a:rPr sz="1100" spc="-5" dirty="0">
                <a:latin typeface="Courier New"/>
                <a:cs typeface="Courier New"/>
              </a:rPr>
              <a:t>$scope</a:t>
            </a:r>
            <a:r>
              <a:rPr sz="1100" spc="-5" dirty="0">
                <a:solidFill>
                  <a:srgbClr val="6D6F24"/>
                </a:solidFill>
                <a:latin typeface="Courier New"/>
                <a:cs typeface="Courier New"/>
              </a:rPr>
              <a:t>.myData.fromServer 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= </a:t>
            </a:r>
            <a:r>
              <a:rPr sz="1100" spc="-5" dirty="0">
                <a:solidFill>
                  <a:srgbClr val="6B0001"/>
                </a:solidFill>
                <a:latin typeface="Courier New"/>
                <a:cs typeface="Courier New"/>
              </a:rPr>
              <a:t>"" 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+ </a:t>
            </a:r>
            <a:r>
              <a:rPr sz="1100" spc="-5" dirty="0">
                <a:solidFill>
                  <a:srgbClr val="6D6F24"/>
                </a:solidFill>
                <a:latin typeface="Courier New"/>
                <a:cs typeface="Courier New"/>
              </a:rPr>
              <a:t>data.current_observation.weather</a:t>
            </a:r>
            <a:r>
              <a:rPr sz="1100" spc="-5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+</a:t>
            </a:r>
            <a:endParaRPr sz="1100">
              <a:latin typeface="Courier New"/>
              <a:cs typeface="Courier New"/>
            </a:endParaRPr>
          </a:p>
          <a:p>
            <a:pPr marL="3952875">
              <a:lnSpc>
                <a:spcPts val="1300"/>
              </a:lnSpc>
            </a:pP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 " 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+ data.current_observation.temp_c + 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spc="-110" dirty="0">
                <a:solidFill>
                  <a:srgbClr val="6B0001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c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100">
              <a:latin typeface="Courier New"/>
              <a:cs typeface="Courier New"/>
            </a:endParaRPr>
          </a:p>
          <a:p>
            <a:pPr marL="1353820">
              <a:lnSpc>
                <a:spcPts val="1300"/>
              </a:lnSpc>
            </a:pP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100">
              <a:latin typeface="Courier New"/>
              <a:cs typeface="Courier New"/>
            </a:endParaRPr>
          </a:p>
          <a:p>
            <a:pPr marL="1353820">
              <a:lnSpc>
                <a:spcPts val="1310"/>
              </a:lnSpc>
            </a:pPr>
            <a:r>
              <a:rPr sz="1100" spc="-5" dirty="0">
                <a:latin typeface="Courier New"/>
                <a:cs typeface="Courier New"/>
              </a:rPr>
              <a:t>responsePromise</a:t>
            </a:r>
            <a:r>
              <a:rPr sz="1100" spc="-5" dirty="0">
                <a:solidFill>
                  <a:srgbClr val="6D6F24"/>
                </a:solidFill>
                <a:latin typeface="Courier New"/>
                <a:cs typeface="Courier New"/>
              </a:rPr>
              <a:t>.error(</a:t>
            </a:r>
            <a:r>
              <a:rPr sz="1100" b="1" spc="-5" dirty="0">
                <a:solidFill>
                  <a:srgbClr val="6B0001"/>
                </a:solidFill>
                <a:latin typeface="Courier New"/>
                <a:cs typeface="Courier New"/>
              </a:rPr>
              <a:t>function</a:t>
            </a:r>
            <a:r>
              <a:rPr sz="1100" spc="-5" dirty="0">
                <a:solidFill>
                  <a:srgbClr val="6D6F24"/>
                </a:solidFill>
                <a:latin typeface="Courier New"/>
                <a:cs typeface="Courier New"/>
              </a:rPr>
              <a:t>(data, status, headers, 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config)</a:t>
            </a:r>
            <a:r>
              <a:rPr sz="1100" spc="8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100">
              <a:latin typeface="Courier New"/>
              <a:cs typeface="Courier New"/>
            </a:endParaRPr>
          </a:p>
          <a:p>
            <a:pPr marL="1689100">
              <a:lnSpc>
                <a:spcPts val="1310"/>
              </a:lnSpc>
              <a:spcBef>
                <a:spcPts val="80"/>
              </a:spcBef>
            </a:pPr>
            <a:r>
              <a:rPr sz="1100" spc="-5" dirty="0">
                <a:latin typeface="Courier New"/>
                <a:cs typeface="Courier New"/>
              </a:rPr>
              <a:t>alert</a:t>
            </a:r>
            <a:r>
              <a:rPr sz="1100" spc="-5" dirty="0">
                <a:solidFill>
                  <a:srgbClr val="6D6F24"/>
                </a:solidFill>
                <a:latin typeface="Courier New"/>
                <a:cs typeface="Courier New"/>
              </a:rPr>
              <a:t>(</a:t>
            </a:r>
            <a:r>
              <a:rPr sz="1100" spc="-5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spc="-5" dirty="0">
                <a:solidFill>
                  <a:srgbClr val="0000DF"/>
                </a:solidFill>
                <a:latin typeface="Courier New"/>
                <a:cs typeface="Courier New"/>
              </a:rPr>
              <a:t>AJAX</a:t>
            </a:r>
            <a:r>
              <a:rPr sz="1100" spc="-60" dirty="0">
                <a:solidFill>
                  <a:srgbClr val="0000DF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0000DF"/>
                </a:solidFill>
                <a:latin typeface="Courier New"/>
                <a:cs typeface="Courier New"/>
              </a:rPr>
              <a:t>failed!</a:t>
            </a:r>
            <a:r>
              <a:rPr sz="11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100">
              <a:latin typeface="Courier New"/>
              <a:cs typeface="Courier New"/>
            </a:endParaRPr>
          </a:p>
          <a:p>
            <a:pPr marL="1353820">
              <a:lnSpc>
                <a:spcPts val="1300"/>
              </a:lnSpc>
            </a:pP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100">
              <a:latin typeface="Courier New"/>
              <a:cs typeface="Courier New"/>
            </a:endParaRPr>
          </a:p>
          <a:p>
            <a:pPr marL="1018540">
              <a:lnSpc>
                <a:spcPts val="1300"/>
              </a:lnSpc>
            </a:pP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endParaRPr sz="1100">
              <a:latin typeface="Courier New"/>
              <a:cs typeface="Courier New"/>
            </a:endParaRPr>
          </a:p>
          <a:p>
            <a:pPr marL="683260">
              <a:lnSpc>
                <a:spcPts val="1300"/>
              </a:lnSpc>
            </a:pP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1100" spc="-100" dirty="0">
                <a:solidFill>
                  <a:srgbClr val="6B006D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100">
              <a:latin typeface="Courier New"/>
              <a:cs typeface="Courier New"/>
            </a:endParaRPr>
          </a:p>
          <a:p>
            <a:pPr marL="180340">
              <a:lnSpc>
                <a:spcPts val="1310"/>
              </a:lnSpc>
            </a:pP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&lt;/script&gt;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ts val="1310"/>
              </a:lnSpc>
              <a:spcBef>
                <a:spcPts val="80"/>
              </a:spcBef>
            </a:pP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&lt;/body&gt;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ts val="1310"/>
              </a:lnSpc>
            </a:pP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&lt;/html&gt;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57964" y="2664218"/>
            <a:ext cx="3246120" cy="17623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5565" y="2838791"/>
            <a:ext cx="1234440" cy="702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08840" y="2692996"/>
            <a:ext cx="3145002" cy="1658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08847" y="2692996"/>
            <a:ext cx="3145155" cy="1658620"/>
          </a:xfrm>
          <a:custGeom>
            <a:avLst/>
            <a:gdLst/>
            <a:ahLst/>
            <a:cxnLst/>
            <a:rect l="l" t="t" r="r" b="b"/>
            <a:pathLst>
              <a:path w="3145154" h="1658620">
                <a:moveTo>
                  <a:pt x="1264658" y="156709"/>
                </a:moveTo>
                <a:lnTo>
                  <a:pt x="1272647" y="107177"/>
                </a:lnTo>
                <a:lnTo>
                  <a:pt x="1294894" y="64159"/>
                </a:lnTo>
                <a:lnTo>
                  <a:pt x="1328817" y="30235"/>
                </a:lnTo>
                <a:lnTo>
                  <a:pt x="1371835" y="7989"/>
                </a:lnTo>
                <a:lnTo>
                  <a:pt x="1421367" y="0"/>
                </a:lnTo>
                <a:lnTo>
                  <a:pt x="1578049" y="0"/>
                </a:lnTo>
                <a:lnTo>
                  <a:pt x="2048135" y="0"/>
                </a:lnTo>
                <a:lnTo>
                  <a:pt x="2988287" y="0"/>
                </a:lnTo>
                <a:lnTo>
                  <a:pt x="3037820" y="7989"/>
                </a:lnTo>
                <a:lnTo>
                  <a:pt x="3080839" y="30235"/>
                </a:lnTo>
                <a:lnTo>
                  <a:pt x="3114762" y="64159"/>
                </a:lnTo>
                <a:lnTo>
                  <a:pt x="3137008" y="107177"/>
                </a:lnTo>
                <a:lnTo>
                  <a:pt x="3144997" y="156709"/>
                </a:lnTo>
                <a:lnTo>
                  <a:pt x="3144997" y="548474"/>
                </a:lnTo>
                <a:lnTo>
                  <a:pt x="3144997" y="783535"/>
                </a:lnTo>
                <a:lnTo>
                  <a:pt x="3137008" y="833064"/>
                </a:lnTo>
                <a:lnTo>
                  <a:pt x="3114762" y="876083"/>
                </a:lnTo>
                <a:lnTo>
                  <a:pt x="3080839" y="910006"/>
                </a:lnTo>
                <a:lnTo>
                  <a:pt x="3037820" y="932253"/>
                </a:lnTo>
                <a:lnTo>
                  <a:pt x="2988287" y="940242"/>
                </a:lnTo>
                <a:lnTo>
                  <a:pt x="2048135" y="940242"/>
                </a:lnTo>
                <a:lnTo>
                  <a:pt x="0" y="1658098"/>
                </a:lnTo>
                <a:lnTo>
                  <a:pt x="1578049" y="940242"/>
                </a:lnTo>
                <a:lnTo>
                  <a:pt x="1421367" y="940242"/>
                </a:lnTo>
                <a:lnTo>
                  <a:pt x="1371835" y="932253"/>
                </a:lnTo>
                <a:lnTo>
                  <a:pt x="1328817" y="910006"/>
                </a:lnTo>
                <a:lnTo>
                  <a:pt x="1294894" y="876083"/>
                </a:lnTo>
                <a:lnTo>
                  <a:pt x="1272647" y="833064"/>
                </a:lnTo>
                <a:lnTo>
                  <a:pt x="1264658" y="783532"/>
                </a:lnTo>
                <a:lnTo>
                  <a:pt x="1264658" y="548474"/>
                </a:lnTo>
                <a:lnTo>
                  <a:pt x="1264658" y="156709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356076" y="2904032"/>
            <a:ext cx="1120775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1775" marR="5080" indent="-219710">
              <a:lnSpc>
                <a:spcPts val="21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This is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JSON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object!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106" y="890473"/>
            <a:ext cx="8053187" cy="677108"/>
          </a:xfrm>
        </p:spPr>
        <p:txBody>
          <a:bodyPr/>
          <a:lstStyle/>
          <a:p>
            <a:r>
              <a:rPr lang="en-US" dirty="0"/>
              <a:t>Single-page Application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0182" y="2015375"/>
            <a:ext cx="8073034" cy="3416320"/>
          </a:xfrm>
        </p:spPr>
        <p:txBody>
          <a:bodyPr/>
          <a:lstStyle/>
          <a:p>
            <a:r>
              <a:rPr lang="en-US" dirty="0"/>
              <a:t>Single page apps typically have</a:t>
            </a:r>
          </a:p>
          <a:p>
            <a:pPr lvl="1"/>
            <a:r>
              <a:rPr lang="en-US" dirty="0"/>
              <a:t>“application like” interaction</a:t>
            </a:r>
          </a:p>
          <a:p>
            <a:pPr lvl="1"/>
            <a:r>
              <a:rPr lang="en-US" dirty="0"/>
              <a:t>dynamic data loading from the server-side API</a:t>
            </a:r>
          </a:p>
          <a:p>
            <a:pPr lvl="1"/>
            <a:r>
              <a:rPr lang="en-US" dirty="0"/>
              <a:t>fluid transitions between page states</a:t>
            </a:r>
          </a:p>
          <a:p>
            <a:pPr lvl="1"/>
            <a:r>
              <a:rPr lang="en-US" dirty="0"/>
              <a:t>more JavaScript than actual HTML</a:t>
            </a:r>
          </a:p>
          <a:p>
            <a:r>
              <a:rPr lang="en-US" dirty="0"/>
              <a:t>They typically do not have</a:t>
            </a:r>
          </a:p>
          <a:p>
            <a:pPr lvl="1"/>
            <a:r>
              <a:rPr lang="en-US" dirty="0"/>
              <a:t>support for crawlers (not for sites relying on search traffic)</a:t>
            </a:r>
          </a:p>
          <a:p>
            <a:pPr lvl="1"/>
            <a:r>
              <a:rPr lang="en-US" dirty="0"/>
              <a:t>support for legacy browsers (IE7 or older,  </a:t>
            </a:r>
            <a:r>
              <a:rPr lang="en-US" dirty="0" err="1"/>
              <a:t>dumbphone</a:t>
            </a:r>
            <a:r>
              <a:rPr lang="en-US" dirty="0"/>
              <a:t> browsers)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332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8485">
              <a:lnSpc>
                <a:spcPct val="100000"/>
              </a:lnSpc>
            </a:pPr>
            <a:r>
              <a:rPr dirty="0"/>
              <a:t>View </a:t>
            </a:r>
            <a:r>
              <a:rPr spc="-25" dirty="0"/>
              <a:t>after </a:t>
            </a:r>
            <a:r>
              <a:rPr spc="-5" dirty="0"/>
              <a:t>pressing </a:t>
            </a:r>
            <a:r>
              <a:rPr dirty="0"/>
              <a:t>the</a:t>
            </a:r>
            <a:r>
              <a:rPr spc="-5" dirty="0"/>
              <a:t> </a:t>
            </a:r>
            <a:r>
              <a:rPr spc="-30" dirty="0"/>
              <a:t>Button</a:t>
            </a:r>
          </a:p>
        </p:txBody>
      </p:sp>
      <p:sp>
        <p:nvSpPr>
          <p:cNvPr id="3" name="object 3"/>
          <p:cNvSpPr/>
          <p:nvPr/>
        </p:nvSpPr>
        <p:spPr>
          <a:xfrm>
            <a:off x="2018347" y="1949335"/>
            <a:ext cx="6655777" cy="4525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92425">
              <a:lnSpc>
                <a:spcPct val="100000"/>
              </a:lnSpc>
            </a:pPr>
            <a:r>
              <a:rPr spc="-5" dirty="0"/>
              <a:t>$resource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2004158"/>
            <a:ext cx="7919720" cy="417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88315" indent="-342900">
              <a:lnSpc>
                <a:spcPct val="898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Built on top of </a:t>
            </a:r>
            <a:r>
              <a:rPr sz="3200" spc="-25" dirty="0">
                <a:latin typeface="Calibri"/>
                <a:cs typeface="Calibri"/>
              </a:rPr>
              <a:t>$http </a:t>
            </a:r>
            <a:r>
              <a:rPr sz="3200" spc="-5" dirty="0">
                <a:latin typeface="Calibri"/>
                <a:cs typeface="Calibri"/>
              </a:rPr>
              <a:t>service, $resource </a:t>
            </a:r>
            <a:r>
              <a:rPr sz="3200" dirty="0">
                <a:latin typeface="Calibri"/>
                <a:cs typeface="Calibri"/>
              </a:rPr>
              <a:t>is a  </a:t>
            </a:r>
            <a:r>
              <a:rPr sz="3200" spc="-5" dirty="0">
                <a:latin typeface="Calibri"/>
                <a:cs typeface="Calibri"/>
              </a:rPr>
              <a:t>factory </a:t>
            </a:r>
            <a:r>
              <a:rPr sz="3200" dirty="0">
                <a:latin typeface="Calibri"/>
                <a:cs typeface="Calibri"/>
              </a:rPr>
              <a:t>that lets </a:t>
            </a:r>
            <a:r>
              <a:rPr sz="3200" spc="-5" dirty="0">
                <a:latin typeface="Calibri"/>
                <a:cs typeface="Calibri"/>
              </a:rPr>
              <a:t>you interact with </a:t>
            </a:r>
            <a:r>
              <a:rPr sz="3200" dirty="0">
                <a:latin typeface="Calibri"/>
                <a:cs typeface="Calibri"/>
              </a:rPr>
              <a:t>RESTful  backends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easily</a:t>
            </a:r>
            <a:endParaRPr sz="3200">
              <a:latin typeface="Calibri"/>
              <a:cs typeface="Calibri"/>
            </a:endParaRPr>
          </a:p>
          <a:p>
            <a:pPr marL="355600" marR="163830" indent="-342900">
              <a:lnSpc>
                <a:spcPts val="3429"/>
              </a:lnSpc>
              <a:spcBef>
                <a:spcPts val="7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$resource does not come </a:t>
            </a:r>
            <a:r>
              <a:rPr sz="3200" dirty="0">
                <a:latin typeface="Calibri"/>
                <a:cs typeface="Calibri"/>
              </a:rPr>
              <a:t>bundled </a:t>
            </a:r>
            <a:r>
              <a:rPr sz="3200" spc="-5" dirty="0">
                <a:latin typeface="Calibri"/>
                <a:cs typeface="Calibri"/>
              </a:rPr>
              <a:t>with </a:t>
            </a:r>
            <a:r>
              <a:rPr sz="3200" dirty="0">
                <a:latin typeface="Calibri"/>
                <a:cs typeface="Calibri"/>
              </a:rPr>
              <a:t>main  Angular </a:t>
            </a:r>
            <a:r>
              <a:rPr sz="3200" spc="-5" dirty="0">
                <a:latin typeface="Calibri"/>
                <a:cs typeface="Calibri"/>
              </a:rPr>
              <a:t>script, separately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download</a:t>
            </a:r>
            <a:endParaRPr sz="32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325"/>
              </a:spcBef>
            </a:pPr>
            <a:r>
              <a:rPr sz="2800" dirty="0">
                <a:latin typeface="Arial"/>
                <a:cs typeface="Arial"/>
              </a:rPr>
              <a:t>–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dirty="0">
                <a:latin typeface="SimSun"/>
                <a:cs typeface="SimSun"/>
              </a:rPr>
              <a:t>angular-resource.min.js</a:t>
            </a:r>
            <a:endParaRPr sz="2800">
              <a:latin typeface="SimSun"/>
              <a:cs typeface="SimSun"/>
            </a:endParaRPr>
          </a:p>
          <a:p>
            <a:pPr marL="355600" marR="5080" indent="-342900">
              <a:lnSpc>
                <a:spcPts val="3429"/>
              </a:lnSpc>
              <a:spcBef>
                <a:spcPts val="8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Your </a:t>
            </a:r>
            <a:r>
              <a:rPr sz="3200" dirty="0">
                <a:latin typeface="Calibri"/>
                <a:cs typeface="Calibri"/>
              </a:rPr>
              <a:t>main app </a:t>
            </a:r>
            <a:r>
              <a:rPr sz="3200" spc="-5" dirty="0">
                <a:latin typeface="Calibri"/>
                <a:cs typeface="Calibri"/>
              </a:rPr>
              <a:t>should declare </a:t>
            </a:r>
            <a:r>
              <a:rPr sz="3200" dirty="0">
                <a:latin typeface="Calibri"/>
                <a:cs typeface="Calibri"/>
              </a:rPr>
              <a:t>dependency </a:t>
            </a:r>
            <a:r>
              <a:rPr sz="3200" spc="-5" dirty="0">
                <a:latin typeface="Calibri"/>
                <a:cs typeface="Calibri"/>
              </a:rPr>
              <a:t>on 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ngResource module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5" dirty="0">
                <a:latin typeface="Calibri"/>
                <a:cs typeface="Calibri"/>
              </a:rPr>
              <a:t>order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use</a:t>
            </a:r>
            <a:endParaRPr sz="3200">
              <a:latin typeface="Calibri"/>
              <a:cs typeface="Calibri"/>
            </a:endParaRPr>
          </a:p>
          <a:p>
            <a:pPr marL="354965">
              <a:lnSpc>
                <a:spcPts val="3454"/>
              </a:lnSpc>
            </a:pPr>
            <a:r>
              <a:rPr sz="3200" spc="-5" dirty="0">
                <a:latin typeface="Calibri"/>
                <a:cs typeface="Calibri"/>
              </a:rPr>
              <a:t>$resource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0">
              <a:lnSpc>
                <a:spcPct val="100000"/>
              </a:lnSpc>
            </a:pPr>
            <a:r>
              <a:rPr spc="-30" dirty="0"/>
              <a:t>Getting </a:t>
            </a:r>
            <a:r>
              <a:rPr spc="-5" dirty="0"/>
              <a:t>Started with</a:t>
            </a:r>
            <a:r>
              <a:rPr spc="20" dirty="0"/>
              <a:t> </a:t>
            </a:r>
            <a:r>
              <a:rPr spc="-5" dirty="0"/>
              <a:t>$resource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1954415"/>
            <a:ext cx="8051800" cy="4113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$resource </a:t>
            </a:r>
            <a:r>
              <a:rPr sz="3200" dirty="0">
                <a:latin typeface="Calibri"/>
                <a:cs typeface="Calibri"/>
              </a:rPr>
              <a:t>expects classic RESTful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backend</a:t>
            </a:r>
            <a:endParaRPr sz="3200">
              <a:latin typeface="Calibri"/>
              <a:cs typeface="Calibri"/>
            </a:endParaRPr>
          </a:p>
          <a:p>
            <a:pPr marL="748665" marR="5080" indent="-279400">
              <a:lnSpc>
                <a:spcPct val="89700"/>
              </a:lnSpc>
              <a:spcBef>
                <a:spcPts val="615"/>
              </a:spcBef>
            </a:pPr>
            <a:r>
              <a:rPr sz="2800" dirty="0">
                <a:latin typeface="Arial"/>
                <a:cs typeface="Arial"/>
              </a:rPr>
              <a:t>– </a:t>
            </a:r>
            <a:r>
              <a:rPr sz="2800" dirty="0">
                <a:latin typeface="SimSun"/>
                <a:cs typeface="SimSun"/>
                <a:hlinkClick r:id="rId2"/>
              </a:rPr>
              <a:t>http://en.wikipedia.org/wiki/ </a:t>
            </a:r>
            <a:r>
              <a:rPr sz="2800" dirty="0">
                <a:latin typeface="SimSun"/>
                <a:cs typeface="SimSun"/>
              </a:rPr>
              <a:t> Representational_state_transfer#Applied_t  o_web_services</a:t>
            </a:r>
            <a:endParaRPr sz="2800">
              <a:latin typeface="SimSun"/>
              <a:cs typeface="SimSun"/>
            </a:endParaRPr>
          </a:p>
          <a:p>
            <a:pPr marL="355600" marR="952500" indent="-342900" algn="just">
              <a:lnSpc>
                <a:spcPct val="89000"/>
              </a:lnSpc>
              <a:spcBef>
                <a:spcPts val="890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You </a:t>
            </a:r>
            <a:r>
              <a:rPr sz="3200" dirty="0">
                <a:latin typeface="Calibri"/>
                <a:cs typeface="Calibri"/>
              </a:rPr>
              <a:t>can </a:t>
            </a:r>
            <a:r>
              <a:rPr sz="3200" spc="-5" dirty="0">
                <a:latin typeface="Calibri"/>
                <a:cs typeface="Calibri"/>
              </a:rPr>
              <a:t>create </a:t>
            </a:r>
            <a:r>
              <a:rPr sz="3200" dirty="0">
                <a:latin typeface="Calibri"/>
                <a:cs typeface="Calibri"/>
              </a:rPr>
              <a:t>the backend by </a:t>
            </a:r>
            <a:r>
              <a:rPr sz="3200" spc="-5" dirty="0">
                <a:latin typeface="Calibri"/>
                <a:cs typeface="Calibri"/>
              </a:rPr>
              <a:t>whatever  technology. </a:t>
            </a:r>
            <a:r>
              <a:rPr sz="3200" dirty="0">
                <a:latin typeface="Calibri"/>
                <a:cs typeface="Calibri"/>
              </a:rPr>
              <a:t>Even </a:t>
            </a:r>
            <a:r>
              <a:rPr sz="3200" spc="-5" dirty="0">
                <a:latin typeface="Calibri"/>
                <a:cs typeface="Calibri"/>
              </a:rPr>
              <a:t>JavaScript, for </a:t>
            </a:r>
            <a:r>
              <a:rPr sz="3200" dirty="0">
                <a:latin typeface="Calibri"/>
                <a:cs typeface="Calibri"/>
              </a:rPr>
              <a:t>example  </a:t>
            </a:r>
            <a:r>
              <a:rPr sz="3200" spc="-5" dirty="0">
                <a:latin typeface="Calibri"/>
                <a:cs typeface="Calibri"/>
              </a:rPr>
              <a:t>Node.js</a:t>
            </a:r>
            <a:endParaRPr sz="3200">
              <a:latin typeface="Calibri"/>
              <a:cs typeface="Calibri"/>
            </a:endParaRPr>
          </a:p>
          <a:p>
            <a:pPr marL="355600" marR="473709" indent="-342900">
              <a:lnSpc>
                <a:spcPts val="3429"/>
              </a:lnSpc>
              <a:spcBef>
                <a:spcPts val="8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We are not concentrating now how </a:t>
            </a:r>
            <a:r>
              <a:rPr sz="3200" dirty="0">
                <a:latin typeface="Calibri"/>
                <a:cs typeface="Calibri"/>
              </a:rPr>
              <a:t>to build  the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backend.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9055">
              <a:lnSpc>
                <a:spcPct val="100000"/>
              </a:lnSpc>
            </a:pPr>
            <a:r>
              <a:rPr dirty="0"/>
              <a:t>Using </a:t>
            </a:r>
            <a:r>
              <a:rPr spc="-5" dirty="0"/>
              <a:t>$resource </a:t>
            </a:r>
            <a:r>
              <a:rPr dirty="0"/>
              <a:t>on</a:t>
            </a:r>
            <a:r>
              <a:rPr spc="-60" dirty="0"/>
              <a:t> </a:t>
            </a:r>
            <a:r>
              <a:rPr spc="-5" dirty="0"/>
              <a:t>GET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1956955"/>
            <a:ext cx="7570470" cy="2251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0"/>
              </a:lnSpc>
            </a:pPr>
            <a:r>
              <a:rPr sz="1500" spc="-5" dirty="0">
                <a:solidFill>
                  <a:srgbClr val="565656"/>
                </a:solidFill>
                <a:latin typeface="Courier New"/>
                <a:cs typeface="Courier New"/>
              </a:rPr>
              <a:t>// Load </a:t>
            </a:r>
            <a:r>
              <a:rPr sz="1500" dirty="0">
                <a:solidFill>
                  <a:srgbClr val="565656"/>
                </a:solidFill>
                <a:latin typeface="Courier New"/>
                <a:cs typeface="Courier New"/>
              </a:rPr>
              <a:t>ngResource </a:t>
            </a:r>
            <a:r>
              <a:rPr sz="1500" spc="-5" dirty="0">
                <a:solidFill>
                  <a:srgbClr val="565656"/>
                </a:solidFill>
                <a:latin typeface="Courier New"/>
                <a:cs typeface="Courier New"/>
              </a:rPr>
              <a:t>before</a:t>
            </a:r>
            <a:r>
              <a:rPr sz="1500" spc="-75" dirty="0">
                <a:solidFill>
                  <a:srgbClr val="565656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565656"/>
                </a:solidFill>
                <a:latin typeface="Courier New"/>
                <a:cs typeface="Courier New"/>
              </a:rPr>
              <a:t>this</a:t>
            </a:r>
            <a:endParaRPr sz="1500">
              <a:latin typeface="Courier New"/>
              <a:cs typeface="Courier New"/>
            </a:endParaRPr>
          </a:p>
          <a:p>
            <a:pPr marL="12700">
              <a:lnSpc>
                <a:spcPts val="1780"/>
              </a:lnSpc>
            </a:pPr>
            <a:r>
              <a:rPr sz="1500" b="1" dirty="0">
                <a:solidFill>
                  <a:srgbClr val="6B0001"/>
                </a:solidFill>
                <a:latin typeface="Courier New"/>
                <a:cs typeface="Courier New"/>
              </a:rPr>
              <a:t>var </a:t>
            </a:r>
            <a:r>
              <a:rPr sz="1500" dirty="0">
                <a:solidFill>
                  <a:srgbClr val="6B0001"/>
                </a:solidFill>
                <a:latin typeface="Courier New"/>
                <a:cs typeface="Courier New"/>
              </a:rPr>
              <a:t>restApp 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1500" spc="-10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angular.module(</a:t>
            </a:r>
            <a:r>
              <a:rPr sz="1500" dirty="0">
                <a:solidFill>
                  <a:srgbClr val="0000DF"/>
                </a:solidFill>
                <a:latin typeface="Courier New"/>
                <a:cs typeface="Courier New"/>
              </a:rPr>
              <a:t>'restApp'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,[</a:t>
            </a:r>
            <a:r>
              <a:rPr sz="1500" dirty="0">
                <a:solidFill>
                  <a:srgbClr val="0000DF"/>
                </a:solidFill>
                <a:latin typeface="Courier New"/>
                <a:cs typeface="Courier New"/>
              </a:rPr>
              <a:t>'ngResource'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])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5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latin typeface="Courier New"/>
                <a:cs typeface="Courier New"/>
              </a:rPr>
              <a:t>restApp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.controller(</a:t>
            </a:r>
            <a:r>
              <a:rPr sz="15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500" dirty="0">
                <a:solidFill>
                  <a:srgbClr val="0000DF"/>
                </a:solidFill>
                <a:latin typeface="Courier New"/>
                <a:cs typeface="Courier New"/>
              </a:rPr>
              <a:t>RestCtrl</a:t>
            </a:r>
            <a:r>
              <a:rPr sz="15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, </a:t>
            </a:r>
            <a:r>
              <a:rPr sz="1500" b="1" spc="-5" dirty="0">
                <a:solidFill>
                  <a:srgbClr val="6B0001"/>
                </a:solidFill>
                <a:latin typeface="Courier New"/>
                <a:cs typeface="Courier New"/>
              </a:rPr>
              <a:t>function</a:t>
            </a:r>
            <a:r>
              <a:rPr sz="1500" spc="-5" dirty="0">
                <a:solidFill>
                  <a:srgbClr val="6D6F24"/>
                </a:solidFill>
                <a:latin typeface="Courier New"/>
                <a:cs typeface="Courier New"/>
              </a:rPr>
              <a:t>($scope, $resource)</a:t>
            </a:r>
            <a:r>
              <a:rPr sz="1500" spc="-45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500">
              <a:latin typeface="Courier New"/>
              <a:cs typeface="Courier New"/>
            </a:endParaRPr>
          </a:p>
          <a:p>
            <a:pPr marL="469900">
              <a:lnSpc>
                <a:spcPct val="100000"/>
              </a:lnSpc>
            </a:pPr>
            <a:r>
              <a:rPr sz="1500" dirty="0">
                <a:latin typeface="Courier New"/>
                <a:cs typeface="Courier New"/>
              </a:rPr>
              <a:t>$scope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.doClick = </a:t>
            </a:r>
            <a:r>
              <a:rPr sz="1500" b="1" spc="-5" dirty="0">
                <a:solidFill>
                  <a:srgbClr val="6B0001"/>
                </a:solidFill>
                <a:latin typeface="Courier New"/>
                <a:cs typeface="Courier New"/>
              </a:rPr>
              <a:t>function</a:t>
            </a:r>
            <a:r>
              <a:rPr sz="1500" spc="-5" dirty="0">
                <a:solidFill>
                  <a:srgbClr val="6D6F24"/>
                </a:solidFill>
                <a:latin typeface="Courier New"/>
                <a:cs typeface="Courier New"/>
              </a:rPr>
              <a:t>()</a:t>
            </a:r>
            <a:r>
              <a:rPr sz="1500" spc="-55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500">
              <a:latin typeface="Courier New"/>
              <a:cs typeface="Courier New"/>
            </a:endParaRPr>
          </a:p>
          <a:p>
            <a:pPr marL="1384300">
              <a:lnSpc>
                <a:spcPct val="100000"/>
              </a:lnSpc>
            </a:pPr>
            <a:r>
              <a:rPr sz="1500" b="1" dirty="0">
                <a:solidFill>
                  <a:srgbClr val="6B0001"/>
                </a:solidFill>
                <a:latin typeface="Courier New"/>
                <a:cs typeface="Courier New"/>
              </a:rPr>
              <a:t>var </a:t>
            </a:r>
            <a:r>
              <a:rPr sz="1500" spc="-5" dirty="0">
                <a:solidFill>
                  <a:srgbClr val="6B0001"/>
                </a:solidFill>
                <a:latin typeface="Courier New"/>
                <a:cs typeface="Courier New"/>
              </a:rPr>
              <a:t>title 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1500" spc="-9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$scope.movietitle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500">
              <a:latin typeface="Courier New"/>
              <a:cs typeface="Courier New"/>
            </a:endParaRPr>
          </a:p>
          <a:p>
            <a:pPr marL="12700" marR="5080" indent="1371600">
              <a:lnSpc>
                <a:spcPct val="80000"/>
              </a:lnSpc>
              <a:spcBef>
                <a:spcPts val="360"/>
              </a:spcBef>
            </a:pPr>
            <a:r>
              <a:rPr sz="1500" b="1" dirty="0">
                <a:solidFill>
                  <a:srgbClr val="6B0001"/>
                </a:solidFill>
                <a:latin typeface="Courier New"/>
                <a:cs typeface="Courier New"/>
              </a:rPr>
              <a:t>var </a:t>
            </a:r>
            <a:r>
              <a:rPr sz="1500" dirty="0">
                <a:solidFill>
                  <a:srgbClr val="6B0001"/>
                </a:solidFill>
                <a:latin typeface="Courier New"/>
                <a:cs typeface="Courier New"/>
              </a:rPr>
              <a:t>searchString 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1500" spc="-10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0000DF"/>
                </a:solidFill>
                <a:latin typeface="Courier New"/>
                <a:cs typeface="Courier New"/>
                <a:hlinkClick r:id="rId2"/>
              </a:rPr>
              <a:t>'http://api.rottentomatoes.com</a:t>
            </a:r>
            <a:r>
              <a:rPr sz="1500" dirty="0">
                <a:solidFill>
                  <a:srgbClr val="0000DF"/>
                </a:solidFill>
                <a:latin typeface="Courier New"/>
                <a:cs typeface="Courier New"/>
              </a:rPr>
              <a:t>/</a:t>
            </a:r>
            <a:r>
              <a:rPr sz="1500" dirty="0">
                <a:solidFill>
                  <a:srgbClr val="0000DF"/>
                </a:solidFill>
                <a:latin typeface="Courier New"/>
                <a:cs typeface="Courier New"/>
                <a:hlinkClick r:id="rId2"/>
              </a:rPr>
              <a:t>api/ </a:t>
            </a:r>
            <a:r>
              <a:rPr sz="1500" dirty="0">
                <a:solidFill>
                  <a:srgbClr val="0000DF"/>
                </a:solidFill>
                <a:latin typeface="Courier New"/>
                <a:cs typeface="Courier New"/>
              </a:rPr>
              <a:t> </a:t>
            </a:r>
            <a:r>
              <a:rPr sz="1500" spc="-5" dirty="0">
                <a:solidFill>
                  <a:srgbClr val="0000DF"/>
                </a:solidFill>
                <a:latin typeface="Courier New"/>
                <a:cs typeface="Courier New"/>
              </a:rPr>
              <a:t>public/v1.0/movies.json?apikey=</a:t>
            </a:r>
            <a:r>
              <a:rPr sz="1500" i="1" spc="-5" dirty="0">
                <a:solidFill>
                  <a:srgbClr val="0000DF"/>
                </a:solidFill>
                <a:latin typeface="Courier New"/>
                <a:cs typeface="Courier New"/>
              </a:rPr>
              <a:t>key</a:t>
            </a:r>
            <a:r>
              <a:rPr sz="1500" spc="-5" dirty="0">
                <a:solidFill>
                  <a:srgbClr val="0000DF"/>
                </a:solidFill>
                <a:latin typeface="Courier New"/>
                <a:cs typeface="Courier New"/>
              </a:rPr>
              <a:t>&amp;q=' 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+ </a:t>
            </a:r>
            <a:r>
              <a:rPr sz="1500" spc="-5" dirty="0">
                <a:solidFill>
                  <a:srgbClr val="6D6F24"/>
                </a:solidFill>
                <a:latin typeface="Courier New"/>
                <a:cs typeface="Courier New"/>
              </a:rPr>
              <a:t>title 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+</a:t>
            </a:r>
            <a:r>
              <a:rPr sz="1500" spc="10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0000DF"/>
                </a:solidFill>
                <a:latin typeface="Courier New"/>
                <a:cs typeface="Courier New"/>
              </a:rPr>
              <a:t>'&amp;page_limit=5'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5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Times New Roman"/>
              <a:cs typeface="Times New Roman"/>
            </a:endParaRPr>
          </a:p>
          <a:p>
            <a:pPr marL="1384300">
              <a:lnSpc>
                <a:spcPct val="100000"/>
              </a:lnSpc>
            </a:pPr>
            <a:r>
              <a:rPr sz="1500" b="1" dirty="0">
                <a:solidFill>
                  <a:srgbClr val="6B0001"/>
                </a:solidFill>
                <a:latin typeface="Courier New"/>
                <a:cs typeface="Courier New"/>
              </a:rPr>
              <a:t>var </a:t>
            </a:r>
            <a:r>
              <a:rPr sz="1500" spc="-5" dirty="0">
                <a:solidFill>
                  <a:srgbClr val="6B0001"/>
                </a:solidFill>
                <a:latin typeface="Courier New"/>
                <a:cs typeface="Courier New"/>
              </a:rPr>
              <a:t>result 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1500" spc="-9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$resource(searchString)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1797" y="4415675"/>
            <a:ext cx="1854835" cy="25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565656"/>
                </a:solidFill>
                <a:latin typeface="Courier New"/>
                <a:cs typeface="Courier New"/>
              </a:rPr>
              <a:t>//</a:t>
            </a:r>
            <a:r>
              <a:rPr sz="1500" spc="-95" dirty="0">
                <a:solidFill>
                  <a:srgbClr val="565656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565656"/>
                </a:solidFill>
                <a:latin typeface="Courier New"/>
                <a:cs typeface="Courier New"/>
              </a:rPr>
              <a:t>{method:'GET'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82011" y="4415675"/>
            <a:ext cx="3912235" cy="707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6B0001"/>
                </a:solidFill>
                <a:latin typeface="Courier New"/>
                <a:cs typeface="Courier New"/>
              </a:rPr>
              <a:t>var </a:t>
            </a:r>
            <a:r>
              <a:rPr sz="1500" spc="-5" dirty="0">
                <a:solidFill>
                  <a:srgbClr val="6B0001"/>
                </a:solidFill>
                <a:latin typeface="Courier New"/>
                <a:cs typeface="Courier New"/>
              </a:rPr>
              <a:t>root 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= </a:t>
            </a:r>
            <a:r>
              <a:rPr sz="1500" spc="-5" dirty="0">
                <a:solidFill>
                  <a:srgbClr val="6D6F24"/>
                </a:solidFill>
                <a:latin typeface="Courier New"/>
                <a:cs typeface="Courier New"/>
              </a:rPr>
              <a:t>result.get(</a:t>
            </a:r>
            <a:r>
              <a:rPr sz="1500" b="1" spc="-5" dirty="0">
                <a:solidFill>
                  <a:srgbClr val="6B0001"/>
                </a:solidFill>
                <a:latin typeface="Courier New"/>
                <a:cs typeface="Courier New"/>
              </a:rPr>
              <a:t>function</a:t>
            </a:r>
            <a:r>
              <a:rPr sz="1500" spc="-5" dirty="0">
                <a:solidFill>
                  <a:srgbClr val="6D6F24"/>
                </a:solidFill>
                <a:latin typeface="Courier New"/>
                <a:cs typeface="Courier New"/>
              </a:rPr>
              <a:t>()</a:t>
            </a:r>
            <a:r>
              <a:rPr sz="1500" spc="1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500">
              <a:latin typeface="Courier New"/>
              <a:cs typeface="Courier New"/>
            </a:endParaRPr>
          </a:p>
          <a:p>
            <a:pPr marL="469900">
              <a:lnSpc>
                <a:spcPct val="100000"/>
              </a:lnSpc>
            </a:pPr>
            <a:r>
              <a:rPr sz="1500" dirty="0">
                <a:latin typeface="Courier New"/>
                <a:cs typeface="Courier New"/>
              </a:rPr>
              <a:t>$scope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.movies =</a:t>
            </a:r>
            <a:r>
              <a:rPr sz="1500" spc="-10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root.movies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5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0182" y="5101475"/>
            <a:ext cx="1054735" cy="478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endParaRPr sz="15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15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5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37189" y="5536082"/>
            <a:ext cx="5200307" cy="1417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3085">
              <a:lnSpc>
                <a:spcPct val="100000"/>
              </a:lnSpc>
            </a:pPr>
            <a:r>
              <a:rPr spc="-5" dirty="0"/>
              <a:t>$resource</a:t>
            </a:r>
            <a:r>
              <a:rPr spc="-50" dirty="0"/>
              <a:t> </a:t>
            </a:r>
            <a:r>
              <a:rPr spc="-5" dirty="0"/>
              <a:t>methods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1995055"/>
            <a:ext cx="7769225" cy="4094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$resource contains convenient methods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for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30"/>
              </a:spcBef>
              <a:buFont typeface="Arial"/>
              <a:buChar char="–"/>
              <a:tabLst>
                <a:tab pos="755650" algn="l"/>
                <a:tab pos="1466215" algn="l"/>
              </a:tabLst>
            </a:pPr>
            <a:r>
              <a:rPr sz="2800" dirty="0">
                <a:latin typeface="SimSun"/>
                <a:cs typeface="SimSun"/>
              </a:rPr>
              <a:t>get	('GET')</a:t>
            </a:r>
            <a:endParaRPr sz="2800">
              <a:latin typeface="SimSun"/>
              <a:cs typeface="SimSun"/>
            </a:endParaRPr>
          </a:p>
          <a:p>
            <a:pPr marL="755650" lvl="1" indent="-285750">
              <a:lnSpc>
                <a:spcPct val="100000"/>
              </a:lnSpc>
              <a:spcBef>
                <a:spcPts val="640"/>
              </a:spcBef>
              <a:buFont typeface="Arial"/>
              <a:buChar char="–"/>
              <a:tabLst>
                <a:tab pos="755650" algn="l"/>
                <a:tab pos="1644014" algn="l"/>
              </a:tabLst>
            </a:pPr>
            <a:r>
              <a:rPr sz="2800" dirty="0">
                <a:latin typeface="SimSun"/>
                <a:cs typeface="SimSun"/>
              </a:rPr>
              <a:t>save	('POST')</a:t>
            </a:r>
            <a:endParaRPr sz="2800">
              <a:latin typeface="SimSun"/>
              <a:cs typeface="SimSun"/>
            </a:endParaRPr>
          </a:p>
          <a:p>
            <a:pPr marL="755650" lvl="1" indent="-285750">
              <a:lnSpc>
                <a:spcPct val="100000"/>
              </a:lnSpc>
              <a:spcBef>
                <a:spcPts val="740"/>
              </a:spcBef>
              <a:buFont typeface="Arial"/>
              <a:buChar char="–"/>
              <a:tabLst>
                <a:tab pos="755650" algn="l"/>
                <a:tab pos="1821814" algn="l"/>
                <a:tab pos="3244215" algn="l"/>
              </a:tabLst>
            </a:pPr>
            <a:r>
              <a:rPr sz="2800" dirty="0">
                <a:latin typeface="SimSun"/>
                <a:cs typeface="SimSun"/>
              </a:rPr>
              <a:t>query	('GET',	isArray:true)</a:t>
            </a:r>
            <a:endParaRPr sz="2800">
              <a:latin typeface="SimSun"/>
              <a:cs typeface="SimSun"/>
            </a:endParaRPr>
          </a:p>
          <a:p>
            <a:pPr marL="755650" lvl="1" indent="-285750">
              <a:lnSpc>
                <a:spcPct val="100000"/>
              </a:lnSpc>
              <a:spcBef>
                <a:spcPts val="640"/>
              </a:spcBef>
              <a:buFont typeface="Arial"/>
              <a:buChar char="–"/>
              <a:tabLst>
                <a:tab pos="755650" algn="l"/>
                <a:tab pos="1999614" algn="l"/>
              </a:tabLst>
            </a:pPr>
            <a:r>
              <a:rPr sz="2800" dirty="0">
                <a:latin typeface="SimSun"/>
                <a:cs typeface="SimSun"/>
              </a:rPr>
              <a:t>remove	('DELETE')</a:t>
            </a:r>
            <a:endParaRPr sz="2800">
              <a:latin typeface="SimSun"/>
              <a:cs typeface="SimSun"/>
            </a:endParaRPr>
          </a:p>
          <a:p>
            <a:pPr marL="355600" marR="5080" indent="-342900">
              <a:lnSpc>
                <a:spcPct val="100699"/>
              </a:lnSpc>
              <a:spcBef>
                <a:spcPts val="7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Calling these </a:t>
            </a:r>
            <a:r>
              <a:rPr sz="3200" spc="-5" dirty="0">
                <a:latin typeface="Calibri"/>
                <a:cs typeface="Calibri"/>
              </a:rPr>
              <a:t>will invoke </a:t>
            </a:r>
            <a:r>
              <a:rPr sz="3200" spc="-25" dirty="0">
                <a:latin typeface="Calibri"/>
                <a:cs typeface="Calibri"/>
              </a:rPr>
              <a:t>$http </a:t>
            </a:r>
            <a:r>
              <a:rPr sz="3200" spc="-5" dirty="0">
                <a:latin typeface="Calibri"/>
                <a:cs typeface="Calibri"/>
              </a:rPr>
              <a:t>(ajax </a:t>
            </a:r>
            <a:r>
              <a:rPr sz="3200" dirty="0">
                <a:latin typeface="Calibri"/>
                <a:cs typeface="Calibri"/>
              </a:rPr>
              <a:t>call) </a:t>
            </a:r>
            <a:r>
              <a:rPr sz="3200" spc="-5" dirty="0">
                <a:latin typeface="Calibri"/>
                <a:cs typeface="Calibri"/>
              </a:rPr>
              <a:t>with  </a:t>
            </a:r>
            <a:r>
              <a:rPr sz="3200" dirty="0">
                <a:latin typeface="Calibri"/>
                <a:cs typeface="Calibri"/>
              </a:rPr>
              <a:t>the speciﬁed </a:t>
            </a:r>
            <a:r>
              <a:rPr sz="3200" spc="-30" dirty="0">
                <a:latin typeface="Calibri"/>
                <a:cs typeface="Calibri"/>
              </a:rPr>
              <a:t>http </a:t>
            </a:r>
            <a:r>
              <a:rPr sz="3200" spc="-5" dirty="0">
                <a:latin typeface="Calibri"/>
                <a:cs typeface="Calibri"/>
              </a:rPr>
              <a:t>method </a:t>
            </a:r>
            <a:r>
              <a:rPr sz="3200" dirty="0">
                <a:latin typeface="Calibri"/>
                <a:cs typeface="Calibri"/>
              </a:rPr>
              <a:t>(GET, POST,  </a:t>
            </a:r>
            <a:r>
              <a:rPr sz="3200" spc="-5" dirty="0">
                <a:latin typeface="Calibri"/>
                <a:cs typeface="Calibri"/>
              </a:rPr>
              <a:t>DELETE), destination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parameters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4830">
              <a:lnSpc>
                <a:spcPct val="100000"/>
              </a:lnSpc>
            </a:pPr>
            <a:r>
              <a:rPr dirty="0"/>
              <a:t>Passing</a:t>
            </a:r>
            <a:r>
              <a:rPr spc="-65" dirty="0"/>
              <a:t> </a:t>
            </a:r>
            <a:r>
              <a:rPr spc="-5" dirty="0"/>
              <a:t>Parameters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1995055"/>
            <a:ext cx="5894070" cy="459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565656"/>
                </a:solidFill>
                <a:latin typeface="Courier New"/>
                <a:cs typeface="Courier New"/>
              </a:rPr>
              <a:t>// Load </a:t>
            </a:r>
            <a:r>
              <a:rPr sz="1400" dirty="0">
                <a:solidFill>
                  <a:srgbClr val="565656"/>
                </a:solidFill>
                <a:latin typeface="Courier New"/>
                <a:cs typeface="Courier New"/>
              </a:rPr>
              <a:t>ngResource </a:t>
            </a:r>
            <a:r>
              <a:rPr sz="1400" spc="-5" dirty="0">
                <a:solidFill>
                  <a:srgbClr val="565656"/>
                </a:solidFill>
                <a:latin typeface="Courier New"/>
                <a:cs typeface="Courier New"/>
              </a:rPr>
              <a:t>before</a:t>
            </a:r>
            <a:r>
              <a:rPr sz="1400" spc="-75" dirty="0">
                <a:solidFill>
                  <a:srgbClr val="565656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565656"/>
                </a:solidFill>
                <a:latin typeface="Courier New"/>
                <a:cs typeface="Courier New"/>
              </a:rPr>
              <a:t>this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var </a:t>
            </a:r>
            <a:r>
              <a:rPr sz="1400" dirty="0">
                <a:solidFill>
                  <a:srgbClr val="6B0001"/>
                </a:solidFill>
                <a:latin typeface="Courier New"/>
                <a:cs typeface="Courier New"/>
              </a:rPr>
              <a:t>restApp </a:t>
            </a:r>
            <a:r>
              <a:rPr sz="1400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1400" spc="-10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6D6F24"/>
                </a:solidFill>
                <a:latin typeface="Courier New"/>
                <a:cs typeface="Courier New"/>
              </a:rPr>
              <a:t>angular.module(</a:t>
            </a:r>
            <a:r>
              <a:rPr sz="1400" dirty="0">
                <a:solidFill>
                  <a:srgbClr val="0000DF"/>
                </a:solidFill>
                <a:latin typeface="Courier New"/>
                <a:cs typeface="Courier New"/>
              </a:rPr>
              <a:t>'restApp'</a:t>
            </a:r>
            <a:r>
              <a:rPr sz="1400" dirty="0">
                <a:solidFill>
                  <a:srgbClr val="6D6F24"/>
                </a:solidFill>
                <a:latin typeface="Courier New"/>
                <a:cs typeface="Courier New"/>
              </a:rPr>
              <a:t>,[</a:t>
            </a:r>
            <a:r>
              <a:rPr sz="1400" dirty="0">
                <a:solidFill>
                  <a:srgbClr val="0000DF"/>
                </a:solidFill>
                <a:latin typeface="Courier New"/>
                <a:cs typeface="Courier New"/>
              </a:rPr>
              <a:t>'ngResource'</a:t>
            </a:r>
            <a:r>
              <a:rPr sz="1400" dirty="0">
                <a:solidFill>
                  <a:srgbClr val="6D6F24"/>
                </a:solidFill>
                <a:latin typeface="Courier New"/>
                <a:cs typeface="Courier New"/>
              </a:rPr>
              <a:t>])</a:t>
            </a:r>
            <a:r>
              <a:rPr sz="14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0182" y="2761627"/>
            <a:ext cx="7921625" cy="1974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485900" algn="ctr">
              <a:lnSpc>
                <a:spcPct val="100000"/>
              </a:lnSpc>
            </a:pPr>
            <a:r>
              <a:rPr sz="1400" dirty="0">
                <a:latin typeface="Courier New"/>
                <a:cs typeface="Courier New"/>
              </a:rPr>
              <a:t>restApp</a:t>
            </a:r>
            <a:r>
              <a:rPr sz="1400" dirty="0">
                <a:solidFill>
                  <a:srgbClr val="6D6F24"/>
                </a:solidFill>
                <a:latin typeface="Courier New"/>
                <a:cs typeface="Courier New"/>
              </a:rPr>
              <a:t>.controller(</a:t>
            </a:r>
            <a:r>
              <a:rPr sz="14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400" dirty="0">
                <a:solidFill>
                  <a:srgbClr val="0000DF"/>
                </a:solidFill>
                <a:latin typeface="Courier New"/>
                <a:cs typeface="Courier New"/>
              </a:rPr>
              <a:t>RestCtrl</a:t>
            </a:r>
            <a:r>
              <a:rPr sz="14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400" dirty="0">
                <a:solidFill>
                  <a:srgbClr val="6D6F24"/>
                </a:solidFill>
                <a:latin typeface="Courier New"/>
                <a:cs typeface="Courier New"/>
              </a:rPr>
              <a:t>, </a:t>
            </a:r>
            <a:r>
              <a:rPr sz="1400" b="1" spc="-5" dirty="0">
                <a:solidFill>
                  <a:srgbClr val="6B0001"/>
                </a:solidFill>
                <a:latin typeface="Courier New"/>
                <a:cs typeface="Courier New"/>
              </a:rPr>
              <a:t>function</a:t>
            </a:r>
            <a:r>
              <a:rPr sz="1400" spc="-5" dirty="0">
                <a:solidFill>
                  <a:srgbClr val="6D6F24"/>
                </a:solidFill>
                <a:latin typeface="Courier New"/>
                <a:cs typeface="Courier New"/>
              </a:rPr>
              <a:t>($scope, $resource)</a:t>
            </a:r>
            <a:r>
              <a:rPr sz="1400" spc="-45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400">
              <a:latin typeface="Courier New"/>
              <a:cs typeface="Courier New"/>
            </a:endParaRPr>
          </a:p>
          <a:p>
            <a:pPr marL="439420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latin typeface="Courier New"/>
                <a:cs typeface="Courier New"/>
              </a:rPr>
              <a:t>$scope</a:t>
            </a:r>
            <a:r>
              <a:rPr sz="1400" dirty="0">
                <a:solidFill>
                  <a:srgbClr val="6D6F24"/>
                </a:solidFill>
                <a:latin typeface="Courier New"/>
                <a:cs typeface="Courier New"/>
              </a:rPr>
              <a:t>.doClick = </a:t>
            </a:r>
            <a:r>
              <a:rPr sz="1400" b="1" spc="-5" dirty="0">
                <a:solidFill>
                  <a:srgbClr val="6B0001"/>
                </a:solidFill>
                <a:latin typeface="Courier New"/>
                <a:cs typeface="Courier New"/>
              </a:rPr>
              <a:t>function</a:t>
            </a:r>
            <a:r>
              <a:rPr sz="1400" spc="-5" dirty="0">
                <a:solidFill>
                  <a:srgbClr val="6D6F24"/>
                </a:solidFill>
                <a:latin typeface="Courier New"/>
                <a:cs typeface="Courier New"/>
              </a:rPr>
              <a:t>()</a:t>
            </a:r>
            <a:r>
              <a:rPr sz="1400" spc="-55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400">
              <a:latin typeface="Courier New"/>
              <a:cs typeface="Courier New"/>
            </a:endParaRPr>
          </a:p>
          <a:p>
            <a:pPr marL="12700" marR="111760" indent="1280160">
              <a:lnSpc>
                <a:spcPts val="1660"/>
              </a:lnSpc>
              <a:spcBef>
                <a:spcPts val="390"/>
              </a:spcBef>
            </a:pP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var </a:t>
            </a:r>
            <a:r>
              <a:rPr sz="1400" dirty="0">
                <a:solidFill>
                  <a:srgbClr val="6B0001"/>
                </a:solidFill>
                <a:latin typeface="Courier New"/>
                <a:cs typeface="Courier New"/>
              </a:rPr>
              <a:t>searchString </a:t>
            </a:r>
            <a:r>
              <a:rPr sz="1400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1400" spc="-10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0000DF"/>
                </a:solidFill>
                <a:latin typeface="Courier New"/>
                <a:cs typeface="Courier New"/>
                <a:hlinkClick r:id="rId2"/>
              </a:rPr>
              <a:t>'http://api.rottentomatoes.com</a:t>
            </a:r>
            <a:r>
              <a:rPr sz="1400" dirty="0">
                <a:solidFill>
                  <a:srgbClr val="0000DF"/>
                </a:solidFill>
                <a:latin typeface="Courier New"/>
                <a:cs typeface="Courier New"/>
              </a:rPr>
              <a:t>/</a:t>
            </a:r>
            <a:r>
              <a:rPr sz="1400" dirty="0">
                <a:solidFill>
                  <a:srgbClr val="0000DF"/>
                </a:solidFill>
                <a:latin typeface="Courier New"/>
                <a:cs typeface="Courier New"/>
                <a:hlinkClick r:id="rId2"/>
              </a:rPr>
              <a:t>api/public/ </a:t>
            </a:r>
            <a:r>
              <a:rPr sz="1400" dirty="0">
                <a:solidFill>
                  <a:srgbClr val="0000DF"/>
                </a:solidFill>
                <a:latin typeface="Courier New"/>
                <a:cs typeface="Courier New"/>
              </a:rPr>
              <a:t> v1.0/movies.json?apikey=key&amp;q=:title&amp;page_limit=5'</a:t>
            </a:r>
            <a:r>
              <a:rPr sz="14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400">
              <a:latin typeface="Courier New"/>
              <a:cs typeface="Courier New"/>
            </a:endParaRPr>
          </a:p>
          <a:p>
            <a:pPr marL="1292860">
              <a:lnSpc>
                <a:spcPct val="100000"/>
              </a:lnSpc>
              <a:spcBef>
                <a:spcPts val="300"/>
              </a:spcBef>
            </a:pP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var </a:t>
            </a:r>
            <a:r>
              <a:rPr sz="1400" spc="-5" dirty="0">
                <a:solidFill>
                  <a:srgbClr val="6B0001"/>
                </a:solidFill>
                <a:latin typeface="Courier New"/>
                <a:cs typeface="Courier New"/>
              </a:rPr>
              <a:t>result </a:t>
            </a:r>
            <a:r>
              <a:rPr sz="1400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1400" spc="-9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6D6F24"/>
                </a:solidFill>
                <a:latin typeface="Courier New"/>
                <a:cs typeface="Courier New"/>
              </a:rPr>
              <a:t>$resource(searchString)</a:t>
            </a:r>
            <a:r>
              <a:rPr sz="14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400">
              <a:latin typeface="Courier New"/>
              <a:cs typeface="Courier New"/>
            </a:endParaRPr>
          </a:p>
          <a:p>
            <a:pPr marL="1292860">
              <a:lnSpc>
                <a:spcPct val="100000"/>
              </a:lnSpc>
              <a:spcBef>
                <a:spcPts val="320"/>
              </a:spcBef>
            </a:pPr>
            <a:r>
              <a:rPr sz="1400" b="1" dirty="0">
                <a:solidFill>
                  <a:srgbClr val="6B0001"/>
                </a:solidFill>
                <a:latin typeface="Courier New"/>
                <a:cs typeface="Courier New"/>
              </a:rPr>
              <a:t>var </a:t>
            </a:r>
            <a:r>
              <a:rPr sz="1400" spc="-5" dirty="0">
                <a:solidFill>
                  <a:srgbClr val="6B0001"/>
                </a:solidFill>
                <a:latin typeface="Courier New"/>
                <a:cs typeface="Courier New"/>
              </a:rPr>
              <a:t>root </a:t>
            </a:r>
            <a:r>
              <a:rPr sz="1400" dirty="0">
                <a:solidFill>
                  <a:srgbClr val="6D6F24"/>
                </a:solidFill>
                <a:latin typeface="Courier New"/>
                <a:cs typeface="Courier New"/>
              </a:rPr>
              <a:t>= </a:t>
            </a:r>
            <a:r>
              <a:rPr sz="1400" spc="-5" dirty="0">
                <a:solidFill>
                  <a:srgbClr val="6D6F24"/>
                </a:solidFill>
                <a:latin typeface="Courier New"/>
                <a:cs typeface="Courier New"/>
              </a:rPr>
              <a:t>result.get(</a:t>
            </a:r>
            <a:r>
              <a:rPr sz="1400" spc="-5" dirty="0">
                <a:solidFill>
                  <a:srgbClr val="6B006D"/>
                </a:solidFill>
                <a:latin typeface="Courier New"/>
                <a:cs typeface="Courier New"/>
              </a:rPr>
              <a:t>{title: </a:t>
            </a:r>
            <a:r>
              <a:rPr sz="1400" dirty="0">
                <a:solidFill>
                  <a:srgbClr val="6B006D"/>
                </a:solidFill>
                <a:latin typeface="Courier New"/>
                <a:cs typeface="Courier New"/>
              </a:rPr>
              <a:t>$scope</a:t>
            </a:r>
            <a:r>
              <a:rPr sz="1400" dirty="0">
                <a:solidFill>
                  <a:srgbClr val="6D6F24"/>
                </a:solidFill>
                <a:latin typeface="Courier New"/>
                <a:cs typeface="Courier New"/>
              </a:rPr>
              <a:t>.movietitle</a:t>
            </a:r>
            <a:r>
              <a:rPr sz="14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1400" dirty="0">
                <a:solidFill>
                  <a:srgbClr val="6D6F24"/>
                </a:solidFill>
                <a:latin typeface="Courier New"/>
                <a:cs typeface="Courier New"/>
              </a:rPr>
              <a:t>, </a:t>
            </a:r>
            <a:r>
              <a:rPr sz="1400" b="1" spc="-5" dirty="0">
                <a:solidFill>
                  <a:srgbClr val="6B0001"/>
                </a:solidFill>
                <a:latin typeface="Courier New"/>
                <a:cs typeface="Courier New"/>
              </a:rPr>
              <a:t>function</a:t>
            </a:r>
            <a:r>
              <a:rPr sz="1400" spc="-5" dirty="0">
                <a:solidFill>
                  <a:srgbClr val="6D6F24"/>
                </a:solidFill>
                <a:latin typeface="Courier New"/>
                <a:cs typeface="Courier New"/>
              </a:rPr>
              <a:t>()</a:t>
            </a:r>
            <a:r>
              <a:rPr sz="1400" spc="2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400">
              <a:latin typeface="Courier New"/>
              <a:cs typeface="Courier New"/>
            </a:endParaRPr>
          </a:p>
          <a:p>
            <a:pPr marR="1485900" algn="ctr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latin typeface="Courier New"/>
                <a:cs typeface="Courier New"/>
              </a:rPr>
              <a:t>$scope</a:t>
            </a:r>
            <a:r>
              <a:rPr sz="1400" dirty="0">
                <a:solidFill>
                  <a:srgbClr val="6D6F24"/>
                </a:solidFill>
                <a:latin typeface="Courier New"/>
                <a:cs typeface="Courier New"/>
              </a:rPr>
              <a:t>.movies =</a:t>
            </a:r>
            <a:r>
              <a:rPr sz="1400" spc="-10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400" dirty="0">
                <a:solidFill>
                  <a:srgbClr val="6D6F24"/>
                </a:solidFill>
                <a:latin typeface="Courier New"/>
                <a:cs typeface="Courier New"/>
              </a:rPr>
              <a:t>root.movies</a:t>
            </a:r>
            <a:r>
              <a:rPr sz="14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400">
              <a:latin typeface="Courier New"/>
              <a:cs typeface="Courier New"/>
            </a:endParaRPr>
          </a:p>
          <a:p>
            <a:pPr marL="1292860">
              <a:lnSpc>
                <a:spcPct val="100000"/>
              </a:lnSpc>
              <a:spcBef>
                <a:spcPts val="320"/>
              </a:spcBef>
            </a:pPr>
            <a:r>
              <a:rPr sz="14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14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4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63761" y="4768227"/>
            <a:ext cx="132715" cy="234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0182" y="5022227"/>
            <a:ext cx="346075" cy="234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14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4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55298" y="1267701"/>
            <a:ext cx="4596942" cy="22943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52282" y="1305097"/>
            <a:ext cx="1413167" cy="9809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07254" y="1296657"/>
            <a:ext cx="4495228" cy="21928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07255" y="1296657"/>
            <a:ext cx="4495800" cy="2193290"/>
          </a:xfrm>
          <a:custGeom>
            <a:avLst/>
            <a:gdLst/>
            <a:ahLst/>
            <a:cxnLst/>
            <a:rect l="l" t="t" r="r" b="b"/>
            <a:pathLst>
              <a:path w="4495800" h="2193290">
                <a:moveTo>
                  <a:pt x="2614878" y="156709"/>
                </a:moveTo>
                <a:lnTo>
                  <a:pt x="2622867" y="107177"/>
                </a:lnTo>
                <a:lnTo>
                  <a:pt x="2645114" y="64159"/>
                </a:lnTo>
                <a:lnTo>
                  <a:pt x="2679037" y="30235"/>
                </a:lnTo>
                <a:lnTo>
                  <a:pt x="2722055" y="7989"/>
                </a:lnTo>
                <a:lnTo>
                  <a:pt x="2771587" y="0"/>
                </a:lnTo>
                <a:lnTo>
                  <a:pt x="2928268" y="0"/>
                </a:lnTo>
                <a:lnTo>
                  <a:pt x="3398354" y="0"/>
                </a:lnTo>
                <a:lnTo>
                  <a:pt x="4338516" y="0"/>
                </a:lnTo>
                <a:lnTo>
                  <a:pt x="4388044" y="7989"/>
                </a:lnTo>
                <a:lnTo>
                  <a:pt x="4431060" y="30235"/>
                </a:lnTo>
                <a:lnTo>
                  <a:pt x="4464981" y="64159"/>
                </a:lnTo>
                <a:lnTo>
                  <a:pt x="4487227" y="107177"/>
                </a:lnTo>
                <a:lnTo>
                  <a:pt x="4495216" y="156709"/>
                </a:lnTo>
                <a:lnTo>
                  <a:pt x="4495216" y="548474"/>
                </a:lnTo>
                <a:lnTo>
                  <a:pt x="4495216" y="783535"/>
                </a:lnTo>
                <a:lnTo>
                  <a:pt x="4487227" y="833064"/>
                </a:lnTo>
                <a:lnTo>
                  <a:pt x="4464981" y="876083"/>
                </a:lnTo>
                <a:lnTo>
                  <a:pt x="4431060" y="910006"/>
                </a:lnTo>
                <a:lnTo>
                  <a:pt x="4388044" y="932253"/>
                </a:lnTo>
                <a:lnTo>
                  <a:pt x="4338516" y="940242"/>
                </a:lnTo>
                <a:lnTo>
                  <a:pt x="3398354" y="940242"/>
                </a:lnTo>
                <a:lnTo>
                  <a:pt x="2928268" y="940242"/>
                </a:lnTo>
                <a:lnTo>
                  <a:pt x="2771587" y="940242"/>
                </a:lnTo>
                <a:lnTo>
                  <a:pt x="2722055" y="932253"/>
                </a:lnTo>
                <a:lnTo>
                  <a:pt x="2679037" y="910006"/>
                </a:lnTo>
                <a:lnTo>
                  <a:pt x="2645114" y="876083"/>
                </a:lnTo>
                <a:lnTo>
                  <a:pt x="2622867" y="833064"/>
                </a:lnTo>
                <a:lnTo>
                  <a:pt x="2614878" y="783532"/>
                </a:lnTo>
                <a:lnTo>
                  <a:pt x="0" y="2192828"/>
                </a:lnTo>
                <a:lnTo>
                  <a:pt x="2614878" y="548474"/>
                </a:lnTo>
                <a:lnTo>
                  <a:pt x="2614878" y="156709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020484" y="1356664"/>
            <a:ext cx="1289685" cy="836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98450">
              <a:lnSpc>
                <a:spcPct val="995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:title </a:t>
            </a:r>
            <a:r>
              <a:rPr sz="1800" spc="-280" dirty="0">
                <a:solidFill>
                  <a:srgbClr val="FFFFFF"/>
                </a:solidFill>
                <a:latin typeface="Calibri"/>
                <a:cs typeface="Calibri"/>
              </a:rPr>
              <a:t>-­‐&gt;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parametrized  URL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template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60388" y="4310151"/>
            <a:ext cx="2722422" cy="14671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70636" y="4775664"/>
            <a:ext cx="1641767" cy="9809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09347" y="4337037"/>
            <a:ext cx="2623642" cy="13676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09340" y="4337039"/>
            <a:ext cx="2623820" cy="1367790"/>
          </a:xfrm>
          <a:custGeom>
            <a:avLst/>
            <a:gdLst/>
            <a:ahLst/>
            <a:cxnLst/>
            <a:rect l="l" t="t" r="r" b="b"/>
            <a:pathLst>
              <a:path w="2623820" h="1367789">
                <a:moveTo>
                  <a:pt x="743299" y="584087"/>
                </a:moveTo>
                <a:lnTo>
                  <a:pt x="751288" y="534555"/>
                </a:lnTo>
                <a:lnTo>
                  <a:pt x="773535" y="491536"/>
                </a:lnTo>
                <a:lnTo>
                  <a:pt x="807458" y="457613"/>
                </a:lnTo>
                <a:lnTo>
                  <a:pt x="850476" y="435366"/>
                </a:lnTo>
                <a:lnTo>
                  <a:pt x="900009" y="427377"/>
                </a:lnTo>
                <a:lnTo>
                  <a:pt x="1056690" y="427377"/>
                </a:lnTo>
                <a:lnTo>
                  <a:pt x="0" y="0"/>
                </a:lnTo>
                <a:lnTo>
                  <a:pt x="1526775" y="427377"/>
                </a:lnTo>
                <a:lnTo>
                  <a:pt x="2466928" y="427377"/>
                </a:lnTo>
                <a:lnTo>
                  <a:pt x="2516461" y="435366"/>
                </a:lnTo>
                <a:lnTo>
                  <a:pt x="2559479" y="457613"/>
                </a:lnTo>
                <a:lnTo>
                  <a:pt x="2593402" y="491536"/>
                </a:lnTo>
                <a:lnTo>
                  <a:pt x="2615649" y="534555"/>
                </a:lnTo>
                <a:lnTo>
                  <a:pt x="2623638" y="584087"/>
                </a:lnTo>
                <a:lnTo>
                  <a:pt x="2623638" y="819145"/>
                </a:lnTo>
                <a:lnTo>
                  <a:pt x="2623638" y="1210910"/>
                </a:lnTo>
                <a:lnTo>
                  <a:pt x="2615649" y="1260442"/>
                </a:lnTo>
                <a:lnTo>
                  <a:pt x="2593402" y="1303461"/>
                </a:lnTo>
                <a:lnTo>
                  <a:pt x="2559479" y="1337384"/>
                </a:lnTo>
                <a:lnTo>
                  <a:pt x="2516461" y="1359630"/>
                </a:lnTo>
                <a:lnTo>
                  <a:pt x="2466928" y="1367620"/>
                </a:lnTo>
                <a:lnTo>
                  <a:pt x="1526775" y="1367620"/>
                </a:lnTo>
                <a:lnTo>
                  <a:pt x="1056690" y="1367620"/>
                </a:lnTo>
                <a:lnTo>
                  <a:pt x="900009" y="1367620"/>
                </a:lnTo>
                <a:lnTo>
                  <a:pt x="850476" y="1359630"/>
                </a:lnTo>
                <a:lnTo>
                  <a:pt x="807458" y="1337384"/>
                </a:lnTo>
                <a:lnTo>
                  <a:pt x="773535" y="1303461"/>
                </a:lnTo>
                <a:lnTo>
                  <a:pt x="751288" y="1260442"/>
                </a:lnTo>
                <a:lnTo>
                  <a:pt x="743299" y="1210910"/>
                </a:lnTo>
                <a:lnTo>
                  <a:pt x="743299" y="819145"/>
                </a:lnTo>
                <a:lnTo>
                  <a:pt x="743299" y="584084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338197" y="4838306"/>
            <a:ext cx="1515110" cy="822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21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Giving the  parameter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14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$scope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2365">
              <a:lnSpc>
                <a:spcPct val="100000"/>
              </a:lnSpc>
            </a:pPr>
            <a:r>
              <a:rPr dirty="0"/>
              <a:t>Using</a:t>
            </a:r>
            <a:r>
              <a:rPr spc="-80" dirty="0"/>
              <a:t> </a:t>
            </a:r>
            <a:r>
              <a:rPr spc="-5" dirty="0"/>
              <a:t>Services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1995055"/>
            <a:ext cx="505587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565656"/>
                </a:solidFill>
                <a:latin typeface="Courier New"/>
                <a:cs typeface="Courier New"/>
              </a:rPr>
              <a:t>// Load </a:t>
            </a:r>
            <a:r>
              <a:rPr sz="1200" dirty="0">
                <a:solidFill>
                  <a:srgbClr val="565656"/>
                </a:solidFill>
                <a:latin typeface="Courier New"/>
                <a:cs typeface="Courier New"/>
              </a:rPr>
              <a:t>ngResource </a:t>
            </a:r>
            <a:r>
              <a:rPr sz="1200" spc="-5" dirty="0">
                <a:solidFill>
                  <a:srgbClr val="565656"/>
                </a:solidFill>
                <a:latin typeface="Courier New"/>
                <a:cs typeface="Courier New"/>
              </a:rPr>
              <a:t>before</a:t>
            </a:r>
            <a:r>
              <a:rPr sz="1200" spc="-75" dirty="0">
                <a:solidFill>
                  <a:srgbClr val="565656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565656"/>
                </a:solidFill>
                <a:latin typeface="Courier New"/>
                <a:cs typeface="Courier New"/>
              </a:rPr>
              <a:t>this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200" b="1" dirty="0">
                <a:solidFill>
                  <a:srgbClr val="6B0001"/>
                </a:solidFill>
                <a:latin typeface="Courier New"/>
                <a:cs typeface="Courier New"/>
              </a:rPr>
              <a:t>var </a:t>
            </a:r>
            <a:r>
              <a:rPr sz="1200" dirty="0">
                <a:solidFill>
                  <a:srgbClr val="6B0001"/>
                </a:solidFill>
                <a:latin typeface="Courier New"/>
                <a:cs typeface="Courier New"/>
              </a:rPr>
              <a:t>restApp 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1200" spc="-10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angular.module(</a:t>
            </a:r>
            <a:r>
              <a:rPr sz="1200" dirty="0">
                <a:solidFill>
                  <a:srgbClr val="0000DF"/>
                </a:solidFill>
                <a:latin typeface="Courier New"/>
                <a:cs typeface="Courier New"/>
              </a:rPr>
              <a:t>'restApp'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,[</a:t>
            </a:r>
            <a:r>
              <a:rPr sz="1200" dirty="0">
                <a:solidFill>
                  <a:srgbClr val="0000DF"/>
                </a:solidFill>
                <a:latin typeface="Courier New"/>
                <a:cs typeface="Courier New"/>
              </a:rPr>
              <a:t>'ngResource'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])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0182" y="2641231"/>
            <a:ext cx="6976109" cy="152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ourier New"/>
                <a:cs typeface="Courier New"/>
              </a:rPr>
              <a:t>restApp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.controller(</a:t>
            </a:r>
            <a:r>
              <a:rPr sz="12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200" dirty="0">
                <a:solidFill>
                  <a:srgbClr val="0000DF"/>
                </a:solidFill>
                <a:latin typeface="Courier New"/>
                <a:cs typeface="Courier New"/>
              </a:rPr>
              <a:t>RestCtrl</a:t>
            </a:r>
            <a:r>
              <a:rPr sz="12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, </a:t>
            </a:r>
            <a:r>
              <a:rPr sz="1200" b="1" spc="-5" dirty="0">
                <a:solidFill>
                  <a:srgbClr val="6B0001"/>
                </a:solidFill>
                <a:latin typeface="Courier New"/>
                <a:cs typeface="Courier New"/>
              </a:rPr>
              <a:t>function</a:t>
            </a:r>
            <a:r>
              <a:rPr sz="1200" spc="-5" dirty="0">
                <a:solidFill>
                  <a:srgbClr val="6D6F24"/>
                </a:solidFill>
                <a:latin typeface="Courier New"/>
                <a:cs typeface="Courier New"/>
              </a:rPr>
              <a:t>($scope, 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MovieService)</a:t>
            </a:r>
            <a:r>
              <a:rPr sz="1200" spc="-5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200">
              <a:latin typeface="Courier New"/>
              <a:cs typeface="Courier New"/>
            </a:endParaRPr>
          </a:p>
          <a:p>
            <a:pPr marR="3558540" algn="ctr">
              <a:lnSpc>
                <a:spcPct val="100000"/>
              </a:lnSpc>
              <a:spcBef>
                <a:spcPts val="360"/>
              </a:spcBef>
            </a:pPr>
            <a:r>
              <a:rPr sz="1200" dirty="0">
                <a:latin typeface="Courier New"/>
                <a:cs typeface="Courier New"/>
              </a:rPr>
              <a:t>$scope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.doClick = </a:t>
            </a:r>
            <a:r>
              <a:rPr sz="1200" b="1" spc="-5" dirty="0">
                <a:solidFill>
                  <a:srgbClr val="6B0001"/>
                </a:solidFill>
                <a:latin typeface="Courier New"/>
                <a:cs typeface="Courier New"/>
              </a:rPr>
              <a:t>function</a:t>
            </a:r>
            <a:r>
              <a:rPr sz="1200" spc="-5" dirty="0">
                <a:solidFill>
                  <a:srgbClr val="6D6F24"/>
                </a:solidFill>
                <a:latin typeface="Courier New"/>
                <a:cs typeface="Courier New"/>
              </a:rPr>
              <a:t>()</a:t>
            </a:r>
            <a:r>
              <a:rPr sz="1200" spc="-55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200">
              <a:latin typeface="Courier New"/>
              <a:cs typeface="Courier New"/>
            </a:endParaRPr>
          </a:p>
          <a:p>
            <a:pPr marL="1109980">
              <a:lnSpc>
                <a:spcPct val="100000"/>
              </a:lnSpc>
              <a:spcBef>
                <a:spcPts val="260"/>
              </a:spcBef>
            </a:pPr>
            <a:r>
              <a:rPr sz="1200" b="1" dirty="0">
                <a:solidFill>
                  <a:srgbClr val="6B0001"/>
                </a:solidFill>
                <a:latin typeface="Courier New"/>
                <a:cs typeface="Courier New"/>
              </a:rPr>
              <a:t>var </a:t>
            </a:r>
            <a:r>
              <a:rPr sz="1200" spc="-5" dirty="0">
                <a:solidFill>
                  <a:srgbClr val="6B0001"/>
                </a:solidFill>
                <a:latin typeface="Courier New"/>
                <a:cs typeface="Courier New"/>
              </a:rPr>
              <a:t>root 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= </a:t>
            </a:r>
            <a:r>
              <a:rPr sz="1200" spc="-5" dirty="0">
                <a:solidFill>
                  <a:srgbClr val="6D6F24"/>
                </a:solidFill>
                <a:latin typeface="Courier New"/>
                <a:cs typeface="Courier New"/>
              </a:rPr>
              <a:t>MovieService.resource.get(</a:t>
            </a:r>
            <a:r>
              <a:rPr sz="1200" spc="-5" dirty="0">
                <a:solidFill>
                  <a:srgbClr val="6B006D"/>
                </a:solidFill>
                <a:latin typeface="Courier New"/>
                <a:cs typeface="Courier New"/>
              </a:rPr>
              <a:t>{title:</a:t>
            </a:r>
            <a:r>
              <a:rPr sz="1200" spc="45" dirty="0">
                <a:solidFill>
                  <a:srgbClr val="6B006D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$scope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.movietitle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,</a:t>
            </a:r>
            <a:endParaRPr sz="1200">
              <a:latin typeface="Courier New"/>
              <a:cs typeface="Courier New"/>
            </a:endParaRPr>
          </a:p>
          <a:p>
            <a:pPr marL="1109980">
              <a:lnSpc>
                <a:spcPct val="100000"/>
              </a:lnSpc>
              <a:spcBef>
                <a:spcPts val="260"/>
              </a:spcBef>
            </a:pPr>
            <a:r>
              <a:rPr sz="1200" b="1" spc="-5" dirty="0">
                <a:solidFill>
                  <a:srgbClr val="6B0001"/>
                </a:solidFill>
                <a:latin typeface="Courier New"/>
                <a:cs typeface="Courier New"/>
              </a:rPr>
              <a:t>function</a:t>
            </a:r>
            <a:r>
              <a:rPr sz="1200" spc="-5" dirty="0">
                <a:solidFill>
                  <a:srgbClr val="6D6F24"/>
                </a:solidFill>
                <a:latin typeface="Courier New"/>
                <a:cs typeface="Courier New"/>
              </a:rPr>
              <a:t>()</a:t>
            </a:r>
            <a:r>
              <a:rPr sz="1200" spc="-55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200">
              <a:latin typeface="Courier New"/>
              <a:cs typeface="Courier New"/>
            </a:endParaRPr>
          </a:p>
          <a:p>
            <a:pPr marL="1475740">
              <a:lnSpc>
                <a:spcPct val="100000"/>
              </a:lnSpc>
              <a:spcBef>
                <a:spcPts val="360"/>
              </a:spcBef>
            </a:pPr>
            <a:r>
              <a:rPr sz="1200" dirty="0">
                <a:latin typeface="Courier New"/>
                <a:cs typeface="Courier New"/>
              </a:rPr>
              <a:t>$scope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.movies =</a:t>
            </a:r>
            <a:r>
              <a:rPr sz="1200" spc="-10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root.movies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200">
              <a:latin typeface="Courier New"/>
              <a:cs typeface="Courier New"/>
            </a:endParaRPr>
          </a:p>
          <a:p>
            <a:pPr marL="1109980">
              <a:lnSpc>
                <a:spcPct val="100000"/>
              </a:lnSpc>
              <a:spcBef>
                <a:spcPts val="260"/>
              </a:spcBef>
            </a:pP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200">
              <a:latin typeface="Courier New"/>
              <a:cs typeface="Courier New"/>
            </a:endParaRPr>
          </a:p>
          <a:p>
            <a:pPr marL="744220">
              <a:lnSpc>
                <a:spcPct val="100000"/>
              </a:lnSpc>
              <a:spcBef>
                <a:spcPts val="260"/>
              </a:spcBef>
            </a:pP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0182" y="4177931"/>
            <a:ext cx="30035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0182" y="4792611"/>
            <a:ext cx="4872990" cy="477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 marR="5080" indent="-183515">
              <a:lnSpc>
                <a:spcPct val="125000"/>
              </a:lnSpc>
            </a:pPr>
            <a:r>
              <a:rPr sz="1200" dirty="0">
                <a:latin typeface="Courier New"/>
                <a:cs typeface="Courier New"/>
              </a:rPr>
              <a:t>restApp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.factory(</a:t>
            </a:r>
            <a:r>
              <a:rPr sz="1200" dirty="0">
                <a:solidFill>
                  <a:srgbClr val="0000DF"/>
                </a:solidFill>
                <a:latin typeface="Courier New"/>
                <a:cs typeface="Courier New"/>
              </a:rPr>
              <a:t>'MovieService'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, </a:t>
            </a:r>
            <a:r>
              <a:rPr sz="1200" b="1" spc="-5" dirty="0">
                <a:solidFill>
                  <a:srgbClr val="6B0001"/>
                </a:solidFill>
                <a:latin typeface="Courier New"/>
                <a:cs typeface="Courier New"/>
              </a:rPr>
              <a:t>function</a:t>
            </a:r>
            <a:r>
              <a:rPr sz="1200" spc="-5" dirty="0">
                <a:solidFill>
                  <a:srgbClr val="6D6F24"/>
                </a:solidFill>
                <a:latin typeface="Courier New"/>
                <a:cs typeface="Courier New"/>
              </a:rPr>
              <a:t>($resource) 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{  </a:t>
            </a:r>
            <a:r>
              <a:rPr sz="1200" spc="-5" dirty="0">
                <a:latin typeface="Courier New"/>
                <a:cs typeface="Courier New"/>
              </a:rPr>
              <a:t>factory 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1200" spc="-9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{};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10182" y="5282831"/>
            <a:ext cx="7799070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>
              <a:lnSpc>
                <a:spcPct val="100000"/>
              </a:lnSpc>
            </a:pPr>
            <a:r>
              <a:rPr sz="1200" dirty="0">
                <a:latin typeface="Courier New"/>
                <a:cs typeface="Courier New"/>
              </a:rPr>
              <a:t>factory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.resource =</a:t>
            </a:r>
            <a:r>
              <a:rPr sz="1200" spc="-10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$resource(</a:t>
            </a:r>
            <a:r>
              <a:rPr sz="1200" dirty="0">
                <a:solidFill>
                  <a:srgbClr val="0000DF"/>
                </a:solidFill>
                <a:latin typeface="Courier New"/>
                <a:cs typeface="Courier New"/>
              </a:rPr>
              <a:t>'http://api.rottentomatoes...&amp;q=:title&amp;page_limit=5'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200">
              <a:latin typeface="Courier New"/>
              <a:cs typeface="Courier New"/>
            </a:endParaRPr>
          </a:p>
          <a:p>
            <a:pPr marL="195580">
              <a:lnSpc>
                <a:spcPct val="100000"/>
              </a:lnSpc>
              <a:spcBef>
                <a:spcPts val="259"/>
              </a:spcBef>
            </a:pPr>
            <a:r>
              <a:rPr sz="1200" b="1" dirty="0">
                <a:solidFill>
                  <a:srgbClr val="6B0001"/>
                </a:solidFill>
                <a:latin typeface="Courier New"/>
                <a:cs typeface="Courier New"/>
              </a:rPr>
              <a:t>return</a:t>
            </a:r>
            <a:r>
              <a:rPr sz="1200" b="1" spc="-100" dirty="0">
                <a:solidFill>
                  <a:srgbClr val="6B0001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B0001"/>
                </a:solidFill>
                <a:latin typeface="Courier New"/>
                <a:cs typeface="Courier New"/>
              </a:rPr>
              <a:t>factory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26402" y="1450569"/>
            <a:ext cx="3005048" cy="1263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69148" y="1487977"/>
            <a:ext cx="1537855" cy="9809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76707" y="1479219"/>
            <a:ext cx="2904375" cy="11634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76707" y="1479220"/>
            <a:ext cx="2904490" cy="1163955"/>
          </a:xfrm>
          <a:custGeom>
            <a:avLst/>
            <a:gdLst/>
            <a:ahLst/>
            <a:cxnLst/>
            <a:rect l="l" t="t" r="r" b="b"/>
            <a:pathLst>
              <a:path w="2904490" h="1163955">
                <a:moveTo>
                  <a:pt x="1024038" y="156709"/>
                </a:moveTo>
                <a:lnTo>
                  <a:pt x="1032028" y="107177"/>
                </a:lnTo>
                <a:lnTo>
                  <a:pt x="1054274" y="64159"/>
                </a:lnTo>
                <a:lnTo>
                  <a:pt x="1088197" y="30235"/>
                </a:lnTo>
                <a:lnTo>
                  <a:pt x="1131216" y="7989"/>
                </a:lnTo>
                <a:lnTo>
                  <a:pt x="1180748" y="0"/>
                </a:lnTo>
                <a:lnTo>
                  <a:pt x="1337430" y="0"/>
                </a:lnTo>
                <a:lnTo>
                  <a:pt x="1807515" y="0"/>
                </a:lnTo>
                <a:lnTo>
                  <a:pt x="2747668" y="0"/>
                </a:lnTo>
                <a:lnTo>
                  <a:pt x="2797201" y="7989"/>
                </a:lnTo>
                <a:lnTo>
                  <a:pt x="2840219" y="30235"/>
                </a:lnTo>
                <a:lnTo>
                  <a:pt x="2874142" y="64159"/>
                </a:lnTo>
                <a:lnTo>
                  <a:pt x="2896388" y="107177"/>
                </a:lnTo>
                <a:lnTo>
                  <a:pt x="2904377" y="156709"/>
                </a:lnTo>
                <a:lnTo>
                  <a:pt x="2904377" y="548474"/>
                </a:lnTo>
                <a:lnTo>
                  <a:pt x="2904377" y="783535"/>
                </a:lnTo>
                <a:lnTo>
                  <a:pt x="2896388" y="833064"/>
                </a:lnTo>
                <a:lnTo>
                  <a:pt x="2874142" y="876083"/>
                </a:lnTo>
                <a:lnTo>
                  <a:pt x="2840219" y="910006"/>
                </a:lnTo>
                <a:lnTo>
                  <a:pt x="2797201" y="932252"/>
                </a:lnTo>
                <a:lnTo>
                  <a:pt x="2747668" y="940242"/>
                </a:lnTo>
                <a:lnTo>
                  <a:pt x="1807515" y="940242"/>
                </a:lnTo>
                <a:lnTo>
                  <a:pt x="1337430" y="940242"/>
                </a:lnTo>
                <a:lnTo>
                  <a:pt x="1180748" y="940242"/>
                </a:lnTo>
                <a:lnTo>
                  <a:pt x="1131216" y="932252"/>
                </a:lnTo>
                <a:lnTo>
                  <a:pt x="1088197" y="910006"/>
                </a:lnTo>
                <a:lnTo>
                  <a:pt x="1054274" y="876083"/>
                </a:lnTo>
                <a:lnTo>
                  <a:pt x="1032028" y="833064"/>
                </a:lnTo>
                <a:lnTo>
                  <a:pt x="1024038" y="783532"/>
                </a:lnTo>
                <a:lnTo>
                  <a:pt x="0" y="1163468"/>
                </a:lnTo>
                <a:lnTo>
                  <a:pt x="1024038" y="548474"/>
                </a:lnTo>
                <a:lnTo>
                  <a:pt x="1024038" y="156709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934301" y="1539227"/>
            <a:ext cx="1419860" cy="836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995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Controller  responsible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for  binding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89242" y="4052456"/>
            <a:ext cx="3005048" cy="12635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31988" y="4089864"/>
            <a:ext cx="1537855" cy="9809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40613" y="4078039"/>
            <a:ext cx="2904375" cy="11634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40613" y="4078033"/>
            <a:ext cx="2904490" cy="1163955"/>
          </a:xfrm>
          <a:custGeom>
            <a:avLst/>
            <a:gdLst/>
            <a:ahLst/>
            <a:cxnLst/>
            <a:rect l="l" t="t" r="r" b="b"/>
            <a:pathLst>
              <a:path w="2904490" h="1163954">
                <a:moveTo>
                  <a:pt x="1024039" y="156709"/>
                </a:moveTo>
                <a:lnTo>
                  <a:pt x="1032028" y="107177"/>
                </a:lnTo>
                <a:lnTo>
                  <a:pt x="1054275" y="64159"/>
                </a:lnTo>
                <a:lnTo>
                  <a:pt x="1088198" y="30235"/>
                </a:lnTo>
                <a:lnTo>
                  <a:pt x="1131216" y="7989"/>
                </a:lnTo>
                <a:lnTo>
                  <a:pt x="1180749" y="0"/>
                </a:lnTo>
                <a:lnTo>
                  <a:pt x="1337430" y="0"/>
                </a:lnTo>
                <a:lnTo>
                  <a:pt x="1807515" y="0"/>
                </a:lnTo>
                <a:lnTo>
                  <a:pt x="2747678" y="0"/>
                </a:lnTo>
                <a:lnTo>
                  <a:pt x="2797206" y="7989"/>
                </a:lnTo>
                <a:lnTo>
                  <a:pt x="2840221" y="30235"/>
                </a:lnTo>
                <a:lnTo>
                  <a:pt x="2874143" y="64159"/>
                </a:lnTo>
                <a:lnTo>
                  <a:pt x="2896388" y="107177"/>
                </a:lnTo>
                <a:lnTo>
                  <a:pt x="2904377" y="156709"/>
                </a:lnTo>
                <a:lnTo>
                  <a:pt x="2904377" y="548474"/>
                </a:lnTo>
                <a:lnTo>
                  <a:pt x="2904377" y="783535"/>
                </a:lnTo>
                <a:lnTo>
                  <a:pt x="2896388" y="833064"/>
                </a:lnTo>
                <a:lnTo>
                  <a:pt x="2874143" y="876083"/>
                </a:lnTo>
                <a:lnTo>
                  <a:pt x="2840221" y="910006"/>
                </a:lnTo>
                <a:lnTo>
                  <a:pt x="2797206" y="932253"/>
                </a:lnTo>
                <a:lnTo>
                  <a:pt x="2747678" y="940242"/>
                </a:lnTo>
                <a:lnTo>
                  <a:pt x="1807515" y="940242"/>
                </a:lnTo>
                <a:lnTo>
                  <a:pt x="1337430" y="940242"/>
                </a:lnTo>
                <a:lnTo>
                  <a:pt x="1180749" y="940242"/>
                </a:lnTo>
                <a:lnTo>
                  <a:pt x="1131216" y="932253"/>
                </a:lnTo>
                <a:lnTo>
                  <a:pt x="1088198" y="910006"/>
                </a:lnTo>
                <a:lnTo>
                  <a:pt x="1054275" y="876083"/>
                </a:lnTo>
                <a:lnTo>
                  <a:pt x="1032028" y="833064"/>
                </a:lnTo>
                <a:lnTo>
                  <a:pt x="1024039" y="783532"/>
                </a:lnTo>
                <a:lnTo>
                  <a:pt x="0" y="1163469"/>
                </a:lnTo>
                <a:lnTo>
                  <a:pt x="1024039" y="548474"/>
                </a:lnTo>
                <a:lnTo>
                  <a:pt x="1024039" y="156709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798208" y="4138040"/>
            <a:ext cx="1419860" cy="836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995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Service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responsible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for  the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resource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6800">
              <a:lnSpc>
                <a:spcPct val="100000"/>
              </a:lnSpc>
            </a:pPr>
            <a:r>
              <a:rPr spc="-5" dirty="0"/>
              <a:t>Simple</a:t>
            </a:r>
            <a:r>
              <a:rPr spc="-50" dirty="0"/>
              <a:t> </a:t>
            </a:r>
            <a:r>
              <a:rPr spc="-5" dirty="0"/>
              <a:t>Version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1995055"/>
            <a:ext cx="505587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565656"/>
                </a:solidFill>
                <a:latin typeface="Courier New"/>
                <a:cs typeface="Courier New"/>
              </a:rPr>
              <a:t>// Load </a:t>
            </a:r>
            <a:r>
              <a:rPr sz="1200" dirty="0">
                <a:solidFill>
                  <a:srgbClr val="565656"/>
                </a:solidFill>
                <a:latin typeface="Courier New"/>
                <a:cs typeface="Courier New"/>
              </a:rPr>
              <a:t>ngResource </a:t>
            </a:r>
            <a:r>
              <a:rPr sz="1200" spc="-5" dirty="0">
                <a:solidFill>
                  <a:srgbClr val="565656"/>
                </a:solidFill>
                <a:latin typeface="Courier New"/>
                <a:cs typeface="Courier New"/>
              </a:rPr>
              <a:t>before</a:t>
            </a:r>
            <a:r>
              <a:rPr sz="1200" spc="-75" dirty="0">
                <a:solidFill>
                  <a:srgbClr val="565656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565656"/>
                </a:solidFill>
                <a:latin typeface="Courier New"/>
                <a:cs typeface="Courier New"/>
              </a:rPr>
              <a:t>this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200" b="1" dirty="0">
                <a:solidFill>
                  <a:srgbClr val="6B0001"/>
                </a:solidFill>
                <a:latin typeface="Courier New"/>
                <a:cs typeface="Courier New"/>
              </a:rPr>
              <a:t>var </a:t>
            </a:r>
            <a:r>
              <a:rPr sz="1200" dirty="0">
                <a:solidFill>
                  <a:srgbClr val="6B0001"/>
                </a:solidFill>
                <a:latin typeface="Courier New"/>
                <a:cs typeface="Courier New"/>
              </a:rPr>
              <a:t>restApp 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1200" spc="-10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angular.module(</a:t>
            </a:r>
            <a:r>
              <a:rPr sz="1200" dirty="0">
                <a:solidFill>
                  <a:srgbClr val="0000DF"/>
                </a:solidFill>
                <a:latin typeface="Courier New"/>
                <a:cs typeface="Courier New"/>
              </a:rPr>
              <a:t>'restApp'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,[</a:t>
            </a:r>
            <a:r>
              <a:rPr sz="1200" dirty="0">
                <a:solidFill>
                  <a:srgbClr val="0000DF"/>
                </a:solidFill>
                <a:latin typeface="Courier New"/>
                <a:cs typeface="Courier New"/>
              </a:rPr>
              <a:t>'ngResource'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])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00014" y="2641231"/>
            <a:ext cx="13976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MovieService)</a:t>
            </a:r>
            <a:r>
              <a:rPr sz="1200" spc="-10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00021" y="3085731"/>
            <a:ext cx="176339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$scope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.movietitle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,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0182" y="2641231"/>
            <a:ext cx="4323715" cy="1092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ourier New"/>
                <a:cs typeface="Courier New"/>
              </a:rPr>
              <a:t>restApp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.controller(</a:t>
            </a:r>
            <a:r>
              <a:rPr sz="12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200" dirty="0">
                <a:solidFill>
                  <a:srgbClr val="0000DF"/>
                </a:solidFill>
                <a:latin typeface="Courier New"/>
                <a:cs typeface="Courier New"/>
              </a:rPr>
              <a:t>RestCtrl</a:t>
            </a:r>
            <a:r>
              <a:rPr sz="12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,</a:t>
            </a:r>
            <a:r>
              <a:rPr sz="1200" spc="-6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200" b="1" spc="-5" dirty="0">
                <a:solidFill>
                  <a:srgbClr val="6B0001"/>
                </a:solidFill>
                <a:latin typeface="Courier New"/>
                <a:cs typeface="Courier New"/>
              </a:rPr>
              <a:t>function</a:t>
            </a:r>
            <a:r>
              <a:rPr sz="1200" spc="-5" dirty="0">
                <a:solidFill>
                  <a:srgbClr val="6D6F24"/>
                </a:solidFill>
                <a:latin typeface="Courier New"/>
                <a:cs typeface="Courier New"/>
              </a:rPr>
              <a:t>($scope,</a:t>
            </a:r>
            <a:endParaRPr sz="1200">
              <a:latin typeface="Courier New"/>
              <a:cs typeface="Courier New"/>
            </a:endParaRPr>
          </a:p>
          <a:p>
            <a:pPr marR="906780" algn="ctr">
              <a:lnSpc>
                <a:spcPct val="100000"/>
              </a:lnSpc>
              <a:spcBef>
                <a:spcPts val="360"/>
              </a:spcBef>
            </a:pPr>
            <a:r>
              <a:rPr sz="1200" dirty="0">
                <a:latin typeface="Courier New"/>
                <a:cs typeface="Courier New"/>
              </a:rPr>
              <a:t>$scope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.doClick = </a:t>
            </a:r>
            <a:r>
              <a:rPr sz="1200" b="1" spc="-5" dirty="0">
                <a:solidFill>
                  <a:srgbClr val="6B0001"/>
                </a:solidFill>
                <a:latin typeface="Courier New"/>
                <a:cs typeface="Courier New"/>
              </a:rPr>
              <a:t>function</a:t>
            </a:r>
            <a:r>
              <a:rPr sz="1200" spc="-5" dirty="0">
                <a:solidFill>
                  <a:srgbClr val="6D6F24"/>
                </a:solidFill>
                <a:latin typeface="Courier New"/>
                <a:cs typeface="Courier New"/>
              </a:rPr>
              <a:t>()</a:t>
            </a:r>
            <a:r>
              <a:rPr sz="1200" spc="-55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200">
              <a:latin typeface="Courier New"/>
              <a:cs typeface="Courier New"/>
            </a:endParaRPr>
          </a:p>
          <a:p>
            <a:pPr marL="1109980">
              <a:lnSpc>
                <a:spcPct val="100000"/>
              </a:lnSpc>
              <a:spcBef>
                <a:spcPts val="260"/>
              </a:spcBef>
            </a:pPr>
            <a:r>
              <a:rPr sz="1200" b="1" dirty="0">
                <a:solidFill>
                  <a:srgbClr val="6B0001"/>
                </a:solidFill>
                <a:latin typeface="Courier New"/>
                <a:cs typeface="Courier New"/>
              </a:rPr>
              <a:t>var </a:t>
            </a:r>
            <a:r>
              <a:rPr sz="1200" spc="-5" dirty="0">
                <a:solidFill>
                  <a:srgbClr val="6B0001"/>
                </a:solidFill>
                <a:latin typeface="Courier New"/>
                <a:cs typeface="Courier New"/>
              </a:rPr>
              <a:t>root 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1200" spc="-5" dirty="0">
                <a:solidFill>
                  <a:srgbClr val="6D6F24"/>
                </a:solidFill>
                <a:latin typeface="Courier New"/>
                <a:cs typeface="Courier New"/>
              </a:rPr>
              <a:t> MovieService.get(</a:t>
            </a:r>
            <a:r>
              <a:rPr sz="1200" spc="-5" dirty="0">
                <a:solidFill>
                  <a:srgbClr val="6B006D"/>
                </a:solidFill>
                <a:latin typeface="Courier New"/>
                <a:cs typeface="Courier New"/>
              </a:rPr>
              <a:t>{title:</a:t>
            </a:r>
            <a:endParaRPr sz="1200">
              <a:latin typeface="Courier New"/>
              <a:cs typeface="Courier New"/>
            </a:endParaRPr>
          </a:p>
          <a:p>
            <a:pPr marL="1109980">
              <a:lnSpc>
                <a:spcPct val="100000"/>
              </a:lnSpc>
              <a:spcBef>
                <a:spcPts val="260"/>
              </a:spcBef>
            </a:pPr>
            <a:r>
              <a:rPr sz="1200" b="1" spc="-5" dirty="0">
                <a:solidFill>
                  <a:srgbClr val="6B0001"/>
                </a:solidFill>
                <a:latin typeface="Courier New"/>
                <a:cs typeface="Courier New"/>
              </a:rPr>
              <a:t>function</a:t>
            </a:r>
            <a:r>
              <a:rPr sz="1200" spc="-5" dirty="0">
                <a:solidFill>
                  <a:srgbClr val="6D6F24"/>
                </a:solidFill>
                <a:latin typeface="Courier New"/>
                <a:cs typeface="Courier New"/>
              </a:rPr>
              <a:t>()</a:t>
            </a:r>
            <a:r>
              <a:rPr sz="1200" spc="-55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200">
              <a:latin typeface="Courier New"/>
              <a:cs typeface="Courier New"/>
            </a:endParaRPr>
          </a:p>
          <a:p>
            <a:pPr marL="1188720" algn="ctr">
              <a:lnSpc>
                <a:spcPct val="100000"/>
              </a:lnSpc>
              <a:spcBef>
                <a:spcPts val="360"/>
              </a:spcBef>
            </a:pPr>
            <a:r>
              <a:rPr sz="1200" dirty="0">
                <a:latin typeface="Courier New"/>
                <a:cs typeface="Courier New"/>
              </a:rPr>
              <a:t>$scope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.movies =</a:t>
            </a:r>
            <a:r>
              <a:rPr sz="1200" spc="-10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root.movies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07641" y="3746131"/>
            <a:ext cx="30035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41822" y="3962031"/>
            <a:ext cx="1174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0182" y="4177931"/>
            <a:ext cx="30035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0182" y="4838331"/>
            <a:ext cx="7067550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ourier New"/>
                <a:cs typeface="Courier New"/>
              </a:rPr>
              <a:t>restApp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.factory(</a:t>
            </a:r>
            <a:r>
              <a:rPr sz="1200" dirty="0">
                <a:solidFill>
                  <a:srgbClr val="0000DF"/>
                </a:solidFill>
                <a:latin typeface="Courier New"/>
                <a:cs typeface="Courier New"/>
              </a:rPr>
              <a:t>'MovieService'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, </a:t>
            </a:r>
            <a:r>
              <a:rPr sz="1200" b="1" spc="-5" dirty="0">
                <a:solidFill>
                  <a:srgbClr val="6B0001"/>
                </a:solidFill>
                <a:latin typeface="Courier New"/>
                <a:cs typeface="Courier New"/>
              </a:rPr>
              <a:t>function</a:t>
            </a:r>
            <a:r>
              <a:rPr sz="1200" spc="-5" dirty="0">
                <a:solidFill>
                  <a:srgbClr val="6D6F24"/>
                </a:solidFill>
                <a:latin typeface="Courier New"/>
                <a:cs typeface="Courier New"/>
              </a:rPr>
              <a:t>($resource)</a:t>
            </a:r>
            <a:r>
              <a:rPr sz="1200" spc="-55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200">
              <a:latin typeface="Courier New"/>
              <a:cs typeface="Courier New"/>
            </a:endParaRPr>
          </a:p>
          <a:p>
            <a:pPr marL="469900">
              <a:lnSpc>
                <a:spcPct val="100000"/>
              </a:lnSpc>
              <a:spcBef>
                <a:spcPts val="359"/>
              </a:spcBef>
            </a:pPr>
            <a:r>
              <a:rPr sz="1200" b="1" dirty="0">
                <a:solidFill>
                  <a:srgbClr val="6B0001"/>
                </a:solidFill>
                <a:latin typeface="Courier New"/>
                <a:cs typeface="Courier New"/>
              </a:rPr>
              <a:t>return</a:t>
            </a:r>
            <a:r>
              <a:rPr sz="1200" b="1" spc="-100" dirty="0">
                <a:solidFill>
                  <a:srgbClr val="6B0001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$resource(</a:t>
            </a:r>
            <a:r>
              <a:rPr sz="1200" dirty="0">
                <a:solidFill>
                  <a:srgbClr val="0000DF"/>
                </a:solidFill>
                <a:latin typeface="Courier New"/>
                <a:cs typeface="Courier New"/>
              </a:rPr>
              <a:t>'http://api.rottentomatoes...&amp;q=:title&amp;page_limit=5'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;;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10061" y="1450568"/>
            <a:ext cx="4821377" cy="1733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77708" y="1625141"/>
            <a:ext cx="1720735" cy="702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58600" y="1479219"/>
            <a:ext cx="4722482" cy="16313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58608" y="1479220"/>
            <a:ext cx="4722495" cy="1631950"/>
          </a:xfrm>
          <a:custGeom>
            <a:avLst/>
            <a:gdLst/>
            <a:ahLst/>
            <a:cxnLst/>
            <a:rect l="l" t="t" r="r" b="b"/>
            <a:pathLst>
              <a:path w="4722495" h="1631950">
                <a:moveTo>
                  <a:pt x="2842137" y="156709"/>
                </a:moveTo>
                <a:lnTo>
                  <a:pt x="2850126" y="107177"/>
                </a:lnTo>
                <a:lnTo>
                  <a:pt x="2872373" y="64159"/>
                </a:lnTo>
                <a:lnTo>
                  <a:pt x="2906296" y="30235"/>
                </a:lnTo>
                <a:lnTo>
                  <a:pt x="2949314" y="7989"/>
                </a:lnTo>
                <a:lnTo>
                  <a:pt x="2998846" y="0"/>
                </a:lnTo>
                <a:lnTo>
                  <a:pt x="3155528" y="0"/>
                </a:lnTo>
                <a:lnTo>
                  <a:pt x="3625614" y="0"/>
                </a:lnTo>
                <a:lnTo>
                  <a:pt x="4565766" y="0"/>
                </a:lnTo>
                <a:lnTo>
                  <a:pt x="4615299" y="7989"/>
                </a:lnTo>
                <a:lnTo>
                  <a:pt x="4658318" y="30235"/>
                </a:lnTo>
                <a:lnTo>
                  <a:pt x="4692241" y="64159"/>
                </a:lnTo>
                <a:lnTo>
                  <a:pt x="4714487" y="107177"/>
                </a:lnTo>
                <a:lnTo>
                  <a:pt x="4722476" y="156709"/>
                </a:lnTo>
                <a:lnTo>
                  <a:pt x="4722476" y="548474"/>
                </a:lnTo>
                <a:lnTo>
                  <a:pt x="4722476" y="783535"/>
                </a:lnTo>
                <a:lnTo>
                  <a:pt x="4714487" y="833064"/>
                </a:lnTo>
                <a:lnTo>
                  <a:pt x="4692241" y="876083"/>
                </a:lnTo>
                <a:lnTo>
                  <a:pt x="4658318" y="910006"/>
                </a:lnTo>
                <a:lnTo>
                  <a:pt x="4615299" y="932252"/>
                </a:lnTo>
                <a:lnTo>
                  <a:pt x="4565766" y="940242"/>
                </a:lnTo>
                <a:lnTo>
                  <a:pt x="3625614" y="940242"/>
                </a:lnTo>
                <a:lnTo>
                  <a:pt x="3155528" y="940242"/>
                </a:lnTo>
                <a:lnTo>
                  <a:pt x="2998846" y="940242"/>
                </a:lnTo>
                <a:lnTo>
                  <a:pt x="2949314" y="932252"/>
                </a:lnTo>
                <a:lnTo>
                  <a:pt x="2906296" y="910006"/>
                </a:lnTo>
                <a:lnTo>
                  <a:pt x="2872373" y="876083"/>
                </a:lnTo>
                <a:lnTo>
                  <a:pt x="2850126" y="833064"/>
                </a:lnTo>
                <a:lnTo>
                  <a:pt x="2842137" y="783532"/>
                </a:lnTo>
                <a:lnTo>
                  <a:pt x="0" y="1631358"/>
                </a:lnTo>
                <a:lnTo>
                  <a:pt x="2842137" y="548474"/>
                </a:lnTo>
                <a:lnTo>
                  <a:pt x="2842137" y="156709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843218" y="1690255"/>
            <a:ext cx="1601470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260" marR="5080" indent="-163195">
              <a:lnSpc>
                <a:spcPts val="21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Just call get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from  MovieService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26402" y="3690849"/>
            <a:ext cx="3005048" cy="12635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22932" y="3865421"/>
            <a:ext cx="1234440" cy="7024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76707" y="3717093"/>
            <a:ext cx="2904375" cy="11634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76707" y="3717087"/>
            <a:ext cx="2904490" cy="1163955"/>
          </a:xfrm>
          <a:custGeom>
            <a:avLst/>
            <a:gdLst/>
            <a:ahLst/>
            <a:cxnLst/>
            <a:rect l="l" t="t" r="r" b="b"/>
            <a:pathLst>
              <a:path w="2904490" h="1163954">
                <a:moveTo>
                  <a:pt x="1024038" y="156709"/>
                </a:moveTo>
                <a:lnTo>
                  <a:pt x="1032028" y="107177"/>
                </a:lnTo>
                <a:lnTo>
                  <a:pt x="1054274" y="64159"/>
                </a:lnTo>
                <a:lnTo>
                  <a:pt x="1088197" y="30235"/>
                </a:lnTo>
                <a:lnTo>
                  <a:pt x="1131216" y="7989"/>
                </a:lnTo>
                <a:lnTo>
                  <a:pt x="1180748" y="0"/>
                </a:lnTo>
                <a:lnTo>
                  <a:pt x="1337430" y="0"/>
                </a:lnTo>
                <a:lnTo>
                  <a:pt x="1807515" y="0"/>
                </a:lnTo>
                <a:lnTo>
                  <a:pt x="2747668" y="0"/>
                </a:lnTo>
                <a:lnTo>
                  <a:pt x="2797201" y="7989"/>
                </a:lnTo>
                <a:lnTo>
                  <a:pt x="2840219" y="30235"/>
                </a:lnTo>
                <a:lnTo>
                  <a:pt x="2874142" y="64159"/>
                </a:lnTo>
                <a:lnTo>
                  <a:pt x="2896388" y="107177"/>
                </a:lnTo>
                <a:lnTo>
                  <a:pt x="2904377" y="156709"/>
                </a:lnTo>
                <a:lnTo>
                  <a:pt x="2904377" y="548474"/>
                </a:lnTo>
                <a:lnTo>
                  <a:pt x="2904377" y="783535"/>
                </a:lnTo>
                <a:lnTo>
                  <a:pt x="2896388" y="833064"/>
                </a:lnTo>
                <a:lnTo>
                  <a:pt x="2874142" y="876083"/>
                </a:lnTo>
                <a:lnTo>
                  <a:pt x="2840219" y="910006"/>
                </a:lnTo>
                <a:lnTo>
                  <a:pt x="2797201" y="932253"/>
                </a:lnTo>
                <a:lnTo>
                  <a:pt x="2747668" y="940242"/>
                </a:lnTo>
                <a:lnTo>
                  <a:pt x="1807515" y="940242"/>
                </a:lnTo>
                <a:lnTo>
                  <a:pt x="1337430" y="940242"/>
                </a:lnTo>
                <a:lnTo>
                  <a:pt x="1180748" y="940242"/>
                </a:lnTo>
                <a:lnTo>
                  <a:pt x="1131216" y="932253"/>
                </a:lnTo>
                <a:lnTo>
                  <a:pt x="1088197" y="910006"/>
                </a:lnTo>
                <a:lnTo>
                  <a:pt x="1054274" y="876083"/>
                </a:lnTo>
                <a:lnTo>
                  <a:pt x="1032028" y="833064"/>
                </a:lnTo>
                <a:lnTo>
                  <a:pt x="1024038" y="783532"/>
                </a:lnTo>
                <a:lnTo>
                  <a:pt x="0" y="1163469"/>
                </a:lnTo>
                <a:lnTo>
                  <a:pt x="1024038" y="548474"/>
                </a:lnTo>
                <a:lnTo>
                  <a:pt x="1024038" y="156709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088115" y="3928123"/>
            <a:ext cx="1111885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590" marR="5080" indent="-136525">
              <a:lnSpc>
                <a:spcPts val="21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Returns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 resource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5295" y="4801755"/>
            <a:ext cx="7005955" cy="632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dirty="0">
                <a:latin typeface="Calibri"/>
                <a:cs typeface="Calibri"/>
              </a:rPr>
              <a:t>ANIMATIONS AND </a:t>
            </a:r>
            <a:r>
              <a:rPr sz="4000" b="1" spc="-5" dirty="0">
                <a:latin typeface="Calibri"/>
                <a:cs typeface="Calibri"/>
              </a:rPr>
              <a:t>UNIT</a:t>
            </a:r>
            <a:r>
              <a:rPr sz="4000" b="1" spc="-85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TESTING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76705">
              <a:lnSpc>
                <a:spcPct val="100000"/>
              </a:lnSpc>
            </a:pPr>
            <a:r>
              <a:rPr spc="-5" dirty="0"/>
              <a:t>AngularJS</a:t>
            </a:r>
            <a:r>
              <a:rPr spc="-65" dirty="0"/>
              <a:t> </a:t>
            </a:r>
            <a:r>
              <a:rPr spc="-5" dirty="0"/>
              <a:t>Animations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1995055"/>
            <a:ext cx="7823200" cy="3726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Include ngAnimate </a:t>
            </a:r>
            <a:r>
              <a:rPr sz="3200" spc="-5" dirty="0">
                <a:latin typeface="Calibri"/>
                <a:cs typeface="Calibri"/>
              </a:rPr>
              <a:t>module 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dependency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Hook animations for common directives </a:t>
            </a:r>
            <a:r>
              <a:rPr sz="3200" dirty="0">
                <a:latin typeface="Calibri"/>
                <a:cs typeface="Calibri"/>
              </a:rPr>
              <a:t>such  as </a:t>
            </a:r>
            <a:r>
              <a:rPr sz="3200" spc="-5" dirty="0">
                <a:latin typeface="Calibri"/>
                <a:cs typeface="Calibri"/>
              </a:rPr>
              <a:t>ngRepeat, ngSwitch,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ngView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Based on </a:t>
            </a:r>
            <a:r>
              <a:rPr sz="3200" dirty="0">
                <a:latin typeface="Calibri"/>
                <a:cs typeface="Calibri"/>
              </a:rPr>
              <a:t>CSS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classes</a:t>
            </a:r>
            <a:endParaRPr sz="32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665"/>
              </a:spcBef>
            </a:pPr>
            <a:r>
              <a:rPr sz="2800" dirty="0">
                <a:latin typeface="Arial"/>
                <a:cs typeface="Arial"/>
              </a:rPr>
              <a:t>– </a:t>
            </a:r>
            <a:r>
              <a:rPr sz="2800" dirty="0">
                <a:latin typeface="Calibri"/>
                <a:cs typeface="Calibri"/>
              </a:rPr>
              <a:t>If </a:t>
            </a:r>
            <a:r>
              <a:rPr sz="2800" spc="-5" dirty="0">
                <a:latin typeface="Calibri"/>
                <a:cs typeface="Calibri"/>
              </a:rPr>
              <a:t>HTML </a:t>
            </a:r>
            <a:r>
              <a:rPr sz="2800" dirty="0">
                <a:latin typeface="Calibri"/>
                <a:cs typeface="Calibri"/>
              </a:rPr>
              <a:t>element has class, </a:t>
            </a:r>
            <a:r>
              <a:rPr sz="2800" spc="-5" dirty="0">
                <a:latin typeface="Calibri"/>
                <a:cs typeface="Calibri"/>
              </a:rPr>
              <a:t>you </a:t>
            </a:r>
            <a:r>
              <a:rPr sz="2800" dirty="0">
                <a:latin typeface="Calibri"/>
                <a:cs typeface="Calibri"/>
              </a:rPr>
              <a:t>can animate</a:t>
            </a:r>
            <a:r>
              <a:rPr sz="2800" spc="-1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</a:t>
            </a:r>
            <a:endParaRPr sz="2800">
              <a:latin typeface="Calibri"/>
              <a:cs typeface="Calibri"/>
            </a:endParaRPr>
          </a:p>
          <a:p>
            <a:pPr marL="355600" marR="265430" indent="-342900">
              <a:lnSpc>
                <a:spcPct val="100000"/>
              </a:lnSpc>
              <a:spcBef>
                <a:spcPts val="8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AngularJS </a:t>
            </a:r>
            <a:r>
              <a:rPr sz="3200" dirty="0">
                <a:latin typeface="Calibri"/>
                <a:cs typeface="Calibri"/>
              </a:rPr>
              <a:t>adds special classes to </a:t>
            </a:r>
            <a:r>
              <a:rPr sz="3200" spc="-5" dirty="0">
                <a:latin typeface="Calibri"/>
                <a:cs typeface="Calibri"/>
              </a:rPr>
              <a:t>your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280" dirty="0">
                <a:latin typeface="Calibri"/>
                <a:cs typeface="Calibri"/>
              </a:rPr>
              <a:t>html-­‐  </a:t>
            </a:r>
            <a:r>
              <a:rPr sz="3200" dirty="0">
                <a:latin typeface="Calibri"/>
                <a:cs typeface="Calibri"/>
              </a:rPr>
              <a:t>elements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106" y="890473"/>
            <a:ext cx="8053187" cy="677108"/>
          </a:xfrm>
        </p:spPr>
        <p:txBody>
          <a:bodyPr/>
          <a:lstStyle/>
          <a:p>
            <a:r>
              <a:rPr lang="en-US" dirty="0"/>
              <a:t>SPAs Are Good For 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0182" y="2015375"/>
            <a:ext cx="8073034" cy="3447097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“App-like user experience”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Binding to your own (or 3</a:t>
            </a:r>
            <a:r>
              <a:rPr lang="en-US" baseline="30000" dirty="0"/>
              <a:t>rd</a:t>
            </a:r>
            <a:r>
              <a:rPr lang="en-US" dirty="0"/>
              <a:t> party) </a:t>
            </a:r>
            <a:r>
              <a:rPr lang="en-US" dirty="0" err="1"/>
              <a:t>RESTful</a:t>
            </a:r>
            <a:r>
              <a:rPr lang="en-US" dirty="0"/>
              <a:t> API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Replacement for Flash or Java in your web pages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Hybrid (native) HTML5 applications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Mobile version of your web site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79500" y="5607050"/>
            <a:ext cx="7792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The SPA sweet spot is likely not on web sites,</a:t>
            </a:r>
            <a:br>
              <a:rPr lang="en-US" sz="2400" i="1" dirty="0"/>
            </a:br>
            <a:r>
              <a:rPr lang="en-US" sz="2400" i="1" dirty="0"/>
              <a:t>but on content-rich cross-</a:t>
            </a:r>
            <a:r>
              <a:rPr lang="en-US" sz="2400" i="1" dirty="0" smtClean="0"/>
              <a:t>platform</a:t>
            </a:r>
            <a:r>
              <a:rPr lang="en-US" sz="2400" i="1" dirty="0"/>
              <a:t> </a:t>
            </a:r>
            <a:r>
              <a:rPr lang="en-US" sz="2400" i="1" dirty="0" smtClean="0"/>
              <a:t>mobile </a:t>
            </a:r>
            <a:r>
              <a:rPr lang="en-US" sz="2400" i="1" dirty="0"/>
              <a:t>apps</a:t>
            </a:r>
          </a:p>
        </p:txBody>
      </p:sp>
    </p:spTree>
    <p:extLst>
      <p:ext uri="{BB962C8B-B14F-4D97-AF65-F5344CB8AC3E}">
        <p14:creationId xmlns:p14="http://schemas.microsoft.com/office/powerpoint/2010/main" val="279670598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4745">
              <a:lnSpc>
                <a:spcPct val="100000"/>
              </a:lnSpc>
            </a:pPr>
            <a:r>
              <a:rPr spc="-5" dirty="0"/>
              <a:t>Example</a:t>
            </a:r>
            <a:r>
              <a:rPr spc="-60" dirty="0"/>
              <a:t> </a:t>
            </a:r>
            <a:r>
              <a:rPr spc="-5" dirty="0"/>
              <a:t>Form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1995055"/>
            <a:ext cx="7494270" cy="2804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27100" algn="l"/>
              </a:tabLst>
            </a:pPr>
            <a:r>
              <a:rPr sz="20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2000" b="1" dirty="0">
                <a:solidFill>
                  <a:srgbClr val="6B0001"/>
                </a:solidFill>
                <a:latin typeface="Courier New"/>
                <a:cs typeface="Courier New"/>
              </a:rPr>
              <a:t>body	</a:t>
            </a:r>
            <a:r>
              <a:rPr sz="2000" dirty="0">
                <a:solidFill>
                  <a:srgbClr val="1E3384"/>
                </a:solidFill>
                <a:latin typeface="Courier New"/>
                <a:cs typeface="Courier New"/>
              </a:rPr>
              <a:t>ng-controller</a:t>
            </a:r>
            <a:r>
              <a:rPr sz="2000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2000" dirty="0">
                <a:solidFill>
                  <a:srgbClr val="0000DF"/>
                </a:solidFill>
                <a:latin typeface="Courier New"/>
                <a:cs typeface="Courier New"/>
              </a:rPr>
              <a:t>"AnimateCtrl"</a:t>
            </a:r>
            <a:r>
              <a:rPr sz="20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2000">
              <a:latin typeface="Courier New"/>
              <a:cs typeface="Courier New"/>
            </a:endParaRPr>
          </a:p>
          <a:p>
            <a:pPr marL="317500">
              <a:lnSpc>
                <a:spcPct val="100000"/>
              </a:lnSpc>
              <a:spcBef>
                <a:spcPts val="480"/>
              </a:spcBef>
              <a:tabLst>
                <a:tab pos="1536700" algn="l"/>
              </a:tabLst>
            </a:pPr>
            <a:r>
              <a:rPr sz="20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2000" b="1" dirty="0">
                <a:solidFill>
                  <a:srgbClr val="6B0001"/>
                </a:solidFill>
                <a:latin typeface="Courier New"/>
                <a:cs typeface="Courier New"/>
              </a:rPr>
              <a:t>button	</a:t>
            </a:r>
            <a:r>
              <a:rPr sz="2000" dirty="0">
                <a:solidFill>
                  <a:srgbClr val="1E3384"/>
                </a:solidFill>
                <a:latin typeface="Courier New"/>
                <a:cs typeface="Courier New"/>
              </a:rPr>
              <a:t>ng-click</a:t>
            </a:r>
            <a:r>
              <a:rPr sz="2000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2000" dirty="0">
                <a:solidFill>
                  <a:srgbClr val="0000DF"/>
                </a:solidFill>
                <a:latin typeface="Courier New"/>
                <a:cs typeface="Courier New"/>
              </a:rPr>
              <a:t>"add()"</a:t>
            </a:r>
            <a:r>
              <a:rPr sz="2000" dirty="0">
                <a:solidFill>
                  <a:srgbClr val="944403"/>
                </a:solidFill>
                <a:latin typeface="Courier New"/>
                <a:cs typeface="Courier New"/>
              </a:rPr>
              <a:t>&gt;Add&lt;/</a:t>
            </a:r>
            <a:r>
              <a:rPr sz="2000" b="1" dirty="0">
                <a:solidFill>
                  <a:srgbClr val="6B0001"/>
                </a:solidFill>
                <a:latin typeface="Courier New"/>
                <a:cs typeface="Courier New"/>
              </a:rPr>
              <a:t>button</a:t>
            </a:r>
            <a:r>
              <a:rPr sz="20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2000">
              <a:latin typeface="Courier New"/>
              <a:cs typeface="Courier New"/>
            </a:endParaRPr>
          </a:p>
          <a:p>
            <a:pPr marL="317500">
              <a:lnSpc>
                <a:spcPct val="100000"/>
              </a:lnSpc>
              <a:spcBef>
                <a:spcPts val="400"/>
              </a:spcBef>
              <a:tabLst>
                <a:tab pos="1536700" algn="l"/>
              </a:tabLst>
            </a:pPr>
            <a:r>
              <a:rPr sz="20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2000" b="1" dirty="0">
                <a:solidFill>
                  <a:srgbClr val="6B0001"/>
                </a:solidFill>
                <a:latin typeface="Courier New"/>
                <a:cs typeface="Courier New"/>
              </a:rPr>
              <a:t>button	</a:t>
            </a:r>
            <a:r>
              <a:rPr sz="2000" dirty="0">
                <a:solidFill>
                  <a:srgbClr val="1E3384"/>
                </a:solidFill>
                <a:latin typeface="Courier New"/>
                <a:cs typeface="Courier New"/>
              </a:rPr>
              <a:t>ng-click</a:t>
            </a:r>
            <a:r>
              <a:rPr sz="2000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2000" dirty="0">
                <a:solidFill>
                  <a:srgbClr val="0000DF"/>
                </a:solidFill>
                <a:latin typeface="Courier New"/>
                <a:cs typeface="Courier New"/>
              </a:rPr>
              <a:t>"remove()"</a:t>
            </a:r>
            <a:r>
              <a:rPr sz="2000" dirty="0">
                <a:solidFill>
                  <a:srgbClr val="944403"/>
                </a:solidFill>
                <a:latin typeface="Courier New"/>
                <a:cs typeface="Courier New"/>
              </a:rPr>
              <a:t>&gt;Remove&lt;/</a:t>
            </a:r>
            <a:r>
              <a:rPr sz="2000" b="1" dirty="0">
                <a:solidFill>
                  <a:srgbClr val="6B0001"/>
                </a:solidFill>
                <a:latin typeface="Courier New"/>
                <a:cs typeface="Courier New"/>
              </a:rPr>
              <a:t>button</a:t>
            </a:r>
            <a:r>
              <a:rPr sz="2000" dirty="0">
                <a:solidFill>
                  <a:srgbClr val="944403"/>
                </a:solidFill>
                <a:latin typeface="Courier New"/>
                <a:cs typeface="Courier New"/>
              </a:rPr>
              <a:t>&gt;&lt;/</a:t>
            </a:r>
            <a:r>
              <a:rPr sz="2000" b="1" dirty="0">
                <a:solidFill>
                  <a:srgbClr val="6B0001"/>
                </a:solidFill>
                <a:latin typeface="Courier New"/>
                <a:cs typeface="Courier New"/>
              </a:rPr>
              <a:t>p</a:t>
            </a:r>
            <a:r>
              <a:rPr sz="20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2000">
              <a:latin typeface="Courier New"/>
              <a:cs typeface="Courier New"/>
            </a:endParaRPr>
          </a:p>
          <a:p>
            <a:pPr marL="31750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2000" b="1" dirty="0">
                <a:solidFill>
                  <a:srgbClr val="6B0001"/>
                </a:solidFill>
                <a:latin typeface="Courier New"/>
                <a:cs typeface="Courier New"/>
              </a:rPr>
              <a:t>ul</a:t>
            </a:r>
            <a:r>
              <a:rPr sz="20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2000">
              <a:latin typeface="Courier New"/>
              <a:cs typeface="Courier New"/>
            </a:endParaRPr>
          </a:p>
          <a:p>
            <a:pPr marL="12700" marR="2443480" indent="609600">
              <a:lnSpc>
                <a:spcPct val="100800"/>
              </a:lnSpc>
              <a:spcBef>
                <a:spcPts val="480"/>
              </a:spcBef>
              <a:tabLst>
                <a:tab pos="1231900" algn="l"/>
                <a:tab pos="4280535" algn="l"/>
              </a:tabLst>
            </a:pPr>
            <a:r>
              <a:rPr sz="20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2000" b="1" dirty="0">
                <a:solidFill>
                  <a:srgbClr val="6B0001"/>
                </a:solidFill>
                <a:latin typeface="Courier New"/>
                <a:cs typeface="Courier New"/>
              </a:rPr>
              <a:t>li	</a:t>
            </a:r>
            <a:r>
              <a:rPr sz="2000" dirty="0">
                <a:solidFill>
                  <a:srgbClr val="1E3384"/>
                </a:solidFill>
                <a:latin typeface="Courier New"/>
                <a:cs typeface="Courier New"/>
              </a:rPr>
              <a:t>ng-repeat</a:t>
            </a:r>
            <a:r>
              <a:rPr sz="2000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2000" dirty="0">
                <a:solidFill>
                  <a:srgbClr val="0000DF"/>
                </a:solidFill>
                <a:latin typeface="Courier New"/>
                <a:cs typeface="Courier New"/>
              </a:rPr>
              <a:t>"customer	</a:t>
            </a:r>
            <a:r>
              <a:rPr sz="2000" spc="-5" dirty="0">
                <a:solidFill>
                  <a:srgbClr val="0000DF"/>
                </a:solidFill>
                <a:latin typeface="Courier New"/>
                <a:cs typeface="Courier New"/>
              </a:rPr>
              <a:t>in  </a:t>
            </a:r>
            <a:r>
              <a:rPr sz="2000" dirty="0">
                <a:solidFill>
                  <a:srgbClr val="0000DF"/>
                </a:solidFill>
                <a:latin typeface="Courier New"/>
                <a:cs typeface="Courier New"/>
              </a:rPr>
              <a:t>customers"</a:t>
            </a:r>
            <a:r>
              <a:rPr sz="2000" dirty="0">
                <a:solidFill>
                  <a:srgbClr val="944403"/>
                </a:solidFill>
                <a:latin typeface="Courier New"/>
                <a:cs typeface="Courier New"/>
              </a:rPr>
              <a:t>&gt;{{customer</a:t>
            </a:r>
            <a:r>
              <a:rPr sz="2000" dirty="0">
                <a:solidFill>
                  <a:srgbClr val="107D02"/>
                </a:solidFill>
                <a:latin typeface="Courier New"/>
                <a:cs typeface="Courier New"/>
              </a:rPr>
              <a:t>.name}}</a:t>
            </a:r>
            <a:r>
              <a:rPr sz="2000" dirty="0">
                <a:solidFill>
                  <a:srgbClr val="944403"/>
                </a:solidFill>
                <a:latin typeface="Courier New"/>
                <a:cs typeface="Courier New"/>
              </a:rPr>
              <a:t>&lt;/</a:t>
            </a:r>
            <a:r>
              <a:rPr sz="2000" b="1" dirty="0">
                <a:solidFill>
                  <a:srgbClr val="6B0001"/>
                </a:solidFill>
                <a:latin typeface="Courier New"/>
                <a:cs typeface="Courier New"/>
              </a:rPr>
              <a:t>li</a:t>
            </a:r>
            <a:r>
              <a:rPr sz="20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2000">
              <a:latin typeface="Courier New"/>
              <a:cs typeface="Courier New"/>
            </a:endParaRPr>
          </a:p>
          <a:p>
            <a:pPr marL="3175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944403"/>
                </a:solidFill>
                <a:latin typeface="Courier New"/>
                <a:cs typeface="Courier New"/>
              </a:rPr>
              <a:t>&lt;/</a:t>
            </a:r>
            <a:r>
              <a:rPr sz="2000" b="1" dirty="0">
                <a:solidFill>
                  <a:srgbClr val="6B0001"/>
                </a:solidFill>
                <a:latin typeface="Courier New"/>
                <a:cs typeface="Courier New"/>
              </a:rPr>
              <a:t>ul</a:t>
            </a:r>
            <a:r>
              <a:rPr sz="20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solidFill>
                  <a:srgbClr val="944403"/>
                </a:solidFill>
                <a:latin typeface="Courier New"/>
                <a:cs typeface="Courier New"/>
              </a:rPr>
              <a:t>&lt;/</a:t>
            </a:r>
            <a:r>
              <a:rPr sz="2000" b="1" dirty="0">
                <a:solidFill>
                  <a:srgbClr val="6B0001"/>
                </a:solidFill>
                <a:latin typeface="Courier New"/>
                <a:cs typeface="Courier New"/>
              </a:rPr>
              <a:t>body</a:t>
            </a:r>
            <a:r>
              <a:rPr sz="20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28550" y="4545025"/>
            <a:ext cx="3402266" cy="2301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21100" y="5328458"/>
            <a:ext cx="2473032" cy="10432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74884" y="5503023"/>
            <a:ext cx="1666697" cy="702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0426" y="5356059"/>
            <a:ext cx="2371547" cy="9402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70426" y="5356059"/>
            <a:ext cx="2371725" cy="940435"/>
          </a:xfrm>
          <a:custGeom>
            <a:avLst/>
            <a:gdLst/>
            <a:ahLst/>
            <a:cxnLst/>
            <a:rect l="l" t="t" r="r" b="b"/>
            <a:pathLst>
              <a:path w="2371725" h="940435">
                <a:moveTo>
                  <a:pt x="0" y="156709"/>
                </a:moveTo>
                <a:lnTo>
                  <a:pt x="7989" y="107177"/>
                </a:lnTo>
                <a:lnTo>
                  <a:pt x="30235" y="64159"/>
                </a:lnTo>
                <a:lnTo>
                  <a:pt x="64159" y="30235"/>
                </a:lnTo>
                <a:lnTo>
                  <a:pt x="107177" y="7989"/>
                </a:lnTo>
                <a:lnTo>
                  <a:pt x="156709" y="0"/>
                </a:lnTo>
                <a:lnTo>
                  <a:pt x="1096869" y="0"/>
                </a:lnTo>
                <a:lnTo>
                  <a:pt x="1566948" y="0"/>
                </a:lnTo>
                <a:lnTo>
                  <a:pt x="1723638" y="0"/>
                </a:lnTo>
                <a:lnTo>
                  <a:pt x="1773166" y="7989"/>
                </a:lnTo>
                <a:lnTo>
                  <a:pt x="1816182" y="30235"/>
                </a:lnTo>
                <a:lnTo>
                  <a:pt x="1850103" y="64159"/>
                </a:lnTo>
                <a:lnTo>
                  <a:pt x="1872349" y="107177"/>
                </a:lnTo>
                <a:lnTo>
                  <a:pt x="1880338" y="156709"/>
                </a:lnTo>
                <a:lnTo>
                  <a:pt x="2371548" y="93986"/>
                </a:lnTo>
                <a:lnTo>
                  <a:pt x="1880338" y="391767"/>
                </a:lnTo>
                <a:lnTo>
                  <a:pt x="1880338" y="783532"/>
                </a:lnTo>
                <a:lnTo>
                  <a:pt x="1872349" y="833064"/>
                </a:lnTo>
                <a:lnTo>
                  <a:pt x="1850103" y="876083"/>
                </a:lnTo>
                <a:lnTo>
                  <a:pt x="1816182" y="910006"/>
                </a:lnTo>
                <a:lnTo>
                  <a:pt x="1773166" y="932253"/>
                </a:lnTo>
                <a:lnTo>
                  <a:pt x="1723638" y="940242"/>
                </a:lnTo>
                <a:lnTo>
                  <a:pt x="1566948" y="940242"/>
                </a:lnTo>
                <a:lnTo>
                  <a:pt x="1096869" y="940242"/>
                </a:lnTo>
                <a:lnTo>
                  <a:pt x="156709" y="940242"/>
                </a:lnTo>
                <a:lnTo>
                  <a:pt x="107177" y="932253"/>
                </a:lnTo>
                <a:lnTo>
                  <a:pt x="64159" y="910006"/>
                </a:lnTo>
                <a:lnTo>
                  <a:pt x="30235" y="876083"/>
                </a:lnTo>
                <a:lnTo>
                  <a:pt x="7989" y="833064"/>
                </a:lnTo>
                <a:lnTo>
                  <a:pt x="0" y="783532"/>
                </a:lnTo>
                <a:lnTo>
                  <a:pt x="0" y="391767"/>
                </a:lnTo>
                <a:lnTo>
                  <a:pt x="0" y="156706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43482" y="5567095"/>
            <a:ext cx="1540510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25120">
              <a:lnSpc>
                <a:spcPts val="21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Adds and  Removes</a:t>
            </a:r>
            <a:r>
              <a:rPr sz="1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names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72310">
              <a:lnSpc>
                <a:spcPct val="100000"/>
              </a:lnSpc>
            </a:pPr>
            <a:r>
              <a:rPr spc="-10" dirty="0"/>
              <a:t>Animation</a:t>
            </a:r>
            <a:r>
              <a:rPr spc="-60" dirty="0"/>
              <a:t> </a:t>
            </a:r>
            <a:r>
              <a:rPr dirty="0"/>
              <a:t>Classes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1995055"/>
            <a:ext cx="7963534" cy="4201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5816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When </a:t>
            </a:r>
            <a:r>
              <a:rPr sz="3000" dirty="0">
                <a:latin typeface="Calibri"/>
                <a:cs typeface="Calibri"/>
              </a:rPr>
              <a:t>adding a new name to the </a:t>
            </a:r>
            <a:r>
              <a:rPr sz="3000" spc="-5" dirty="0">
                <a:latin typeface="Calibri"/>
                <a:cs typeface="Calibri"/>
              </a:rPr>
              <a:t>model, </a:t>
            </a:r>
            <a:r>
              <a:rPr sz="3000" spc="-370" dirty="0">
                <a:latin typeface="Calibri"/>
                <a:cs typeface="Calibri"/>
              </a:rPr>
              <a:t>ng-­‐  </a:t>
            </a:r>
            <a:r>
              <a:rPr sz="3000" dirty="0">
                <a:latin typeface="Calibri"/>
                <a:cs typeface="Calibri"/>
              </a:rPr>
              <a:t>repeat </a:t>
            </a:r>
            <a:r>
              <a:rPr sz="3000" spc="-5" dirty="0">
                <a:latin typeface="Calibri"/>
                <a:cs typeface="Calibri"/>
              </a:rPr>
              <a:t>knows </a:t>
            </a:r>
            <a:r>
              <a:rPr sz="3000" dirty="0">
                <a:latin typeface="Calibri"/>
                <a:cs typeface="Calibri"/>
              </a:rPr>
              <a:t>the item that is either added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or  </a:t>
            </a:r>
            <a:r>
              <a:rPr sz="3000" dirty="0">
                <a:latin typeface="Calibri"/>
                <a:cs typeface="Calibri"/>
              </a:rPr>
              <a:t>deleted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ts val="3579"/>
              </a:lnSpc>
              <a:spcBef>
                <a:spcPts val="8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CSS classes are added at </a:t>
            </a:r>
            <a:r>
              <a:rPr sz="3000" spc="-5" dirty="0">
                <a:latin typeface="Calibri"/>
                <a:cs typeface="Calibri"/>
              </a:rPr>
              <a:t>runtime </a:t>
            </a:r>
            <a:r>
              <a:rPr sz="3000" dirty="0">
                <a:latin typeface="Calibri"/>
                <a:cs typeface="Calibri"/>
              </a:rPr>
              <a:t>to the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repeated  element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(&lt;li&gt;)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When </a:t>
            </a:r>
            <a:r>
              <a:rPr sz="3000" dirty="0">
                <a:latin typeface="Calibri"/>
                <a:cs typeface="Calibri"/>
              </a:rPr>
              <a:t>adding new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element:</a:t>
            </a:r>
            <a:endParaRPr sz="30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459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000" dirty="0">
                <a:latin typeface="SimSun"/>
                <a:cs typeface="SimSun"/>
              </a:rPr>
              <a:t>&lt;li class="... ng-enter ng-enter-active"&gt;New</a:t>
            </a:r>
            <a:r>
              <a:rPr sz="2000" spc="-100" dirty="0">
                <a:latin typeface="SimSun"/>
                <a:cs typeface="SimSun"/>
              </a:rPr>
              <a:t> </a:t>
            </a:r>
            <a:r>
              <a:rPr sz="2000" dirty="0">
                <a:latin typeface="SimSun"/>
                <a:cs typeface="SimSun"/>
              </a:rPr>
              <a:t>Name&lt;/li&gt;</a:t>
            </a:r>
            <a:endParaRPr sz="2000">
              <a:latin typeface="SimSun"/>
              <a:cs typeface="SimSun"/>
            </a:endParaRPr>
          </a:p>
          <a:p>
            <a:pPr marL="355600" indent="-3429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When removing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element</a:t>
            </a:r>
            <a:endParaRPr sz="30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459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000" dirty="0">
                <a:latin typeface="SimSun"/>
                <a:cs typeface="SimSun"/>
              </a:rPr>
              <a:t>&lt;li class="... ng-leave ng-leave-active"&gt;New</a:t>
            </a:r>
            <a:r>
              <a:rPr sz="2000" spc="-100" dirty="0">
                <a:latin typeface="SimSun"/>
                <a:cs typeface="SimSun"/>
              </a:rPr>
              <a:t> </a:t>
            </a:r>
            <a:r>
              <a:rPr sz="2000" dirty="0">
                <a:latin typeface="SimSun"/>
                <a:cs typeface="SimSun"/>
              </a:rPr>
              <a:t>Name&lt;/li&gt;</a:t>
            </a:r>
            <a:endParaRPr sz="20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8180">
              <a:lnSpc>
                <a:spcPct val="100000"/>
              </a:lnSpc>
            </a:pPr>
            <a:r>
              <a:rPr spc="-5" dirty="0"/>
              <a:t>Directives </a:t>
            </a:r>
            <a:r>
              <a:rPr dirty="0"/>
              <a:t>and</a:t>
            </a:r>
            <a:r>
              <a:rPr spc="-95" dirty="0"/>
              <a:t> </a:t>
            </a:r>
            <a:r>
              <a:rPr dirty="0"/>
              <a:t>CSS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25087" y="1942985"/>
          <a:ext cx="8229604" cy="257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1"/>
                <a:gridCol w="2057401"/>
                <a:gridCol w="2057401"/>
                <a:gridCol w="2057401"/>
              </a:tblGrid>
              <a:tr h="3708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Event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95C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Starting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CSS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95C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Ending</a:t>
                      </a:r>
                      <a:r>
                        <a:rPr sz="18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CSS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95C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Directives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095C9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enter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800" spc="-105" dirty="0">
                          <a:latin typeface="Calibri"/>
                          <a:cs typeface="Calibri"/>
                        </a:rPr>
                        <a:t>.ng-­‐enter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800" spc="-114" dirty="0">
                          <a:latin typeface="Calibri"/>
                          <a:cs typeface="Calibri"/>
                        </a:rPr>
                        <a:t>.ng-­‐enter-­‐active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522605">
                        <a:lnSpc>
                          <a:spcPct val="99500"/>
                        </a:lnSpc>
                        <a:spcBef>
                          <a:spcPts val="22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ngRepeat,  ngInclude,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ngIf,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ngView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leave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105" dirty="0">
                          <a:latin typeface="Calibri"/>
                          <a:cs typeface="Calibri"/>
                        </a:rPr>
                        <a:t>.ng-­‐leave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114" dirty="0">
                          <a:latin typeface="Calibri"/>
                          <a:cs typeface="Calibri"/>
                        </a:rPr>
                        <a:t>.ng-­‐leave-­‐active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522605">
                        <a:lnSpc>
                          <a:spcPct val="995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ngRepeat,  ngInclude,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ngIf,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ngView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move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114" dirty="0">
                          <a:latin typeface="Calibri"/>
                          <a:cs typeface="Calibri"/>
                        </a:rPr>
                        <a:t>.ng-­‐move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70" dirty="0">
                          <a:latin typeface="Calibri"/>
                          <a:cs typeface="Calibri"/>
                        </a:rPr>
                        <a:t>.ng-­‐move.active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ngRepeat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5245">
              <a:lnSpc>
                <a:spcPct val="100000"/>
              </a:lnSpc>
            </a:pPr>
            <a:r>
              <a:rPr spc="-5" dirty="0"/>
              <a:t>Example</a:t>
            </a:r>
            <a:r>
              <a:rPr spc="-70" dirty="0"/>
              <a:t> </a:t>
            </a:r>
            <a:r>
              <a:rPr dirty="0"/>
              <a:t>CSS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1995055"/>
            <a:ext cx="2121535" cy="4601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565656"/>
                </a:solidFill>
                <a:latin typeface="Courier New"/>
                <a:cs typeface="Courier New"/>
              </a:rPr>
              <a:t>/* starting animation</a:t>
            </a:r>
            <a:r>
              <a:rPr sz="1100" spc="-75" dirty="0">
                <a:solidFill>
                  <a:srgbClr val="565656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565656"/>
                </a:solidFill>
                <a:latin typeface="Courier New"/>
                <a:cs typeface="Courier New"/>
              </a:rPr>
              <a:t>*/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00" spc="-5" dirty="0">
                <a:solidFill>
                  <a:srgbClr val="6D6F24"/>
                </a:solidFill>
                <a:latin typeface="Courier New"/>
                <a:cs typeface="Courier New"/>
              </a:rPr>
              <a:t>.ng-enter</a:t>
            </a:r>
            <a:r>
              <a:rPr sz="1100" spc="-8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100">
              <a:latin typeface="Courier New"/>
              <a:cs typeface="Courier New"/>
            </a:endParaRPr>
          </a:p>
          <a:p>
            <a:pPr marL="180340" marR="5080">
              <a:lnSpc>
                <a:spcPct val="113599"/>
              </a:lnSpc>
              <a:spcBef>
                <a:spcPts val="100"/>
              </a:spcBef>
            </a:pPr>
            <a:r>
              <a:rPr sz="1100" dirty="0">
                <a:latin typeface="Courier New"/>
                <a:cs typeface="Courier New"/>
              </a:rPr>
              <a:t>-webkit-transition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:</a:t>
            </a:r>
            <a:r>
              <a:rPr sz="1100" spc="-10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107D02"/>
                </a:solidFill>
                <a:latin typeface="Courier New"/>
                <a:cs typeface="Courier New"/>
              </a:rPr>
              <a:t>1</a:t>
            </a:r>
            <a:r>
              <a:rPr sz="1100" dirty="0">
                <a:solidFill>
                  <a:srgbClr val="0B5601"/>
                </a:solidFill>
                <a:latin typeface="Courier New"/>
                <a:cs typeface="Courier New"/>
              </a:rPr>
              <a:t>s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;  </a:t>
            </a:r>
            <a:r>
              <a:rPr sz="1100" dirty="0">
                <a:latin typeface="Courier New"/>
                <a:cs typeface="Courier New"/>
              </a:rPr>
              <a:t>transition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:</a:t>
            </a:r>
            <a:r>
              <a:rPr sz="1100" spc="-10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107D02"/>
                </a:solidFill>
                <a:latin typeface="Courier New"/>
                <a:cs typeface="Courier New"/>
              </a:rPr>
              <a:t>1</a:t>
            </a:r>
            <a:r>
              <a:rPr sz="1100" dirty="0">
                <a:solidFill>
                  <a:srgbClr val="0B5601"/>
                </a:solidFill>
                <a:latin typeface="Courier New"/>
                <a:cs typeface="Courier New"/>
              </a:rPr>
              <a:t>s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100">
              <a:latin typeface="Courier New"/>
              <a:cs typeface="Courier New"/>
            </a:endParaRPr>
          </a:p>
          <a:p>
            <a:pPr marL="180340">
              <a:lnSpc>
                <a:spcPct val="100000"/>
              </a:lnSpc>
              <a:spcBef>
                <a:spcPts val="280"/>
              </a:spcBef>
            </a:pPr>
            <a:r>
              <a:rPr sz="1100" b="1" dirty="0">
                <a:solidFill>
                  <a:srgbClr val="AB6464"/>
                </a:solidFill>
                <a:latin typeface="Courier New"/>
                <a:cs typeface="Courier New"/>
              </a:rPr>
              <a:t>margin-left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:</a:t>
            </a:r>
            <a:r>
              <a:rPr sz="1100" spc="-10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107D02"/>
                </a:solidFill>
                <a:latin typeface="Courier New"/>
                <a:cs typeface="Courier New"/>
              </a:rPr>
              <a:t>100</a:t>
            </a:r>
            <a:r>
              <a:rPr sz="1100" dirty="0">
                <a:solidFill>
                  <a:srgbClr val="0B5601"/>
                </a:solidFill>
                <a:latin typeface="Courier New"/>
                <a:cs typeface="Courier New"/>
              </a:rPr>
              <a:t>%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565656"/>
                </a:solidFill>
                <a:latin typeface="Courier New"/>
                <a:cs typeface="Courier New"/>
              </a:rPr>
              <a:t>/* ending animation</a:t>
            </a:r>
            <a:r>
              <a:rPr sz="1100" spc="-75" dirty="0">
                <a:solidFill>
                  <a:srgbClr val="565656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565656"/>
                </a:solidFill>
                <a:latin typeface="Courier New"/>
                <a:cs typeface="Courier New"/>
              </a:rPr>
              <a:t>*/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100" spc="-5" dirty="0">
                <a:solidFill>
                  <a:srgbClr val="6D6F24"/>
                </a:solidFill>
                <a:latin typeface="Courier New"/>
                <a:cs typeface="Courier New"/>
              </a:rPr>
              <a:t>.ng-enter-active</a:t>
            </a:r>
            <a:r>
              <a:rPr sz="1100" spc="-8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100">
              <a:latin typeface="Courier New"/>
              <a:cs typeface="Courier New"/>
            </a:endParaRPr>
          </a:p>
          <a:p>
            <a:pPr marL="180340">
              <a:lnSpc>
                <a:spcPct val="100000"/>
              </a:lnSpc>
              <a:spcBef>
                <a:spcPts val="180"/>
              </a:spcBef>
            </a:pPr>
            <a:r>
              <a:rPr sz="1100" b="1" dirty="0">
                <a:solidFill>
                  <a:srgbClr val="AB6464"/>
                </a:solidFill>
                <a:latin typeface="Courier New"/>
                <a:cs typeface="Courier New"/>
              </a:rPr>
              <a:t>margin-left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:</a:t>
            </a:r>
            <a:r>
              <a:rPr sz="1100" spc="-10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107D02"/>
                </a:solidFill>
                <a:latin typeface="Courier New"/>
                <a:cs typeface="Courier New"/>
              </a:rPr>
              <a:t>0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565656"/>
                </a:solidFill>
                <a:latin typeface="Courier New"/>
                <a:cs typeface="Courier New"/>
              </a:rPr>
              <a:t>/* starting animation</a:t>
            </a:r>
            <a:r>
              <a:rPr sz="1100" spc="-75" dirty="0">
                <a:solidFill>
                  <a:srgbClr val="565656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565656"/>
                </a:solidFill>
                <a:latin typeface="Courier New"/>
                <a:cs typeface="Courier New"/>
              </a:rPr>
              <a:t>*/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100" spc="-5" dirty="0">
                <a:solidFill>
                  <a:srgbClr val="6D6F24"/>
                </a:solidFill>
                <a:latin typeface="Courier New"/>
                <a:cs typeface="Courier New"/>
              </a:rPr>
              <a:t>.ng-leave</a:t>
            </a:r>
            <a:r>
              <a:rPr sz="1100" spc="-8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100">
              <a:latin typeface="Courier New"/>
              <a:cs typeface="Courier New"/>
            </a:endParaRPr>
          </a:p>
          <a:p>
            <a:pPr marL="180340" marR="5080">
              <a:lnSpc>
                <a:spcPct val="113599"/>
              </a:lnSpc>
              <a:spcBef>
                <a:spcPts val="100"/>
              </a:spcBef>
            </a:pPr>
            <a:r>
              <a:rPr sz="1100" dirty="0">
                <a:latin typeface="Courier New"/>
                <a:cs typeface="Courier New"/>
              </a:rPr>
              <a:t>-webkit-transition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:</a:t>
            </a:r>
            <a:r>
              <a:rPr sz="1100" spc="-10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107D02"/>
                </a:solidFill>
                <a:latin typeface="Courier New"/>
                <a:cs typeface="Courier New"/>
              </a:rPr>
              <a:t>1</a:t>
            </a:r>
            <a:r>
              <a:rPr sz="1100" dirty="0">
                <a:solidFill>
                  <a:srgbClr val="0B5601"/>
                </a:solidFill>
                <a:latin typeface="Courier New"/>
                <a:cs typeface="Courier New"/>
              </a:rPr>
              <a:t>s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;  </a:t>
            </a:r>
            <a:r>
              <a:rPr sz="1100" dirty="0">
                <a:latin typeface="Courier New"/>
                <a:cs typeface="Courier New"/>
              </a:rPr>
              <a:t>transition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:</a:t>
            </a:r>
            <a:r>
              <a:rPr sz="1100" spc="-10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107D02"/>
                </a:solidFill>
                <a:latin typeface="Courier New"/>
                <a:cs typeface="Courier New"/>
              </a:rPr>
              <a:t>1</a:t>
            </a:r>
            <a:r>
              <a:rPr sz="1100" dirty="0">
                <a:solidFill>
                  <a:srgbClr val="0B5601"/>
                </a:solidFill>
                <a:latin typeface="Courier New"/>
                <a:cs typeface="Courier New"/>
              </a:rPr>
              <a:t>s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100">
              <a:latin typeface="Courier New"/>
              <a:cs typeface="Courier New"/>
            </a:endParaRPr>
          </a:p>
          <a:p>
            <a:pPr marL="180340">
              <a:lnSpc>
                <a:spcPct val="100000"/>
              </a:lnSpc>
              <a:spcBef>
                <a:spcPts val="280"/>
              </a:spcBef>
            </a:pPr>
            <a:r>
              <a:rPr sz="1100" b="1" dirty="0">
                <a:solidFill>
                  <a:srgbClr val="AB6464"/>
                </a:solidFill>
                <a:latin typeface="Courier New"/>
                <a:cs typeface="Courier New"/>
              </a:rPr>
              <a:t>margin-left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:</a:t>
            </a:r>
            <a:r>
              <a:rPr sz="1100" spc="-10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107D02"/>
                </a:solidFill>
                <a:latin typeface="Courier New"/>
                <a:cs typeface="Courier New"/>
              </a:rPr>
              <a:t>0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565656"/>
                </a:solidFill>
                <a:latin typeface="Courier New"/>
                <a:cs typeface="Courier New"/>
              </a:rPr>
              <a:t>/* ending animation</a:t>
            </a:r>
            <a:r>
              <a:rPr sz="1100" spc="-75" dirty="0">
                <a:solidFill>
                  <a:srgbClr val="565656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565656"/>
                </a:solidFill>
                <a:latin typeface="Courier New"/>
                <a:cs typeface="Courier New"/>
              </a:rPr>
              <a:t>*/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100" spc="-5" dirty="0">
                <a:solidFill>
                  <a:srgbClr val="6D6F24"/>
                </a:solidFill>
                <a:latin typeface="Courier New"/>
                <a:cs typeface="Courier New"/>
              </a:rPr>
              <a:t>.ng-leave-active</a:t>
            </a:r>
            <a:r>
              <a:rPr sz="1100" spc="-8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100">
              <a:latin typeface="Courier New"/>
              <a:cs typeface="Courier New"/>
            </a:endParaRPr>
          </a:p>
          <a:p>
            <a:pPr marL="180340">
              <a:lnSpc>
                <a:spcPct val="100000"/>
              </a:lnSpc>
              <a:spcBef>
                <a:spcPts val="280"/>
              </a:spcBef>
            </a:pPr>
            <a:r>
              <a:rPr sz="1100" b="1" dirty="0">
                <a:solidFill>
                  <a:srgbClr val="AB6464"/>
                </a:solidFill>
                <a:latin typeface="Courier New"/>
                <a:cs typeface="Courier New"/>
              </a:rPr>
              <a:t>margin-left</a:t>
            </a:r>
            <a:r>
              <a:rPr sz="1100" dirty="0">
                <a:solidFill>
                  <a:srgbClr val="6D6F24"/>
                </a:solidFill>
                <a:latin typeface="Courier New"/>
                <a:cs typeface="Courier New"/>
              </a:rPr>
              <a:t>:</a:t>
            </a:r>
            <a:r>
              <a:rPr sz="1100" spc="-10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107D02"/>
                </a:solidFill>
                <a:latin typeface="Courier New"/>
                <a:cs typeface="Courier New"/>
              </a:rPr>
              <a:t>100</a:t>
            </a:r>
            <a:r>
              <a:rPr sz="1100" dirty="0">
                <a:solidFill>
                  <a:srgbClr val="0B5601"/>
                </a:solidFill>
                <a:latin typeface="Courier New"/>
                <a:cs typeface="Courier New"/>
              </a:rPr>
              <a:t>%</a:t>
            </a: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endParaRPr sz="11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5795">
              <a:lnSpc>
                <a:spcPct val="100000"/>
              </a:lnSpc>
            </a:pPr>
            <a:r>
              <a:rPr dirty="0"/>
              <a:t>Test </a:t>
            </a:r>
            <a:r>
              <a:rPr spc="-5" dirty="0"/>
              <a:t>Driven</a:t>
            </a:r>
            <a:r>
              <a:rPr spc="-55" dirty="0"/>
              <a:t> </a:t>
            </a:r>
            <a:r>
              <a:rPr spc="-5" dirty="0"/>
              <a:t>Design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1995055"/>
            <a:ext cx="7950834" cy="262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Write </a:t>
            </a:r>
            <a:r>
              <a:rPr sz="3200" dirty="0">
                <a:latin typeface="Calibri"/>
                <a:cs typeface="Calibri"/>
              </a:rPr>
              <a:t>tests </a:t>
            </a:r>
            <a:r>
              <a:rPr sz="3200" spc="-5" dirty="0">
                <a:latin typeface="Calibri"/>
                <a:cs typeface="Calibri"/>
              </a:rPr>
              <a:t>ﬁrsts, </a:t>
            </a:r>
            <a:r>
              <a:rPr sz="3200" dirty="0">
                <a:latin typeface="Calibri"/>
                <a:cs typeface="Calibri"/>
              </a:rPr>
              <a:t>then </a:t>
            </a:r>
            <a:r>
              <a:rPr sz="3200" spc="-5" dirty="0">
                <a:latin typeface="Calibri"/>
                <a:cs typeface="Calibri"/>
              </a:rPr>
              <a:t>your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code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AngularJS </a:t>
            </a:r>
            <a:r>
              <a:rPr sz="3200" dirty="0">
                <a:latin typeface="Calibri"/>
                <a:cs typeface="Calibri"/>
              </a:rPr>
              <a:t>emphasizes </a:t>
            </a:r>
            <a:r>
              <a:rPr sz="3200" spc="-5" dirty="0">
                <a:latin typeface="Calibri"/>
                <a:cs typeface="Calibri"/>
              </a:rPr>
              <a:t>modularity, </a:t>
            </a:r>
            <a:r>
              <a:rPr sz="3200" dirty="0">
                <a:latin typeface="Calibri"/>
                <a:cs typeface="Calibri"/>
              </a:rPr>
              <a:t>so it can be  easy to test </a:t>
            </a:r>
            <a:r>
              <a:rPr sz="3200" spc="-5" dirty="0">
                <a:latin typeface="Calibri"/>
                <a:cs typeface="Calibri"/>
              </a:rPr>
              <a:t>your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code</a:t>
            </a:r>
            <a:endParaRPr sz="3200">
              <a:latin typeface="Calibri"/>
              <a:cs typeface="Calibri"/>
            </a:endParaRPr>
          </a:p>
          <a:p>
            <a:pPr marL="355600" marR="219710" indent="-3429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Code </a:t>
            </a:r>
            <a:r>
              <a:rPr sz="3200" dirty="0">
                <a:latin typeface="Calibri"/>
                <a:cs typeface="Calibri"/>
              </a:rPr>
              <a:t>can be tested using </a:t>
            </a:r>
            <a:r>
              <a:rPr sz="3200" spc="-5" dirty="0">
                <a:latin typeface="Calibri"/>
                <a:cs typeface="Calibri"/>
              </a:rPr>
              <a:t>several </a:t>
            </a:r>
            <a:r>
              <a:rPr sz="3200" dirty="0">
                <a:latin typeface="Calibri"/>
                <a:cs typeface="Calibri"/>
              </a:rPr>
              <a:t>unit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testing  frameworks, </a:t>
            </a:r>
            <a:r>
              <a:rPr sz="3200" dirty="0">
                <a:latin typeface="Calibri"/>
                <a:cs typeface="Calibri"/>
              </a:rPr>
              <a:t>like </a:t>
            </a:r>
            <a:r>
              <a:rPr sz="3200" spc="-5" dirty="0">
                <a:latin typeface="Calibri"/>
                <a:cs typeface="Calibri"/>
              </a:rPr>
              <a:t>QUnit, Jasmine, Mocha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...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56610">
              <a:lnSpc>
                <a:spcPct val="100000"/>
              </a:lnSpc>
            </a:pPr>
            <a:r>
              <a:rPr dirty="0"/>
              <a:t>QUnit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1995055"/>
            <a:ext cx="7353934" cy="165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Download </a:t>
            </a:r>
            <a:r>
              <a:rPr sz="3200" dirty="0">
                <a:latin typeface="SimSun"/>
                <a:cs typeface="SimSun"/>
              </a:rPr>
              <a:t>qunit.js</a:t>
            </a:r>
            <a:r>
              <a:rPr sz="3200" spc="-955" dirty="0">
                <a:latin typeface="SimSun"/>
                <a:cs typeface="SimSun"/>
              </a:rPr>
              <a:t>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dirty="0">
                <a:latin typeface="SimSun"/>
                <a:cs typeface="SimSun"/>
              </a:rPr>
              <a:t>qunit.css</a:t>
            </a:r>
            <a:endParaRPr sz="3200">
              <a:latin typeface="SimSun"/>
              <a:cs typeface="SimSun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Write </a:t>
            </a:r>
            <a:r>
              <a:rPr sz="3200" dirty="0">
                <a:latin typeface="Calibri"/>
                <a:cs typeface="Calibri"/>
              </a:rPr>
              <a:t>a simple </a:t>
            </a:r>
            <a:r>
              <a:rPr sz="3200" spc="-5" dirty="0">
                <a:latin typeface="Calibri"/>
                <a:cs typeface="Calibri"/>
              </a:rPr>
              <a:t>HTML </a:t>
            </a:r>
            <a:r>
              <a:rPr sz="3200" dirty="0">
                <a:latin typeface="Calibri"/>
                <a:cs typeface="Calibri"/>
              </a:rPr>
              <a:t>page to </a:t>
            </a:r>
            <a:r>
              <a:rPr sz="3200" spc="-5" dirty="0">
                <a:latin typeface="Calibri"/>
                <a:cs typeface="Calibri"/>
              </a:rPr>
              <a:t>run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tests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Write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tests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0182" y="755802"/>
            <a:ext cx="4507230" cy="3274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073A33"/>
                </a:solidFill>
                <a:latin typeface="Courier New"/>
                <a:cs typeface="Courier New"/>
              </a:rPr>
              <a:t>&lt;!DOCTYPE</a:t>
            </a:r>
            <a:r>
              <a:rPr sz="1200" spc="-95" dirty="0">
                <a:solidFill>
                  <a:srgbClr val="073A33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073A33"/>
                </a:solidFill>
                <a:latin typeface="Courier New"/>
                <a:cs typeface="Courier New"/>
              </a:rPr>
              <a:t>html&gt;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2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1200" b="1" dirty="0">
                <a:solidFill>
                  <a:srgbClr val="6B0001"/>
                </a:solidFill>
                <a:latin typeface="Courier New"/>
                <a:cs typeface="Courier New"/>
              </a:rPr>
              <a:t>html</a:t>
            </a:r>
            <a:r>
              <a:rPr sz="12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1200" b="1" dirty="0">
                <a:solidFill>
                  <a:srgbClr val="6B0001"/>
                </a:solidFill>
                <a:latin typeface="Courier New"/>
                <a:cs typeface="Courier New"/>
              </a:rPr>
              <a:t>head</a:t>
            </a:r>
            <a:r>
              <a:rPr sz="12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200">
              <a:latin typeface="Courier New"/>
              <a:cs typeface="Courier New"/>
            </a:endParaRPr>
          </a:p>
          <a:p>
            <a:pPr marL="195580">
              <a:lnSpc>
                <a:spcPct val="100000"/>
              </a:lnSpc>
              <a:spcBef>
                <a:spcPts val="260"/>
              </a:spcBef>
            </a:pPr>
            <a:r>
              <a:rPr sz="12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1200" b="1" dirty="0">
                <a:solidFill>
                  <a:srgbClr val="6B0001"/>
                </a:solidFill>
                <a:latin typeface="Courier New"/>
                <a:cs typeface="Courier New"/>
              </a:rPr>
              <a:t>meta</a:t>
            </a:r>
            <a:r>
              <a:rPr sz="1200" b="1" spc="-100" dirty="0">
                <a:solidFill>
                  <a:srgbClr val="6B0001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0B381D"/>
                </a:solidFill>
                <a:latin typeface="Courier New"/>
                <a:cs typeface="Courier New"/>
              </a:rPr>
              <a:t>charset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1200" dirty="0">
                <a:solidFill>
                  <a:srgbClr val="0000DF"/>
                </a:solidFill>
                <a:latin typeface="Courier New"/>
                <a:cs typeface="Courier New"/>
              </a:rPr>
              <a:t>"utf-8"</a:t>
            </a:r>
            <a:r>
              <a:rPr sz="12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200">
              <a:latin typeface="Courier New"/>
              <a:cs typeface="Courier New"/>
            </a:endParaRPr>
          </a:p>
          <a:p>
            <a:pPr marL="195580">
              <a:lnSpc>
                <a:spcPct val="100000"/>
              </a:lnSpc>
              <a:spcBef>
                <a:spcPts val="360"/>
              </a:spcBef>
            </a:pPr>
            <a:r>
              <a:rPr sz="12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1200" b="1" dirty="0">
                <a:solidFill>
                  <a:srgbClr val="6B0001"/>
                </a:solidFill>
                <a:latin typeface="Courier New"/>
                <a:cs typeface="Courier New"/>
              </a:rPr>
              <a:t>title</a:t>
            </a:r>
            <a:r>
              <a:rPr sz="1200" dirty="0">
                <a:solidFill>
                  <a:srgbClr val="944403"/>
                </a:solidFill>
                <a:latin typeface="Courier New"/>
                <a:cs typeface="Courier New"/>
              </a:rPr>
              <a:t>&gt;QUnit</a:t>
            </a:r>
            <a:r>
              <a:rPr sz="1200" spc="-100" dirty="0">
                <a:solidFill>
                  <a:srgbClr val="944403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944403"/>
                </a:solidFill>
                <a:latin typeface="Courier New"/>
                <a:cs typeface="Courier New"/>
              </a:rPr>
              <a:t>Example&lt;/</a:t>
            </a:r>
            <a:r>
              <a:rPr sz="1200" b="1" dirty="0">
                <a:solidFill>
                  <a:srgbClr val="6B0001"/>
                </a:solidFill>
                <a:latin typeface="Courier New"/>
                <a:cs typeface="Courier New"/>
              </a:rPr>
              <a:t>title</a:t>
            </a:r>
            <a:r>
              <a:rPr sz="12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200">
              <a:latin typeface="Courier New"/>
              <a:cs typeface="Courier New"/>
            </a:endParaRPr>
          </a:p>
          <a:p>
            <a:pPr marL="195580">
              <a:lnSpc>
                <a:spcPct val="100000"/>
              </a:lnSpc>
              <a:spcBef>
                <a:spcPts val="260"/>
              </a:spcBef>
            </a:pPr>
            <a:r>
              <a:rPr sz="12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1200" b="1" dirty="0">
                <a:solidFill>
                  <a:srgbClr val="6B0001"/>
                </a:solidFill>
                <a:latin typeface="Courier New"/>
                <a:cs typeface="Courier New"/>
              </a:rPr>
              <a:t>link </a:t>
            </a:r>
            <a:r>
              <a:rPr sz="1200" dirty="0">
                <a:solidFill>
                  <a:srgbClr val="0B381D"/>
                </a:solidFill>
                <a:latin typeface="Courier New"/>
                <a:cs typeface="Courier New"/>
              </a:rPr>
              <a:t>rel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1200" dirty="0">
                <a:solidFill>
                  <a:srgbClr val="0000DF"/>
                </a:solidFill>
                <a:latin typeface="Courier New"/>
                <a:cs typeface="Courier New"/>
              </a:rPr>
              <a:t>"stylesheet"</a:t>
            </a:r>
            <a:r>
              <a:rPr sz="1200" spc="-100" dirty="0">
                <a:solidFill>
                  <a:srgbClr val="0000DF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0B381D"/>
                </a:solidFill>
                <a:latin typeface="Courier New"/>
                <a:cs typeface="Courier New"/>
              </a:rPr>
              <a:t>href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1200" dirty="0">
                <a:solidFill>
                  <a:srgbClr val="0000DF"/>
                </a:solidFill>
                <a:latin typeface="Courier New"/>
                <a:cs typeface="Courier New"/>
              </a:rPr>
              <a:t>"qunit-1.10.0.css"</a:t>
            </a:r>
            <a:r>
              <a:rPr sz="12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200">
              <a:latin typeface="Courier New"/>
              <a:cs typeface="Courier New"/>
            </a:endParaRPr>
          </a:p>
          <a:p>
            <a:pPr marL="195580">
              <a:lnSpc>
                <a:spcPct val="100000"/>
              </a:lnSpc>
              <a:spcBef>
                <a:spcPts val="260"/>
              </a:spcBef>
            </a:pPr>
            <a:r>
              <a:rPr sz="1200" spc="-5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1200" b="1" spc="-5" dirty="0">
                <a:solidFill>
                  <a:srgbClr val="6B0001"/>
                </a:solidFill>
                <a:latin typeface="Courier New"/>
                <a:cs typeface="Courier New"/>
              </a:rPr>
              <a:t>script</a:t>
            </a:r>
            <a:r>
              <a:rPr sz="1200" b="1" spc="-90" dirty="0">
                <a:solidFill>
                  <a:srgbClr val="6B0001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6B0001"/>
                </a:solidFill>
                <a:latin typeface="Courier New"/>
                <a:cs typeface="Courier New"/>
              </a:rPr>
              <a:t>src="qunit-1.10.0.js"</a:t>
            </a:r>
            <a:r>
              <a:rPr sz="1200" dirty="0">
                <a:solidFill>
                  <a:srgbClr val="944403"/>
                </a:solidFill>
                <a:latin typeface="Courier New"/>
                <a:cs typeface="Courier New"/>
              </a:rPr>
              <a:t>&gt;&lt;/</a:t>
            </a:r>
            <a:r>
              <a:rPr sz="1200" b="1" dirty="0">
                <a:solidFill>
                  <a:srgbClr val="6B0001"/>
                </a:solidFill>
                <a:latin typeface="Courier New"/>
                <a:cs typeface="Courier New"/>
              </a:rPr>
              <a:t>script</a:t>
            </a:r>
            <a:r>
              <a:rPr sz="12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200" dirty="0">
                <a:solidFill>
                  <a:srgbClr val="944403"/>
                </a:solidFill>
                <a:latin typeface="Courier New"/>
                <a:cs typeface="Courier New"/>
              </a:rPr>
              <a:t>&lt;/</a:t>
            </a:r>
            <a:r>
              <a:rPr sz="1200" b="1" dirty="0">
                <a:solidFill>
                  <a:srgbClr val="6B0001"/>
                </a:solidFill>
                <a:latin typeface="Courier New"/>
                <a:cs typeface="Courier New"/>
              </a:rPr>
              <a:t>head</a:t>
            </a:r>
            <a:r>
              <a:rPr sz="12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1200" b="1" dirty="0">
                <a:solidFill>
                  <a:srgbClr val="6B0001"/>
                </a:solidFill>
                <a:latin typeface="Courier New"/>
                <a:cs typeface="Courier New"/>
              </a:rPr>
              <a:t>body</a:t>
            </a:r>
            <a:r>
              <a:rPr sz="12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200">
              <a:latin typeface="Courier New"/>
              <a:cs typeface="Courier New"/>
            </a:endParaRPr>
          </a:p>
          <a:p>
            <a:pPr marL="195580">
              <a:lnSpc>
                <a:spcPct val="100000"/>
              </a:lnSpc>
              <a:spcBef>
                <a:spcPts val="260"/>
              </a:spcBef>
            </a:pPr>
            <a:r>
              <a:rPr sz="1200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1200" b="1" dirty="0">
                <a:solidFill>
                  <a:srgbClr val="6B0001"/>
                </a:solidFill>
                <a:latin typeface="Courier New"/>
                <a:cs typeface="Courier New"/>
              </a:rPr>
              <a:t>div</a:t>
            </a:r>
            <a:r>
              <a:rPr sz="1200" b="1" spc="-100" dirty="0">
                <a:solidFill>
                  <a:srgbClr val="6B0001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0B381D"/>
                </a:solidFill>
                <a:latin typeface="Courier New"/>
                <a:cs typeface="Courier New"/>
              </a:rPr>
              <a:t>id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=</a:t>
            </a:r>
            <a:r>
              <a:rPr sz="1200" dirty="0">
                <a:solidFill>
                  <a:srgbClr val="0000DF"/>
                </a:solidFill>
                <a:latin typeface="Courier New"/>
                <a:cs typeface="Courier New"/>
              </a:rPr>
              <a:t>"qunit"</a:t>
            </a:r>
            <a:r>
              <a:rPr sz="1200" dirty="0">
                <a:solidFill>
                  <a:srgbClr val="944403"/>
                </a:solidFill>
                <a:latin typeface="Courier New"/>
                <a:cs typeface="Courier New"/>
              </a:rPr>
              <a:t>&gt;&lt;/</a:t>
            </a:r>
            <a:r>
              <a:rPr sz="1200" b="1" dirty="0">
                <a:solidFill>
                  <a:srgbClr val="6B0001"/>
                </a:solidFill>
                <a:latin typeface="Courier New"/>
                <a:cs typeface="Courier New"/>
              </a:rPr>
              <a:t>div</a:t>
            </a:r>
            <a:r>
              <a:rPr sz="12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200">
              <a:latin typeface="Courier New"/>
              <a:cs typeface="Courier New"/>
            </a:endParaRPr>
          </a:p>
          <a:p>
            <a:pPr marL="195580">
              <a:lnSpc>
                <a:spcPct val="100000"/>
              </a:lnSpc>
              <a:spcBef>
                <a:spcPts val="260"/>
              </a:spcBef>
            </a:pPr>
            <a:r>
              <a:rPr sz="1200" spc="-5" dirty="0">
                <a:solidFill>
                  <a:srgbClr val="944403"/>
                </a:solidFill>
                <a:latin typeface="Courier New"/>
                <a:cs typeface="Courier New"/>
              </a:rPr>
              <a:t>&lt;</a:t>
            </a:r>
            <a:r>
              <a:rPr sz="1200" b="1" spc="-5" dirty="0">
                <a:solidFill>
                  <a:srgbClr val="6B0001"/>
                </a:solidFill>
                <a:latin typeface="Courier New"/>
                <a:cs typeface="Courier New"/>
              </a:rPr>
              <a:t>script</a:t>
            </a:r>
            <a:r>
              <a:rPr sz="1200" b="1" spc="-90" dirty="0">
                <a:solidFill>
                  <a:srgbClr val="6B0001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6B0001"/>
                </a:solidFill>
                <a:latin typeface="Courier New"/>
                <a:cs typeface="Courier New"/>
              </a:rPr>
              <a:t>type="text/javascript"</a:t>
            </a:r>
            <a:r>
              <a:rPr sz="12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imes New Roman"/>
              <a:cs typeface="Times New Roman"/>
            </a:endParaRPr>
          </a:p>
          <a:p>
            <a:pPr marL="378460">
              <a:lnSpc>
                <a:spcPct val="100000"/>
              </a:lnSpc>
            </a:pPr>
            <a:r>
              <a:rPr sz="1200" b="1" dirty="0">
                <a:solidFill>
                  <a:srgbClr val="6B0001"/>
                </a:solidFill>
                <a:latin typeface="Courier New"/>
                <a:cs typeface="Courier New"/>
              </a:rPr>
              <a:t>function </a:t>
            </a:r>
            <a:r>
              <a:rPr sz="1200" spc="-5" dirty="0">
                <a:solidFill>
                  <a:srgbClr val="6B0001"/>
                </a:solidFill>
                <a:latin typeface="Courier New"/>
                <a:cs typeface="Courier New"/>
              </a:rPr>
              <a:t>calculate</a:t>
            </a:r>
            <a:r>
              <a:rPr sz="1200" spc="-5" dirty="0">
                <a:solidFill>
                  <a:srgbClr val="6D6F24"/>
                </a:solidFill>
                <a:latin typeface="Courier New"/>
                <a:cs typeface="Courier New"/>
              </a:rPr>
              <a:t>(a, b)</a:t>
            </a:r>
            <a:r>
              <a:rPr sz="1200" spc="-4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200">
              <a:latin typeface="Courier New"/>
              <a:cs typeface="Courier New"/>
            </a:endParaRPr>
          </a:p>
          <a:p>
            <a:pPr marL="744220">
              <a:lnSpc>
                <a:spcPct val="100000"/>
              </a:lnSpc>
              <a:spcBef>
                <a:spcPts val="260"/>
              </a:spcBef>
            </a:pPr>
            <a:r>
              <a:rPr sz="1200" b="1" dirty="0">
                <a:solidFill>
                  <a:srgbClr val="6B0001"/>
                </a:solidFill>
                <a:latin typeface="Courier New"/>
                <a:cs typeface="Courier New"/>
              </a:rPr>
              <a:t>return </a:t>
            </a:r>
            <a:r>
              <a:rPr sz="1200" dirty="0">
                <a:solidFill>
                  <a:srgbClr val="6B0001"/>
                </a:solidFill>
                <a:latin typeface="Courier New"/>
                <a:cs typeface="Courier New"/>
              </a:rPr>
              <a:t>a 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+</a:t>
            </a:r>
            <a:r>
              <a:rPr sz="1200" spc="-10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b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200">
              <a:latin typeface="Courier New"/>
              <a:cs typeface="Courier New"/>
            </a:endParaRPr>
          </a:p>
          <a:p>
            <a:pPr marL="378460">
              <a:lnSpc>
                <a:spcPct val="100000"/>
              </a:lnSpc>
              <a:spcBef>
                <a:spcPts val="360"/>
              </a:spcBef>
            </a:pP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28198" y="4475378"/>
            <a:ext cx="483234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200" dirty="0">
                <a:solidFill>
                  <a:srgbClr val="0000DF"/>
                </a:solidFill>
                <a:latin typeface="Courier New"/>
                <a:cs typeface="Courier New"/>
              </a:rPr>
              <a:t>Ok!</a:t>
            </a:r>
            <a:r>
              <a:rPr sz="12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2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200" dirty="0">
                <a:solidFill>
                  <a:srgbClr val="0000DF"/>
                </a:solidFill>
                <a:latin typeface="Courier New"/>
                <a:cs typeface="Courier New"/>
              </a:rPr>
              <a:t>Ok!</a:t>
            </a:r>
            <a:r>
              <a:rPr sz="12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2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200" dirty="0">
                <a:solidFill>
                  <a:srgbClr val="0000DF"/>
                </a:solidFill>
                <a:latin typeface="Courier New"/>
                <a:cs typeface="Courier New"/>
              </a:rPr>
              <a:t>OK!</a:t>
            </a:r>
            <a:r>
              <a:rPr sz="12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24731" y="4259478"/>
            <a:ext cx="2860675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200" spc="-5" dirty="0">
                <a:solidFill>
                  <a:srgbClr val="0000DF"/>
                </a:solidFill>
                <a:latin typeface="Courier New"/>
                <a:cs typeface="Courier New"/>
              </a:rPr>
              <a:t>calculate </a:t>
            </a:r>
            <a:r>
              <a:rPr sz="1200" dirty="0">
                <a:solidFill>
                  <a:srgbClr val="0000DF"/>
                </a:solidFill>
                <a:latin typeface="Courier New"/>
                <a:cs typeface="Courier New"/>
              </a:rPr>
              <a:t>test</a:t>
            </a:r>
            <a:r>
              <a:rPr sz="1200" dirty="0">
                <a:solidFill>
                  <a:srgbClr val="6B0001"/>
                </a:solidFill>
                <a:latin typeface="Courier New"/>
                <a:cs typeface="Courier New"/>
              </a:rPr>
              <a:t>"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, </a:t>
            </a:r>
            <a:r>
              <a:rPr sz="1200" b="1" spc="-5" dirty="0">
                <a:solidFill>
                  <a:srgbClr val="6B0001"/>
                </a:solidFill>
                <a:latin typeface="Courier New"/>
                <a:cs typeface="Courier New"/>
              </a:rPr>
              <a:t>function</a:t>
            </a:r>
            <a:r>
              <a:rPr sz="1200" spc="-5" dirty="0">
                <a:solidFill>
                  <a:srgbClr val="6D6F24"/>
                </a:solidFill>
                <a:latin typeface="Courier New"/>
                <a:cs typeface="Courier New"/>
              </a:rPr>
              <a:t>()</a:t>
            </a:r>
            <a:r>
              <a:rPr sz="1200" spc="-40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200">
              <a:latin typeface="Courier New"/>
              <a:cs typeface="Courier New"/>
            </a:endParaRPr>
          </a:p>
          <a:p>
            <a:pPr marR="5080" algn="r">
              <a:lnSpc>
                <a:spcPct val="100000"/>
              </a:lnSpc>
              <a:spcBef>
                <a:spcPts val="259"/>
              </a:spcBef>
            </a:pP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200">
              <a:latin typeface="Courier New"/>
              <a:cs typeface="Courier New"/>
            </a:endParaRPr>
          </a:p>
          <a:p>
            <a:pPr marR="5080" algn="r">
              <a:lnSpc>
                <a:spcPct val="100000"/>
              </a:lnSpc>
              <a:spcBef>
                <a:spcPts val="359"/>
              </a:spcBef>
            </a:pP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200">
              <a:latin typeface="Courier New"/>
              <a:cs typeface="Courier New"/>
            </a:endParaRPr>
          </a:p>
          <a:p>
            <a:pPr marR="5080" algn="r">
              <a:lnSpc>
                <a:spcPct val="100000"/>
              </a:lnSpc>
              <a:spcBef>
                <a:spcPts val="259"/>
              </a:spcBef>
            </a:pP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6002" y="4259478"/>
            <a:ext cx="2586355" cy="107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6B0001"/>
                </a:solidFill>
                <a:latin typeface="Courier New"/>
                <a:cs typeface="Courier New"/>
              </a:rPr>
              <a:t>test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(</a:t>
            </a:r>
            <a:endParaRPr sz="1200">
              <a:latin typeface="Courier New"/>
              <a:cs typeface="Courier New"/>
            </a:endParaRPr>
          </a:p>
          <a:p>
            <a:pPr marL="195580">
              <a:lnSpc>
                <a:spcPct val="100000"/>
              </a:lnSpc>
              <a:spcBef>
                <a:spcPts val="259"/>
              </a:spcBef>
            </a:pPr>
            <a:r>
              <a:rPr sz="1200" dirty="0">
                <a:latin typeface="Courier New"/>
                <a:cs typeface="Courier New"/>
              </a:rPr>
              <a:t>ok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( calculate(</a:t>
            </a:r>
            <a:r>
              <a:rPr sz="1200" dirty="0">
                <a:solidFill>
                  <a:srgbClr val="107D02"/>
                </a:solidFill>
                <a:latin typeface="Courier New"/>
                <a:cs typeface="Courier New"/>
              </a:rPr>
              <a:t>5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,</a:t>
            </a:r>
            <a:r>
              <a:rPr sz="1200" dirty="0">
                <a:solidFill>
                  <a:srgbClr val="107D02"/>
                </a:solidFill>
                <a:latin typeface="Courier New"/>
                <a:cs typeface="Courier New"/>
              </a:rPr>
              <a:t>5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) </a:t>
            </a:r>
            <a:r>
              <a:rPr sz="1200" spc="-5" dirty="0">
                <a:solidFill>
                  <a:srgbClr val="6D6F24"/>
                </a:solidFill>
                <a:latin typeface="Courier New"/>
                <a:cs typeface="Courier New"/>
              </a:rPr>
              <a:t>===</a:t>
            </a:r>
            <a:r>
              <a:rPr sz="1200" spc="-95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107D02"/>
                </a:solidFill>
                <a:latin typeface="Courier New"/>
                <a:cs typeface="Courier New"/>
              </a:rPr>
              <a:t>10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,</a:t>
            </a:r>
            <a:endParaRPr sz="1200">
              <a:latin typeface="Courier New"/>
              <a:cs typeface="Courier New"/>
            </a:endParaRPr>
          </a:p>
          <a:p>
            <a:pPr marL="195580" marR="5080">
              <a:lnSpc>
                <a:spcPct val="118100"/>
              </a:lnSpc>
              <a:spcBef>
                <a:spcPts val="100"/>
              </a:spcBef>
              <a:tabLst>
                <a:tab pos="2024380" algn="l"/>
              </a:tabLst>
            </a:pPr>
            <a:r>
              <a:rPr sz="1200" dirty="0">
                <a:latin typeface="Courier New"/>
                <a:cs typeface="Courier New"/>
              </a:rPr>
              <a:t>ok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( calculate(</a:t>
            </a:r>
            <a:r>
              <a:rPr sz="1200" dirty="0">
                <a:solidFill>
                  <a:srgbClr val="107D02"/>
                </a:solidFill>
                <a:latin typeface="Courier New"/>
                <a:cs typeface="Courier New"/>
              </a:rPr>
              <a:t>5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,</a:t>
            </a:r>
            <a:r>
              <a:rPr sz="1200" dirty="0">
                <a:solidFill>
                  <a:srgbClr val="107D02"/>
                </a:solidFill>
                <a:latin typeface="Courier New"/>
                <a:cs typeface="Courier New"/>
              </a:rPr>
              <a:t>0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)	</a:t>
            </a:r>
            <a:r>
              <a:rPr sz="1200" spc="-5" dirty="0">
                <a:solidFill>
                  <a:srgbClr val="6D6F24"/>
                </a:solidFill>
                <a:latin typeface="Courier New"/>
                <a:cs typeface="Courier New"/>
              </a:rPr>
              <a:t>===</a:t>
            </a:r>
            <a:r>
              <a:rPr sz="1200" spc="-95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107D02"/>
                </a:solidFill>
                <a:latin typeface="Courier New"/>
                <a:cs typeface="Courier New"/>
              </a:rPr>
              <a:t>5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,  </a:t>
            </a:r>
            <a:r>
              <a:rPr sz="1200" dirty="0">
                <a:latin typeface="Courier New"/>
                <a:cs typeface="Courier New"/>
              </a:rPr>
              <a:t>ok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( calculate(-</a:t>
            </a:r>
            <a:r>
              <a:rPr sz="1200" dirty="0">
                <a:solidFill>
                  <a:srgbClr val="107D02"/>
                </a:solidFill>
                <a:latin typeface="Courier New"/>
                <a:cs typeface="Courier New"/>
              </a:rPr>
              <a:t>5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,</a:t>
            </a:r>
            <a:r>
              <a:rPr sz="1200" dirty="0">
                <a:solidFill>
                  <a:srgbClr val="107D02"/>
                </a:solidFill>
                <a:latin typeface="Courier New"/>
                <a:cs typeface="Courier New"/>
              </a:rPr>
              <a:t>5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) </a:t>
            </a:r>
            <a:r>
              <a:rPr sz="1200" spc="-5" dirty="0">
                <a:solidFill>
                  <a:srgbClr val="6D6F24"/>
                </a:solidFill>
                <a:latin typeface="Courier New"/>
                <a:cs typeface="Courier New"/>
              </a:rPr>
              <a:t>===</a:t>
            </a:r>
            <a:r>
              <a:rPr sz="1200" spc="-95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107D02"/>
                </a:solidFill>
                <a:latin typeface="Courier New"/>
                <a:cs typeface="Courier New"/>
              </a:rPr>
              <a:t>0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,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12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2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0182" y="5580278"/>
            <a:ext cx="103187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">
              <a:lnSpc>
                <a:spcPct val="100000"/>
              </a:lnSpc>
            </a:pPr>
            <a:r>
              <a:rPr sz="1200" dirty="0">
                <a:solidFill>
                  <a:srgbClr val="944403"/>
                </a:solidFill>
                <a:latin typeface="Courier New"/>
                <a:cs typeface="Courier New"/>
              </a:rPr>
              <a:t>&lt;/</a:t>
            </a:r>
            <a:r>
              <a:rPr sz="1200" b="1" dirty="0">
                <a:solidFill>
                  <a:srgbClr val="6B0001"/>
                </a:solidFill>
                <a:latin typeface="Courier New"/>
                <a:cs typeface="Courier New"/>
              </a:rPr>
              <a:t>script</a:t>
            </a:r>
            <a:r>
              <a:rPr sz="12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200" dirty="0">
                <a:solidFill>
                  <a:srgbClr val="944403"/>
                </a:solidFill>
                <a:latin typeface="Courier New"/>
                <a:cs typeface="Courier New"/>
              </a:rPr>
              <a:t>&lt;/</a:t>
            </a:r>
            <a:r>
              <a:rPr sz="1200" b="1" dirty="0">
                <a:solidFill>
                  <a:srgbClr val="6B0001"/>
                </a:solidFill>
                <a:latin typeface="Courier New"/>
                <a:cs typeface="Courier New"/>
              </a:rPr>
              <a:t>body</a:t>
            </a:r>
            <a:r>
              <a:rPr sz="12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sz="1200" dirty="0">
                <a:solidFill>
                  <a:srgbClr val="944403"/>
                </a:solidFill>
                <a:latin typeface="Courier New"/>
                <a:cs typeface="Courier New"/>
              </a:rPr>
              <a:t>&lt;/</a:t>
            </a:r>
            <a:r>
              <a:rPr sz="1200" b="1" dirty="0">
                <a:solidFill>
                  <a:srgbClr val="6B0001"/>
                </a:solidFill>
                <a:latin typeface="Courier New"/>
                <a:cs typeface="Courier New"/>
              </a:rPr>
              <a:t>html</a:t>
            </a:r>
            <a:r>
              <a:rPr sz="1200" dirty="0">
                <a:solidFill>
                  <a:srgbClr val="944403"/>
                </a:solidFill>
                <a:latin typeface="Courier New"/>
                <a:cs typeface="Courier New"/>
              </a:rPr>
              <a:t>&gt;</a:t>
            </a:r>
            <a:endParaRPr sz="12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1060">
              <a:lnSpc>
                <a:spcPct val="100000"/>
              </a:lnSpc>
            </a:pPr>
            <a:r>
              <a:rPr spc="-5" dirty="0"/>
              <a:t>Three</a:t>
            </a:r>
            <a:r>
              <a:rPr spc="-90" dirty="0"/>
              <a:t> </a:t>
            </a:r>
            <a:r>
              <a:rPr spc="-5" dirty="0"/>
              <a:t>Assertions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1954415"/>
            <a:ext cx="8058150" cy="4359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Basic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270"/>
              </a:spcBef>
              <a:buFont typeface="Arial"/>
              <a:buChar char="–"/>
              <a:tabLst>
                <a:tab pos="755650" algn="l"/>
                <a:tab pos="1466215" algn="l"/>
                <a:tab pos="2888615" algn="l"/>
                <a:tab pos="3422015" algn="l"/>
              </a:tabLst>
            </a:pPr>
            <a:r>
              <a:rPr sz="2800" dirty="0">
                <a:latin typeface="SimSun"/>
                <a:cs typeface="SimSun"/>
              </a:rPr>
              <a:t>ok(	boolean	[,	message]);</a:t>
            </a:r>
            <a:endParaRPr sz="2800">
              <a:latin typeface="SimSun"/>
              <a:cs typeface="SimSun"/>
            </a:endParaRP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If </a:t>
            </a:r>
            <a:r>
              <a:rPr sz="3200" i="1" dirty="0">
                <a:latin typeface="Calibri"/>
                <a:cs typeface="Calibri"/>
              </a:rPr>
              <a:t>actual </a:t>
            </a:r>
            <a:r>
              <a:rPr sz="3200" spc="-5" dirty="0">
                <a:latin typeface="Calibri"/>
                <a:cs typeface="Calibri"/>
              </a:rPr>
              <a:t>==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expected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>
                <a:tab pos="755650" algn="l"/>
                <a:tab pos="1999614" algn="l"/>
                <a:tab pos="3422015" algn="l"/>
                <a:tab pos="5022215" algn="l"/>
                <a:tab pos="5555615" algn="l"/>
              </a:tabLst>
            </a:pPr>
            <a:r>
              <a:rPr sz="2800" dirty="0">
                <a:latin typeface="SimSun"/>
                <a:cs typeface="SimSun"/>
              </a:rPr>
              <a:t>equal(	actual,	expected	[,	message]);</a:t>
            </a:r>
            <a:endParaRPr sz="2800">
              <a:latin typeface="SimSun"/>
              <a:cs typeface="SimSun"/>
            </a:endParaRP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if </a:t>
            </a:r>
            <a:r>
              <a:rPr sz="3200" i="1" dirty="0">
                <a:latin typeface="Calibri"/>
                <a:cs typeface="Calibri"/>
              </a:rPr>
              <a:t>actual </a:t>
            </a:r>
            <a:r>
              <a:rPr sz="3200" spc="-5" dirty="0">
                <a:latin typeface="Calibri"/>
                <a:cs typeface="Calibri"/>
              </a:rPr>
              <a:t>===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expected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305"/>
              </a:spcBef>
              <a:buFont typeface="Arial"/>
              <a:buChar char="–"/>
              <a:tabLst>
                <a:tab pos="755650" algn="l"/>
                <a:tab pos="2710815" algn="l"/>
                <a:tab pos="4133215" algn="l"/>
                <a:tab pos="5733415" algn="l"/>
                <a:tab pos="6266815" algn="l"/>
              </a:tabLst>
            </a:pPr>
            <a:r>
              <a:rPr sz="2800" dirty="0">
                <a:latin typeface="SimSun"/>
                <a:cs typeface="SimSun"/>
              </a:rPr>
              <a:t>deepEqual(	actual,	expected	[,	message));</a:t>
            </a:r>
            <a:endParaRPr sz="2800">
              <a:latin typeface="SimSun"/>
              <a:cs typeface="SimSun"/>
            </a:endParaRP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Other</a:t>
            </a:r>
            <a:endParaRPr sz="3200">
              <a:latin typeface="Calibri"/>
              <a:cs typeface="Calibri"/>
            </a:endParaRPr>
          </a:p>
          <a:p>
            <a:pPr marL="749300" marR="182880" lvl="1" indent="-279400">
              <a:lnSpc>
                <a:spcPts val="3030"/>
              </a:lnSpc>
              <a:spcBef>
                <a:spcPts val="780"/>
              </a:spcBef>
              <a:buFont typeface="Arial"/>
              <a:buChar char="–"/>
              <a:tabLst>
                <a:tab pos="755650" algn="l"/>
              </a:tabLst>
            </a:pPr>
            <a:r>
              <a:rPr sz="2800" dirty="0">
                <a:latin typeface="SimSun"/>
                <a:cs typeface="SimSun"/>
                <a:hlinkClick r:id="rId2"/>
              </a:rPr>
              <a:t>http://qunitjs.com/cookbook/#automating- </a:t>
            </a:r>
            <a:r>
              <a:rPr sz="2800" dirty="0">
                <a:latin typeface="SimSun"/>
                <a:cs typeface="SimSun"/>
              </a:rPr>
              <a:t> unit-testing</a:t>
            </a:r>
            <a:endParaRPr sz="2800">
              <a:latin typeface="SimSun"/>
              <a:cs typeface="SimSun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1575">
              <a:lnSpc>
                <a:spcPct val="100000"/>
              </a:lnSpc>
            </a:pPr>
            <a:r>
              <a:rPr spc="-10" dirty="0"/>
              <a:t>Testing </a:t>
            </a:r>
            <a:r>
              <a:rPr spc="-5" dirty="0"/>
              <a:t>AngularJS</a:t>
            </a:r>
            <a:r>
              <a:rPr spc="-10" dirty="0"/>
              <a:t> </a:t>
            </a:r>
            <a:r>
              <a:rPr spc="-5" dirty="0"/>
              <a:t>Service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1949335"/>
            <a:ext cx="5513070" cy="1114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61340" algn="l"/>
                <a:tab pos="1384300" algn="l"/>
                <a:tab pos="1658620" algn="l"/>
                <a:tab pos="4951095" algn="l"/>
              </a:tabLst>
            </a:pPr>
            <a:r>
              <a:rPr sz="1800" b="1" dirty="0">
                <a:solidFill>
                  <a:srgbClr val="6B0001"/>
                </a:solidFill>
                <a:latin typeface="Courier New"/>
                <a:cs typeface="Courier New"/>
              </a:rPr>
              <a:t>var	</a:t>
            </a:r>
            <a:r>
              <a:rPr sz="1800" dirty="0">
                <a:solidFill>
                  <a:srgbClr val="6B0001"/>
                </a:solidFill>
                <a:latin typeface="Courier New"/>
                <a:cs typeface="Courier New"/>
              </a:rPr>
              <a:t>myApp	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=	angular.module(</a:t>
            </a:r>
            <a:r>
              <a:rPr sz="1800" dirty="0">
                <a:solidFill>
                  <a:srgbClr val="0000DF"/>
                </a:solidFill>
                <a:latin typeface="Courier New"/>
                <a:cs typeface="Courier New"/>
              </a:rPr>
              <a:t>'myApp'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,	[])</a:t>
            </a:r>
            <a:r>
              <a:rPr sz="18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142240">
              <a:lnSpc>
                <a:spcPct val="101899"/>
              </a:lnSpc>
              <a:tabLst>
                <a:tab pos="3716020" algn="l"/>
              </a:tabLst>
            </a:pPr>
            <a:r>
              <a:rPr sz="1800" spc="-5" dirty="0">
                <a:solidFill>
                  <a:srgbClr val="565656"/>
                </a:solidFill>
                <a:latin typeface="Courier New"/>
                <a:cs typeface="Courier New"/>
              </a:rPr>
              <a:t>// One </a:t>
            </a:r>
            <a:r>
              <a:rPr sz="1800" dirty="0">
                <a:solidFill>
                  <a:srgbClr val="565656"/>
                </a:solidFill>
                <a:latin typeface="Courier New"/>
                <a:cs typeface="Courier New"/>
              </a:rPr>
              <a:t>service  </a:t>
            </a:r>
            <a:r>
              <a:rPr sz="1800" dirty="0">
                <a:latin typeface="Courier New"/>
                <a:cs typeface="Courier New"/>
              </a:rPr>
              <a:t>myApp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.service(</a:t>
            </a:r>
            <a:r>
              <a:rPr sz="1800" dirty="0">
                <a:solidFill>
                  <a:srgbClr val="0000DF"/>
                </a:solidFill>
                <a:latin typeface="Courier New"/>
                <a:cs typeface="Courier New"/>
              </a:rPr>
              <a:t>'MyService'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,	</a:t>
            </a:r>
            <a:r>
              <a:rPr sz="1800" b="1" spc="-5" dirty="0">
                <a:solidFill>
                  <a:srgbClr val="6B0001"/>
                </a:solidFill>
                <a:latin typeface="Courier New"/>
                <a:cs typeface="Courier New"/>
              </a:rPr>
              <a:t>function</a:t>
            </a:r>
            <a:r>
              <a:rPr sz="1800" spc="-5" dirty="0">
                <a:solidFill>
                  <a:srgbClr val="6D6F24"/>
                </a:solidFill>
                <a:latin typeface="Courier New"/>
                <a:cs typeface="Courier New"/>
              </a:rPr>
              <a:t>()</a:t>
            </a:r>
            <a:r>
              <a:rPr sz="1800" spc="-55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7913" y="3060839"/>
            <a:ext cx="2220595" cy="549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00"/>
              </a:lnSpc>
              <a:tabLst>
                <a:tab pos="286385" algn="l"/>
                <a:tab pos="561340" algn="l"/>
              </a:tabLst>
            </a:pPr>
            <a:r>
              <a:rPr sz="1800" b="1" spc="-5" dirty="0">
                <a:solidFill>
                  <a:srgbClr val="6B0001"/>
                </a:solidFill>
                <a:latin typeface="Courier New"/>
                <a:cs typeface="Courier New"/>
              </a:rPr>
              <a:t>function</a:t>
            </a:r>
            <a:r>
              <a:rPr sz="1800" spc="-5" dirty="0">
                <a:solidFill>
                  <a:srgbClr val="6D6F24"/>
                </a:solidFill>
                <a:latin typeface="Courier New"/>
                <a:cs typeface="Courier New"/>
              </a:rPr>
              <a:t>(a, b)</a:t>
            </a:r>
            <a:r>
              <a:rPr sz="1800" spc="-45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6B006D"/>
                </a:solidFill>
                <a:latin typeface="Courier New"/>
                <a:cs typeface="Courier New"/>
              </a:rPr>
              <a:t>{  </a:t>
            </a:r>
            <a:r>
              <a:rPr sz="1800" dirty="0">
                <a:solidFill>
                  <a:srgbClr val="6B0001"/>
                </a:solidFill>
                <a:latin typeface="Courier New"/>
                <a:cs typeface="Courier New"/>
              </a:rPr>
              <a:t>a	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+	b</a:t>
            </a:r>
            <a:r>
              <a:rPr sz="18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58911" y="3045599"/>
            <a:ext cx="1397635" cy="843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30"/>
              </a:lnSpc>
              <a:tabLst>
                <a:tab pos="1247140" algn="l"/>
              </a:tabLst>
            </a:pPr>
            <a:r>
              <a:rPr sz="1800" b="1" dirty="0">
                <a:solidFill>
                  <a:srgbClr val="6B0001"/>
                </a:solidFill>
                <a:latin typeface="Courier New"/>
                <a:cs typeface="Courier New"/>
              </a:rPr>
              <a:t>this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.add	=</a:t>
            </a:r>
            <a:endParaRPr sz="1800">
              <a:latin typeface="Courier New"/>
              <a:cs typeface="Courier New"/>
            </a:endParaRPr>
          </a:p>
          <a:p>
            <a:pPr marL="561340">
              <a:lnSpc>
                <a:spcPts val="2130"/>
              </a:lnSpc>
            </a:pPr>
            <a:r>
              <a:rPr sz="1800" b="1" dirty="0">
                <a:solidFill>
                  <a:srgbClr val="6B0001"/>
                </a:solidFill>
                <a:latin typeface="Courier New"/>
                <a:cs typeface="Courier New"/>
              </a:rPr>
              <a:t>return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dirty="0">
                <a:solidFill>
                  <a:srgbClr val="6B006D"/>
                </a:solidFill>
                <a:latin typeface="Courier New"/>
                <a:cs typeface="Courier New"/>
              </a:rPr>
              <a:t>};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0182" y="3858399"/>
            <a:ext cx="6747509" cy="2494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8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130"/>
              </a:lnSpc>
            </a:pPr>
            <a:r>
              <a:rPr sz="1800" spc="-5" dirty="0">
                <a:solidFill>
                  <a:srgbClr val="565656"/>
                </a:solidFill>
                <a:latin typeface="Courier New"/>
                <a:cs typeface="Courier New"/>
              </a:rPr>
              <a:t>/* TESTS</a:t>
            </a:r>
            <a:r>
              <a:rPr sz="1800" spc="-85" dirty="0">
                <a:solidFill>
                  <a:srgbClr val="565656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565656"/>
                </a:solidFill>
                <a:latin typeface="Courier New"/>
                <a:cs typeface="Courier New"/>
              </a:rPr>
              <a:t>*/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ts val="2130"/>
              </a:lnSpc>
              <a:tabLst>
                <a:tab pos="561340" algn="l"/>
                <a:tab pos="2070100" algn="l"/>
                <a:tab pos="5362575" algn="l"/>
              </a:tabLst>
            </a:pPr>
            <a:r>
              <a:rPr sz="1800" b="1" dirty="0">
                <a:solidFill>
                  <a:srgbClr val="6B0001"/>
                </a:solidFill>
                <a:latin typeface="Courier New"/>
                <a:cs typeface="Courier New"/>
              </a:rPr>
              <a:t>var	</a:t>
            </a:r>
            <a:r>
              <a:rPr sz="1800" spc="-5" dirty="0">
                <a:solidFill>
                  <a:srgbClr val="6B0001"/>
                </a:solidFill>
                <a:latin typeface="Courier New"/>
                <a:cs typeface="Courier New"/>
              </a:rPr>
              <a:t>injecto</a:t>
            </a:r>
            <a:r>
              <a:rPr sz="1800" dirty="0">
                <a:solidFill>
                  <a:srgbClr val="6B0001"/>
                </a:solidFill>
                <a:latin typeface="Courier New"/>
                <a:cs typeface="Courier New"/>
              </a:rPr>
              <a:t>r 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=	angular.injector([</a:t>
            </a:r>
            <a:r>
              <a:rPr sz="1800" dirty="0">
                <a:solidFill>
                  <a:srgbClr val="0000DF"/>
                </a:solidFill>
                <a:latin typeface="Courier New"/>
                <a:cs typeface="Courier New"/>
              </a:rPr>
              <a:t>'ng'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,	</a:t>
            </a:r>
            <a:r>
              <a:rPr sz="1800" dirty="0">
                <a:solidFill>
                  <a:srgbClr val="0000DF"/>
                </a:solidFill>
                <a:latin typeface="Courier New"/>
                <a:cs typeface="Courier New"/>
              </a:rPr>
              <a:t>'myApp'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])</a:t>
            </a:r>
            <a:r>
              <a:rPr sz="18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304540" algn="l"/>
              </a:tabLst>
            </a:pPr>
            <a:r>
              <a:rPr sz="1800" dirty="0">
                <a:latin typeface="Courier New"/>
                <a:cs typeface="Courier New"/>
              </a:rPr>
              <a:t>QUnit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.</a:t>
            </a:r>
            <a:r>
              <a:rPr sz="1800" b="1" dirty="0">
                <a:solidFill>
                  <a:srgbClr val="6B0001"/>
                </a:solidFill>
                <a:latin typeface="Courier New"/>
                <a:cs typeface="Courier New"/>
              </a:rPr>
              <a:t>test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(</a:t>
            </a:r>
            <a:r>
              <a:rPr sz="1800" dirty="0">
                <a:solidFill>
                  <a:srgbClr val="0000DF"/>
                </a:solidFill>
                <a:latin typeface="Courier New"/>
                <a:cs typeface="Courier New"/>
              </a:rPr>
              <a:t>'MyService'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,	</a:t>
            </a:r>
            <a:r>
              <a:rPr sz="1800" b="1" spc="-5" dirty="0">
                <a:solidFill>
                  <a:srgbClr val="6B0001"/>
                </a:solidFill>
                <a:latin typeface="Courier New"/>
                <a:cs typeface="Courier New"/>
              </a:rPr>
              <a:t>function</a:t>
            </a:r>
            <a:r>
              <a:rPr sz="1800" spc="-5" dirty="0">
                <a:solidFill>
                  <a:srgbClr val="6D6F24"/>
                </a:solidFill>
                <a:latin typeface="Courier New"/>
                <a:cs typeface="Courier New"/>
              </a:rPr>
              <a:t>()</a:t>
            </a:r>
            <a:r>
              <a:rPr sz="1800" spc="-55" dirty="0">
                <a:solidFill>
                  <a:srgbClr val="6D6F24"/>
                </a:solidFill>
                <a:latin typeface="Courier New"/>
                <a:cs typeface="Courier New"/>
              </a:rPr>
              <a:t> </a:t>
            </a:r>
            <a:r>
              <a:rPr sz="1800" dirty="0">
                <a:solidFill>
                  <a:srgbClr val="6B006D"/>
                </a:solidFill>
                <a:latin typeface="Courier New"/>
                <a:cs typeface="Courier New"/>
              </a:rPr>
              <a:t>{</a:t>
            </a:r>
            <a:endParaRPr sz="1800">
              <a:latin typeface="Courier New"/>
              <a:cs typeface="Courier New"/>
            </a:endParaRPr>
          </a:p>
          <a:p>
            <a:pPr marL="561340" marR="416559">
              <a:lnSpc>
                <a:spcPts val="2200"/>
              </a:lnSpc>
              <a:spcBef>
                <a:spcPts val="80"/>
              </a:spcBef>
              <a:tabLst>
                <a:tab pos="1109980" algn="l"/>
                <a:tab pos="1247140" algn="l"/>
                <a:tab pos="2481580" algn="l"/>
                <a:tab pos="2755900" algn="l"/>
                <a:tab pos="3990340" algn="l"/>
              </a:tabLst>
            </a:pPr>
            <a:r>
              <a:rPr sz="1800" b="1" dirty="0">
                <a:solidFill>
                  <a:srgbClr val="6B0001"/>
                </a:solidFill>
                <a:latin typeface="Courier New"/>
                <a:cs typeface="Courier New"/>
              </a:rPr>
              <a:t>var	</a:t>
            </a:r>
            <a:r>
              <a:rPr sz="1800" dirty="0">
                <a:solidFill>
                  <a:srgbClr val="6B0001"/>
                </a:solidFill>
                <a:latin typeface="Courier New"/>
                <a:cs typeface="Courier New"/>
              </a:rPr>
              <a:t>MyService	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=	injector.get(</a:t>
            </a:r>
            <a:r>
              <a:rPr sz="1800" dirty="0">
                <a:solidFill>
                  <a:srgbClr val="0000DF"/>
                </a:solidFill>
                <a:latin typeface="Courier New"/>
                <a:cs typeface="Courier New"/>
              </a:rPr>
              <a:t>'MyService'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800" dirty="0">
                <a:solidFill>
                  <a:srgbClr val="6B006D"/>
                </a:solidFill>
                <a:latin typeface="Courier New"/>
                <a:cs typeface="Courier New"/>
              </a:rPr>
              <a:t>;  </a:t>
            </a:r>
            <a:r>
              <a:rPr sz="1800" dirty="0">
                <a:latin typeface="Courier New"/>
                <a:cs typeface="Courier New"/>
              </a:rPr>
              <a:t>ok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(</a:t>
            </a:r>
            <a:r>
              <a:rPr sz="1800" dirty="0">
                <a:solidFill>
                  <a:srgbClr val="107D02"/>
                </a:solidFill>
                <a:latin typeface="Courier New"/>
                <a:cs typeface="Courier New"/>
              </a:rPr>
              <a:t>2	</a:t>
            </a:r>
            <a:r>
              <a:rPr sz="1800" spc="-5" dirty="0">
                <a:solidFill>
                  <a:srgbClr val="6D6F24"/>
                </a:solidFill>
                <a:latin typeface="Courier New"/>
                <a:cs typeface="Courier New"/>
              </a:rPr>
              <a:t>==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 MyService.add(</a:t>
            </a:r>
            <a:r>
              <a:rPr sz="1800" dirty="0">
                <a:solidFill>
                  <a:srgbClr val="107D02"/>
                </a:solidFill>
                <a:latin typeface="Courier New"/>
                <a:cs typeface="Courier New"/>
              </a:rPr>
              <a:t>1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,	</a:t>
            </a:r>
            <a:r>
              <a:rPr sz="1800" dirty="0">
                <a:solidFill>
                  <a:srgbClr val="107D02"/>
                </a:solidFill>
                <a:latin typeface="Courier New"/>
                <a:cs typeface="Courier New"/>
              </a:rPr>
              <a:t>1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))</a:t>
            </a:r>
            <a:r>
              <a:rPr sz="18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ts val="2020"/>
              </a:lnSpc>
            </a:pPr>
            <a:r>
              <a:rPr sz="1800" dirty="0">
                <a:solidFill>
                  <a:srgbClr val="6B006D"/>
                </a:solidFill>
                <a:latin typeface="Courier New"/>
                <a:cs typeface="Courier New"/>
              </a:rPr>
              <a:t>}</a:t>
            </a:r>
            <a:r>
              <a:rPr sz="1800" dirty="0">
                <a:solidFill>
                  <a:srgbClr val="6D6F24"/>
                </a:solidFill>
                <a:latin typeface="Courier New"/>
                <a:cs typeface="Courier New"/>
              </a:rPr>
              <a:t>)</a:t>
            </a:r>
            <a:r>
              <a:rPr sz="1800" dirty="0">
                <a:solidFill>
                  <a:srgbClr val="6B006D"/>
                </a:solidFill>
                <a:latin typeface="Courier New"/>
                <a:cs typeface="Courier New"/>
              </a:rPr>
              <a:t>;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5295" y="4801755"/>
            <a:ext cx="3131185" cy="632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5" dirty="0">
                <a:latin typeface="Calibri"/>
                <a:cs typeface="Calibri"/>
              </a:rPr>
              <a:t>WRAPPING</a:t>
            </a:r>
            <a:r>
              <a:rPr sz="4000" b="1" spc="-6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UP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106" y="890473"/>
            <a:ext cx="8053187" cy="677108"/>
          </a:xfrm>
        </p:spPr>
        <p:txBody>
          <a:bodyPr/>
          <a:lstStyle/>
          <a:p>
            <a:r>
              <a:rPr lang="en-US" dirty="0" smtClean="0"/>
              <a:t>PJAX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0182" y="2015375"/>
            <a:ext cx="8073034" cy="4431982"/>
          </a:xfrm>
        </p:spPr>
        <p:txBody>
          <a:bodyPr/>
          <a:lstStyle/>
          <a:p>
            <a:r>
              <a:rPr lang="en-US" dirty="0" err="1"/>
              <a:t>Pjax</a:t>
            </a:r>
            <a:r>
              <a:rPr lang="en-US" dirty="0"/>
              <a:t> is a technique that allows you to progressively enhance normal links on a page so that clicks result in the linked content being loaded via Ajax and the URL being updated using HTML5 </a:t>
            </a:r>
            <a:r>
              <a:rPr lang="en-US" dirty="0" err="1"/>
              <a:t>pushState</a:t>
            </a:r>
            <a:r>
              <a:rPr lang="en-US" dirty="0"/>
              <a:t>, avoiding a full page load.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browsers that don't support </a:t>
            </a:r>
            <a:r>
              <a:rPr lang="en-US" dirty="0" err="1"/>
              <a:t>pushState</a:t>
            </a:r>
            <a:r>
              <a:rPr lang="en-US" dirty="0"/>
              <a:t> or that have JavaScript disabled, link clicks will result in a normal full page load. The </a:t>
            </a:r>
            <a:r>
              <a:rPr lang="en-US" dirty="0" err="1"/>
              <a:t>Pjax</a:t>
            </a:r>
            <a:r>
              <a:rPr lang="en-US" dirty="0"/>
              <a:t> Utility makes it easy to add this functionality to existing pages.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55900" y="6597650"/>
            <a:ext cx="3610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http://yuilibrary.com/yui/docs/pjax/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037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6030">
              <a:lnSpc>
                <a:spcPct val="100000"/>
              </a:lnSpc>
            </a:pPr>
            <a:r>
              <a:rPr spc="-5" dirty="0"/>
              <a:t>Wrapping</a:t>
            </a:r>
            <a:r>
              <a:rPr spc="-70" dirty="0"/>
              <a:t> </a:t>
            </a:r>
            <a:r>
              <a:rPr dirty="0"/>
              <a:t>UP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0182" y="2015375"/>
            <a:ext cx="7853680" cy="416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311275" indent="-342900">
              <a:lnSpc>
                <a:spcPts val="38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AngularJS </a:t>
            </a:r>
            <a:r>
              <a:rPr sz="3200" dirty="0">
                <a:latin typeface="Calibri"/>
                <a:cs typeface="Calibri"/>
              </a:rPr>
              <a:t>is a </a:t>
            </a:r>
            <a:r>
              <a:rPr sz="3200" spc="-5" dirty="0">
                <a:latin typeface="Calibri"/>
                <a:cs typeface="Calibri"/>
              </a:rPr>
              <a:t>modular JavaScript </a:t>
            </a:r>
            <a:r>
              <a:rPr sz="3200" dirty="0">
                <a:latin typeface="Calibri"/>
                <a:cs typeface="Calibri"/>
              </a:rPr>
              <a:t>SPA  </a:t>
            </a:r>
            <a:r>
              <a:rPr sz="3200" spc="-5" dirty="0">
                <a:latin typeface="Calibri"/>
                <a:cs typeface="Calibri"/>
              </a:rPr>
              <a:t>framework</a:t>
            </a:r>
            <a:endParaRPr sz="3200">
              <a:latin typeface="Calibri"/>
              <a:cs typeface="Calibri"/>
            </a:endParaRPr>
          </a:p>
          <a:p>
            <a:pPr marL="355600" marR="247015" indent="-3429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Lot of great features, </a:t>
            </a:r>
            <a:r>
              <a:rPr sz="3200" dirty="0">
                <a:latin typeface="Calibri"/>
                <a:cs typeface="Calibri"/>
              </a:rPr>
              <a:t>but </a:t>
            </a:r>
            <a:r>
              <a:rPr sz="3200" spc="-5" dirty="0">
                <a:latin typeface="Calibri"/>
                <a:cs typeface="Calibri"/>
              </a:rPr>
              <a:t>learning curve </a:t>
            </a:r>
            <a:r>
              <a:rPr sz="3200" dirty="0">
                <a:latin typeface="Calibri"/>
                <a:cs typeface="Calibri"/>
              </a:rPr>
              <a:t>can  be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hard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8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Great for </a:t>
            </a:r>
            <a:r>
              <a:rPr sz="3200" dirty="0">
                <a:latin typeface="Calibri"/>
                <a:cs typeface="Calibri"/>
              </a:rPr>
              <a:t>CRUD </a:t>
            </a:r>
            <a:r>
              <a:rPr sz="3200" spc="-5" dirty="0">
                <a:latin typeface="Calibri"/>
                <a:cs typeface="Calibri"/>
              </a:rPr>
              <a:t>(create, read, </a:t>
            </a:r>
            <a:r>
              <a:rPr sz="3200" dirty="0">
                <a:latin typeface="Calibri"/>
                <a:cs typeface="Calibri"/>
              </a:rPr>
              <a:t>update, delete)  apps, but </a:t>
            </a:r>
            <a:r>
              <a:rPr sz="3200" spc="-5" dirty="0">
                <a:latin typeface="Calibri"/>
                <a:cs typeface="Calibri"/>
              </a:rPr>
              <a:t>not suitable for every type of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apps</a:t>
            </a:r>
            <a:endParaRPr sz="3200">
              <a:latin typeface="Calibri"/>
              <a:cs typeface="Calibri"/>
            </a:endParaRPr>
          </a:p>
          <a:p>
            <a:pPr marL="355600" marR="1204595" indent="-3429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Works very well with some JS libraries  (JQuery)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</TotalTime>
  <Words>5684</Words>
  <Application>Microsoft Macintosh PowerPoint</Application>
  <PresentationFormat>Custom</PresentationFormat>
  <Paragraphs>876</Paragraphs>
  <Slides>90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1" baseType="lpstr">
      <vt:lpstr>Office Theme</vt:lpstr>
      <vt:lpstr>PowerPoint Presentation</vt:lpstr>
      <vt:lpstr>Rise of the Responsive Single Page App</vt:lpstr>
      <vt:lpstr>Responsive</vt:lpstr>
      <vt:lpstr>Single-­‐page Applications (SPA)</vt:lpstr>
      <vt:lpstr>JavaScript</vt:lpstr>
      <vt:lpstr>Challenges in SPA</vt:lpstr>
      <vt:lpstr>Single-page Application</vt:lpstr>
      <vt:lpstr>SPAs Are Good For …</vt:lpstr>
      <vt:lpstr>PJAX</vt:lpstr>
      <vt:lpstr>SPAs and Other Web App Architectures</vt:lpstr>
      <vt:lpstr>PowerPoint Presentation</vt:lpstr>
      <vt:lpstr>Angular JS</vt:lpstr>
      <vt:lpstr>Interest in AngularJS</vt:lpstr>
      <vt:lpstr>AngularJS – Main Concepts</vt:lpstr>
      <vt:lpstr>Anatomy of a Backbone SPA</vt:lpstr>
      <vt:lpstr>PowerPoint Presentation</vt:lpstr>
      <vt:lpstr>SPA Client-Server Communication</vt:lpstr>
      <vt:lpstr>HOW  IT WORKS?</vt:lpstr>
      <vt:lpstr>HOW  IT WORKS?</vt:lpstr>
      <vt:lpstr>HOW  IT WORKS?</vt:lpstr>
      <vt:lpstr>PowerPoint Presentation</vt:lpstr>
      <vt:lpstr>Basic Concepts</vt:lpstr>
      <vt:lpstr>First Example – Template</vt:lpstr>
      <vt:lpstr>2) Directives</vt:lpstr>
      <vt:lpstr>About Naming</vt:lpstr>
      <vt:lpstr>Lot of Built in Directives</vt:lpstr>
      <vt:lpstr>2) Expressions</vt:lpstr>
      <vt:lpstr>Example</vt:lpstr>
      <vt:lpstr>ng-­‐init and ng-­‐repeat directives</vt:lpstr>
      <vt:lpstr>3) Filter</vt:lpstr>
      <vt:lpstr>Using Filters -­‐         Example</vt:lpstr>
      <vt:lpstr>Using Filters -­‐         Example</vt:lpstr>
      <vt:lpstr>Using Filters – User Input Filters the Data</vt:lpstr>
      <vt:lpstr>API Reference</vt:lpstr>
      <vt:lpstr>PowerPoint Presentation</vt:lpstr>
      <vt:lpstr>Model – View -­‐         Controllers</vt:lpstr>
      <vt:lpstr>Model – View -­‐         Controllers</vt:lpstr>
      <vt:lpstr>View, Controller and Scope</vt:lpstr>
      <vt:lpstr>Scope</vt:lpstr>
      <vt:lpstr>PowerPoint Presentation</vt:lpstr>
      <vt:lpstr>Modules</vt:lpstr>
      <vt:lpstr>When to use Controllers</vt:lpstr>
      <vt:lpstr>App Explained</vt:lpstr>
      <vt:lpstr>PowerPoint Presentation</vt:lpstr>
      <vt:lpstr>Example: Own Filter</vt:lpstr>
      <vt:lpstr>HTML using the Filter</vt:lpstr>
      <vt:lpstr>Template for Controllers</vt:lpstr>
      <vt:lpstr>Creating a Controller in Module</vt:lpstr>
      <vt:lpstr>PowerPoint Presentation</vt:lpstr>
      <vt:lpstr>PowerPoint Presentation</vt:lpstr>
      <vt:lpstr>Routing</vt:lpstr>
      <vt:lpstr>PowerPoint Presentation</vt:lpstr>
      <vt:lpstr>PowerPoint Presentation</vt:lpstr>
      <vt:lpstr>Views</vt:lpstr>
      <vt:lpstr>Working in Local Environment</vt:lpstr>
      <vt:lpstr>PowerPoint Presentation</vt:lpstr>
      <vt:lpstr>Services</vt:lpstr>
      <vt:lpstr>Services</vt:lpstr>
      <vt:lpstr>AngularJS Custom Services using Factory</vt:lpstr>
      <vt:lpstr>Also Service</vt:lpstr>
      <vt:lpstr>PowerPoint Presentation</vt:lpstr>
      <vt:lpstr>AJAX</vt:lpstr>
      <vt:lpstr>$http – example (AJAX) and AngularJS</vt:lpstr>
      <vt:lpstr>RESTful</vt:lpstr>
      <vt:lpstr>RESTful API HTTP methods (wikipedia)</vt:lpstr>
      <vt:lpstr>AJAX + RESTful</vt:lpstr>
      <vt:lpstr>Example: Weather API</vt:lpstr>
      <vt:lpstr>PowerPoint Presentation</vt:lpstr>
      <vt:lpstr>PowerPoint Presentation</vt:lpstr>
      <vt:lpstr>View after pressing the Button</vt:lpstr>
      <vt:lpstr>$resource</vt:lpstr>
      <vt:lpstr>Getting Started with $resource</vt:lpstr>
      <vt:lpstr>Using $resource on GET</vt:lpstr>
      <vt:lpstr>$resource methods</vt:lpstr>
      <vt:lpstr>Passing Parameters</vt:lpstr>
      <vt:lpstr>Using Services</vt:lpstr>
      <vt:lpstr>Simple Version</vt:lpstr>
      <vt:lpstr>PowerPoint Presentation</vt:lpstr>
      <vt:lpstr>AngularJS Animations</vt:lpstr>
      <vt:lpstr>Example Form</vt:lpstr>
      <vt:lpstr>Animation Classes</vt:lpstr>
      <vt:lpstr>Directives and CSS</vt:lpstr>
      <vt:lpstr>Example CSS</vt:lpstr>
      <vt:lpstr>Test Driven Design</vt:lpstr>
      <vt:lpstr>QUnit</vt:lpstr>
      <vt:lpstr>PowerPoint Presentation</vt:lpstr>
      <vt:lpstr>Three Assertions</vt:lpstr>
      <vt:lpstr>Testing AngularJS Service</vt:lpstr>
      <vt:lpstr>PowerPoint Presentation</vt:lpstr>
      <vt:lpstr>Wrapping 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Marco Ronchetti</cp:lastModifiedBy>
  <cp:revision>12</cp:revision>
  <dcterms:created xsi:type="dcterms:W3CDTF">2016-12-14T21:20:13Z</dcterms:created>
  <dcterms:modified xsi:type="dcterms:W3CDTF">2016-12-15T09:04:10Z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2016-12-14T00:00:00Z</vt:filetime>
  </property>
</Properties>
</file>