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02" r:id="rId5"/>
    <p:sldId id="30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300" r:id="rId45"/>
    <p:sldId id="301" r:id="rId46"/>
  </p:sldIdLst>
  <p:sldSz cx="13004800" cy="9753600"/>
  <p:notesSz cx="13004800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6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15/12/16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15/12/16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15/12/16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15/12/16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97000" y="6477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97000" y="11430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97000" y="16383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97000" y="21336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7000" y="26289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97000" y="31242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397000" y="36195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397000" y="41148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397000" y="46101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97000" y="51054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397000" y="56007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97000" y="60960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97000" y="65913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397000" y="70866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397000" y="75819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442200" y="1384300"/>
            <a:ext cx="5092700" cy="572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397000" y="84836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397000" y="8978900"/>
            <a:ext cx="2794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15/12/16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9273" y="476250"/>
            <a:ext cx="8366252" cy="988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5500" y="3039089"/>
            <a:ext cx="11353800" cy="296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15/12/16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html5" TargetMode="Externa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joffe.com/code/demos/canvascape/" TargetMode="External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opensourcery.com/keepopen/2010/html5-canvas-demo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dev.w3.org/html5/spec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hyperlink" Target="http://b.example.org/');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TML5test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ip.tv/play/gcMV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bhostingsearch.com/20-of-the-best-examples-of-css" TargetMode="External"/><Relationship Id="rId3" Type="http://schemas.openxmlformats.org/officeDocument/2006/relationships/image" Target="../media/image7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ML5test.com/" TargetMode="External"/><Relationship Id="rId4" Type="http://schemas.openxmlformats.org/officeDocument/2006/relationships/hyperlink" Target="http://html5demos.com/" TargetMode="External"/><Relationship Id="rId5" Type="http://schemas.openxmlformats.org/officeDocument/2006/relationships/hyperlink" Target="http://caniuse.com/" TargetMode="External"/><Relationship Id="rId6" Type="http://schemas.openxmlformats.org/officeDocument/2006/relationships/hyperlink" Target="http://www.slideshare.net/timothyf/html5-new-and-improve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tml5.timothyfisher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html4/loose.dt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6.png"/><Relationship Id="rId7" Type="http://schemas.openxmlformats.org/officeDocument/2006/relationships/image" Target="../media/image25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5501" y="3390900"/>
            <a:ext cx="5234305" cy="146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600" spc="-5" dirty="0">
                <a:solidFill>
                  <a:srgbClr val="006D8F"/>
                </a:solidFill>
              </a:rPr>
              <a:t>&lt;</a:t>
            </a:r>
            <a:r>
              <a:rPr sz="9600" spc="-5" dirty="0"/>
              <a:t>HTML</a:t>
            </a:r>
            <a:r>
              <a:rPr sz="9600" spc="-5" dirty="0">
                <a:solidFill>
                  <a:srgbClr val="94E3FE"/>
                </a:solidFill>
              </a:rPr>
              <a:t>5</a:t>
            </a:r>
            <a:r>
              <a:rPr sz="9600" spc="-5" dirty="0">
                <a:solidFill>
                  <a:srgbClr val="006D8F"/>
                </a:solidFill>
              </a:rPr>
              <a:t>&gt;</a:t>
            </a:r>
            <a:endParaRPr sz="9600"/>
          </a:p>
        </p:txBody>
      </p:sp>
      <p:sp>
        <p:nvSpPr>
          <p:cNvPr id="3" name="object 3"/>
          <p:cNvSpPr/>
          <p:nvPr/>
        </p:nvSpPr>
        <p:spPr>
          <a:xfrm>
            <a:off x="2908300" y="4991100"/>
            <a:ext cx="7734300" cy="124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23208" y="5156200"/>
            <a:ext cx="715264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41725" algn="l"/>
              </a:tabLst>
            </a:pPr>
            <a:r>
              <a:rPr sz="6400" i="1" dirty="0">
                <a:solidFill>
                  <a:srgbClr val="A8C6FE"/>
                </a:solidFill>
                <a:latin typeface="Gill Sans MT"/>
                <a:cs typeface="Gill Sans MT"/>
              </a:rPr>
              <a:t>NEW</a:t>
            </a:r>
            <a:r>
              <a:rPr sz="6400" i="1" spc="-515" dirty="0">
                <a:solidFill>
                  <a:srgbClr val="A8C6FE"/>
                </a:solidFill>
                <a:latin typeface="Gill Sans MT"/>
                <a:cs typeface="Gill Sans MT"/>
              </a:rPr>
              <a:t> </a:t>
            </a:r>
            <a:r>
              <a:rPr sz="6400" i="1" dirty="0">
                <a:solidFill>
                  <a:srgbClr val="A8C6FE"/>
                </a:solidFill>
                <a:latin typeface="Gill Sans MT"/>
                <a:cs typeface="Gill Sans MT"/>
              </a:rPr>
              <a:t>AND	</a:t>
            </a:r>
            <a:r>
              <a:rPr sz="6400" i="1" spc="-5" dirty="0">
                <a:solidFill>
                  <a:srgbClr val="A8C6FE"/>
                </a:solidFill>
                <a:latin typeface="Gill Sans MT"/>
                <a:cs typeface="Gill Sans MT"/>
              </a:rPr>
              <a:t>I</a:t>
            </a:r>
            <a:r>
              <a:rPr sz="6400" i="1" dirty="0">
                <a:solidFill>
                  <a:srgbClr val="A8C6FE"/>
                </a:solidFill>
                <a:latin typeface="Gill Sans MT"/>
                <a:cs typeface="Gill Sans MT"/>
              </a:rPr>
              <a:t>M</a:t>
            </a:r>
            <a:r>
              <a:rPr sz="6400" i="1" spc="-5" dirty="0">
                <a:solidFill>
                  <a:srgbClr val="A8C6FE"/>
                </a:solidFill>
                <a:latin typeface="Gill Sans MT"/>
                <a:cs typeface="Gill Sans MT"/>
              </a:rPr>
              <a:t>P</a:t>
            </a:r>
            <a:r>
              <a:rPr sz="6400" i="1" spc="-130" dirty="0">
                <a:solidFill>
                  <a:srgbClr val="A8C6FE"/>
                </a:solidFill>
                <a:latin typeface="Gill Sans MT"/>
                <a:cs typeface="Gill Sans MT"/>
              </a:rPr>
              <a:t>R</a:t>
            </a:r>
            <a:r>
              <a:rPr sz="6400" i="1" spc="-260" dirty="0">
                <a:solidFill>
                  <a:srgbClr val="A8C6FE"/>
                </a:solidFill>
                <a:latin typeface="Gill Sans MT"/>
                <a:cs typeface="Gill Sans MT"/>
              </a:rPr>
              <a:t>O</a:t>
            </a:r>
            <a:r>
              <a:rPr sz="6400" i="1" dirty="0">
                <a:solidFill>
                  <a:srgbClr val="A8C6FE"/>
                </a:solidFill>
                <a:latin typeface="Gill Sans MT"/>
                <a:cs typeface="Gill Sans MT"/>
              </a:rPr>
              <a:t>VED</a:t>
            </a:r>
            <a:endParaRPr sz="64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0127" y="8083550"/>
            <a:ext cx="293433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4200" i="1" spc="-15" dirty="0" err="1" smtClean="0">
                <a:solidFill>
                  <a:srgbClr val="A8C6FE"/>
                </a:solidFill>
                <a:latin typeface="Gill Sans MT"/>
                <a:cs typeface="Gill Sans MT"/>
              </a:rPr>
              <a:t>Adapted</a:t>
            </a:r>
            <a:r>
              <a:rPr lang="it-IT" sz="4200" i="1" spc="-15" dirty="0" smtClean="0">
                <a:solidFill>
                  <a:srgbClr val="A8C6FE"/>
                </a:solidFill>
                <a:latin typeface="Gill Sans MT"/>
                <a:cs typeface="Gill Sans MT"/>
              </a:rPr>
              <a:t> from </a:t>
            </a:r>
            <a:r>
              <a:rPr sz="4200" i="1" spc="-15" dirty="0" smtClean="0">
                <a:solidFill>
                  <a:srgbClr val="A8C6FE"/>
                </a:solidFill>
                <a:latin typeface="Gill Sans MT"/>
                <a:cs typeface="Gill Sans MT"/>
              </a:rPr>
              <a:t>Timothy</a:t>
            </a:r>
            <a:r>
              <a:rPr sz="4200" i="1" spc="-50" dirty="0" smtClean="0">
                <a:solidFill>
                  <a:srgbClr val="A8C6FE"/>
                </a:solidFill>
                <a:latin typeface="Gill Sans MT"/>
                <a:cs typeface="Gill Sans MT"/>
              </a:rPr>
              <a:t> </a:t>
            </a:r>
            <a:r>
              <a:rPr sz="4200" i="1" spc="-5" dirty="0">
                <a:solidFill>
                  <a:srgbClr val="A8C6FE"/>
                </a:solidFill>
                <a:latin typeface="Gill Sans MT"/>
                <a:cs typeface="Gill Sans MT"/>
              </a:rPr>
              <a:t>Fisher</a:t>
            </a:r>
            <a:endParaRPr sz="42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27025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300" y="6477000"/>
            <a:ext cx="7985759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progress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id="p"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max=100&gt;&lt;span&gt;0&lt;/span&gt;%&lt;/</a:t>
            </a:r>
            <a:r>
              <a:rPr sz="2400" spc="-5" dirty="0">
                <a:solidFill>
                  <a:srgbClr val="FEFCDD"/>
                </a:solidFill>
                <a:latin typeface="Arial"/>
                <a:cs typeface="Arial"/>
              </a:rPr>
              <a:t>progress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5" name="object 5"/>
          <p:cNvSpPr/>
          <p:nvPr/>
        </p:nvSpPr>
        <p:spPr>
          <a:xfrm>
            <a:off x="3810000" y="7937500"/>
            <a:ext cx="5372100" cy="124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500" y="4083050"/>
            <a:ext cx="4504055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output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name="result"&gt;&lt;/</a:t>
            </a:r>
            <a:r>
              <a:rPr sz="2400" spc="-5" dirty="0">
                <a:solidFill>
                  <a:srgbClr val="FEFCDD"/>
                </a:solidFill>
                <a:latin typeface="Arial"/>
                <a:cs typeface="Arial"/>
              </a:rPr>
              <a:t>output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" y="56642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Progress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300" y="3683000"/>
            <a:ext cx="8820785" cy="2966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Storage space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usage: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&lt;meter value=6 </a:t>
            </a:r>
            <a:r>
              <a:rPr sz="2400" spc="-5" dirty="0">
                <a:solidFill>
                  <a:srgbClr val="FEFCDD"/>
                </a:solidFill>
                <a:latin typeface="Arial"/>
                <a:cs typeface="Arial"/>
              </a:rPr>
              <a:t>max=8&gt;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blocks used (out of 8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total)</a:t>
            </a:r>
            <a:r>
              <a:rPr sz="2400" spc="-5" dirty="0">
                <a:solidFill>
                  <a:srgbClr val="FEFCDD"/>
                </a:solidFill>
                <a:latin typeface="Arial"/>
                <a:cs typeface="Arial"/>
              </a:rPr>
              <a:t>&lt;/meter&gt;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Voter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turnout: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&lt;meter </a:t>
            </a:r>
            <a:r>
              <a:rPr sz="2400" spc="-5" dirty="0">
                <a:solidFill>
                  <a:srgbClr val="FEFCDD"/>
                </a:solidFill>
                <a:latin typeface="Arial"/>
                <a:cs typeface="Arial"/>
              </a:rPr>
              <a:t>value=0.75&gt;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&lt;img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alt="75%"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src="graph75.png"&gt;</a:t>
            </a:r>
            <a:r>
              <a:rPr sz="2400" spc="-5" dirty="0">
                <a:solidFill>
                  <a:srgbClr val="FEFCDD"/>
                </a:solidFill>
                <a:latin typeface="Arial"/>
                <a:cs typeface="Arial"/>
              </a:rPr>
              <a:t>&lt;/meter&gt;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Tickets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sold: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&lt;meter min="0" max="100"</a:t>
            </a:r>
            <a:r>
              <a:rPr sz="2400" spc="-100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value="75"&gt;&lt;/meter&gt;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4" name="object 4"/>
          <p:cNvSpPr/>
          <p:nvPr/>
        </p:nvSpPr>
        <p:spPr>
          <a:xfrm>
            <a:off x="3225800" y="7073900"/>
            <a:ext cx="6553200" cy="208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5000" y="27432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Meter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30353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Details and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400" y="3771900"/>
            <a:ext cx="10718165" cy="518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CAF0FE"/>
                </a:solidFill>
                <a:latin typeface="Arial"/>
                <a:cs typeface="Arial"/>
              </a:rPr>
              <a:t>&lt;details&gt;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E0EDD4"/>
                </a:solidFill>
                <a:latin typeface="Arial"/>
                <a:cs typeface="Arial"/>
              </a:rPr>
              <a:t>&lt;summary&gt;</a:t>
            </a:r>
            <a:endParaRPr sz="2400">
              <a:latin typeface="Arial"/>
              <a:cs typeface="Arial"/>
            </a:endParaRPr>
          </a:p>
          <a:p>
            <a:pPr marL="842644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E0EDD4"/>
                </a:solidFill>
                <a:latin typeface="Arial"/>
                <a:cs typeface="Arial"/>
              </a:rPr>
              <a:t>American League Central</a:t>
            </a:r>
            <a:r>
              <a:rPr sz="2400" spc="-100" dirty="0">
                <a:solidFill>
                  <a:srgbClr val="E0EDD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0EDD4"/>
                </a:solidFill>
                <a:latin typeface="Arial"/>
                <a:cs typeface="Arial"/>
              </a:rPr>
              <a:t>Division</a:t>
            </a:r>
            <a:endParaRPr sz="2400">
              <a:latin typeface="Arial"/>
              <a:cs typeface="Arial"/>
            </a:endParaRPr>
          </a:p>
          <a:p>
            <a:pPr marL="435609" marR="7748905">
              <a:lnSpc>
                <a:spcPct val="100699"/>
              </a:lnSpc>
            </a:pPr>
            <a:r>
              <a:rPr sz="2400" dirty="0">
                <a:solidFill>
                  <a:srgbClr val="E0EDD4"/>
                </a:solidFill>
                <a:latin typeface="Arial"/>
                <a:cs typeface="Arial"/>
              </a:rPr>
              <a:t>&lt;/summary&gt;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Detroit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Tigers&lt;br/&gt;</a:t>
            </a:r>
            <a:endParaRPr sz="2400">
              <a:latin typeface="Arial"/>
              <a:cs typeface="Arial"/>
            </a:endParaRPr>
          </a:p>
          <a:p>
            <a:pPr marL="435609" marR="6918959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Minnesota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Twins&lt;br/&gt;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Chicago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White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Sox&lt;br/&gt;  Cleveland Indians&lt;br/&gt;  Kansas City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Royals&lt;br/&gt;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CAF0FE"/>
                </a:solidFill>
                <a:latin typeface="Arial"/>
                <a:cs typeface="Arial"/>
              </a:rPr>
              <a:t>&lt;/details&gt;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Times New Roman"/>
              <a:cs typeface="Times New Roman"/>
            </a:endParaRPr>
          </a:p>
          <a:p>
            <a:pPr marL="317500" marR="5080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Use to create an expanding and contracting element that you can use to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hide  details without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JavaScript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12000" y="4076700"/>
            <a:ext cx="4749800" cy="344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330700"/>
            <a:ext cx="8107680" cy="314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&lt;address&gt;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by:&lt;br/&gt;</a:t>
            </a:r>
            <a:endParaRPr sz="2400">
              <a:latin typeface="Arial"/>
              <a:cs typeface="Arial"/>
            </a:endParaRPr>
          </a:p>
          <a:p>
            <a:pPr marL="419100" marR="5080" indent="16510">
              <a:lnSpc>
                <a:spcPct val="100699"/>
              </a:lnSpc>
              <a:tabLst>
                <a:tab pos="64503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href="/people/show/23"&gt;Timothy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Fisher&lt;/a&gt;, &lt;br/&gt;  Address: 25296 Hunter Lane, Flat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Rock,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MI	48134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&lt;br/&gt;  Phone: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555-1212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&lt;/address&gt;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Address applies to the nearest Article or Body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tag.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2800" y="36322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515" y="8369300"/>
            <a:ext cx="1132713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Prior to HTML5 the Address element applied to the document/body as a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28194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36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852" y="3600450"/>
            <a:ext cx="12133580" cy="567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&lt;div class="car" </a:t>
            </a:r>
            <a:r>
              <a:rPr sz="2400" spc="-5" dirty="0">
                <a:solidFill>
                  <a:srgbClr val="CAF0FE"/>
                </a:solidFill>
                <a:latin typeface="Arial"/>
                <a:cs typeface="Arial"/>
              </a:rPr>
              <a:t>data-brand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="</a:t>
            </a:r>
            <a:r>
              <a:rPr sz="2400" spc="-5" dirty="0">
                <a:solidFill>
                  <a:srgbClr val="E0EDD4"/>
                </a:solidFill>
                <a:latin typeface="Arial"/>
                <a:cs typeface="Arial"/>
              </a:rPr>
              <a:t>ford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AF0FE"/>
                </a:solidFill>
                <a:latin typeface="Arial"/>
                <a:cs typeface="Arial"/>
              </a:rPr>
              <a:t>data-model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="</a:t>
            </a:r>
            <a:r>
              <a:rPr sz="2400" spc="-5" dirty="0">
                <a:solidFill>
                  <a:srgbClr val="E0EDD4"/>
                </a:solidFill>
                <a:latin typeface="Arial"/>
                <a:cs typeface="Arial"/>
              </a:rPr>
              <a:t>mustang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"&gt;</a:t>
            </a:r>
            <a:endParaRPr sz="2400">
              <a:latin typeface="Arial"/>
              <a:cs typeface="Arial"/>
            </a:endParaRPr>
          </a:p>
          <a:p>
            <a:pPr marL="71628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&lt;button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class="fire"&gt;</a:t>
            </a:r>
            <a:endParaRPr sz="24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&lt;/div&gt;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280035">
              <a:lnSpc>
                <a:spcPct val="100000"/>
              </a:lnSpc>
            </a:pPr>
            <a:r>
              <a:rPr sz="2400" b="1" i="1" dirty="0">
                <a:solidFill>
                  <a:srgbClr val="AAAAAA"/>
                </a:solidFill>
                <a:latin typeface="Arial"/>
                <a:cs typeface="Arial"/>
              </a:rPr>
              <a:t>//Using DOM's getAttribute()</a:t>
            </a:r>
            <a:r>
              <a:rPr sz="2400" b="1" i="1" spc="-10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AAAAAA"/>
                </a:solidFill>
                <a:latin typeface="Arial"/>
                <a:cs typeface="Arial"/>
              </a:rPr>
              <a:t>property</a:t>
            </a:r>
            <a:endParaRPr sz="2400">
              <a:latin typeface="Arial"/>
              <a:cs typeface="Arial"/>
            </a:endParaRPr>
          </a:p>
          <a:p>
            <a:pPr marL="280035" marR="1489710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brand=mydiv.getAttribute("data-brand")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//returns "ford"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mydiv.setAttribute("data-brand",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"mazda") //changes "data-brand" to "mazda"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mydiv.removeAttribute("data-brand")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//removes "data-brand" attribute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entirely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280035">
              <a:lnSpc>
                <a:spcPct val="100000"/>
              </a:lnSpc>
            </a:pPr>
            <a:r>
              <a:rPr sz="2400" b="1" i="1" dirty="0">
                <a:solidFill>
                  <a:srgbClr val="AAAAAA"/>
                </a:solidFill>
                <a:latin typeface="Arial"/>
                <a:cs typeface="Arial"/>
              </a:rPr>
              <a:t>//Using JavaScript's dataset</a:t>
            </a:r>
            <a:r>
              <a:rPr sz="2400" b="1" i="1" spc="-10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AAAAAA"/>
                </a:solidFill>
                <a:latin typeface="Arial"/>
                <a:cs typeface="Arial"/>
              </a:rPr>
              <a:t>property</a:t>
            </a:r>
            <a:endParaRPr sz="2400">
              <a:latin typeface="Arial"/>
              <a:cs typeface="Arial"/>
            </a:endParaRPr>
          </a:p>
          <a:p>
            <a:pPr marL="280035" marR="3176905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brand=mydiv.dataset.brand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//returns "ford"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mydiv.dataset.brand='mazda'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//changes "data-brand" to "mazda"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mydiv.dataset.brand=null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//removes "data-brand"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attribute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Custom data attribs 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were always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possible but prior to HTML5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they would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cause validation</a:t>
            </a:r>
            <a:r>
              <a:rPr sz="2400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errors.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300" y="22860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Section, hgroup,</a:t>
            </a:r>
            <a:r>
              <a:rPr sz="36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Article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200" y="3028950"/>
            <a:ext cx="11547475" cy="639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&lt;article&gt;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&lt;hgroup&gt;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&lt;h1&gt;Mobile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Phones&lt;/h1&gt;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&lt;h2&gt;Different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Smart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Phones&lt;/h2&gt;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&lt;/hgroup&gt;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&lt;p&gt;Some of the more popular mobile smart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phones&lt;/p&gt;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&lt;section&gt;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&lt;h1&gt;Apple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iPhone&lt;/h1&gt;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&lt;p&gt;A popular smart phone from</a:t>
            </a:r>
            <a:r>
              <a:rPr sz="240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Apple.&lt;/p&gt;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&lt;/section&gt;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&lt;section&gt;</a:t>
            </a:r>
            <a:endParaRPr sz="240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&lt;h1&gt;Android-based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Phones&lt;/h1&gt;</a:t>
            </a:r>
            <a:endParaRPr sz="240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&lt;p&gt;A series of smart phones that use the Google Android operating</a:t>
            </a:r>
            <a:r>
              <a:rPr sz="24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system.&lt;/p&gt;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&lt;/section&gt;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&lt;/article&gt;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16129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These elements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replace many of your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divs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" y="4394200"/>
            <a:ext cx="7716520" cy="149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CAF0FE"/>
                </a:solidFill>
                <a:latin typeface="Arial"/>
                <a:cs typeface="Arial"/>
              </a:rPr>
              <a:t>&lt;figure&gt;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&lt;img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src="ninja_guy.jpg"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alt="A Standing Ninja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Guy."&gt;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E0EDD4"/>
                </a:solidFill>
                <a:latin typeface="Arial"/>
                <a:cs typeface="Arial"/>
              </a:rPr>
              <a:t>&lt;figcaption&gt;Cool Ninja</a:t>
            </a:r>
            <a:r>
              <a:rPr sz="2400" spc="-100" dirty="0">
                <a:solidFill>
                  <a:srgbClr val="E0EDD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0EDD4"/>
                </a:solidFill>
                <a:latin typeface="Arial"/>
                <a:cs typeface="Arial"/>
              </a:rPr>
              <a:t>Guy&lt;/figcaption&gt;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CAF0FE"/>
                </a:solidFill>
                <a:latin typeface="Arial"/>
                <a:cs typeface="Arial"/>
              </a:rPr>
              <a:t>&lt;/figure&gt;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3581400"/>
            <a:ext cx="75946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Figure and Figure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Caption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55100" y="3403600"/>
            <a:ext cx="2857500" cy="389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7397750"/>
            <a:ext cx="10788015" cy="162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Cool Ninja</a:t>
            </a:r>
            <a:r>
              <a:rPr sz="24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Guy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The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browser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can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position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the </a:t>
            </a:r>
            <a:r>
              <a:rPr sz="3600" spc="-10" dirty="0">
                <a:solidFill>
                  <a:srgbClr val="FFFFFF"/>
                </a:solidFill>
                <a:latin typeface="Gill Sans MT"/>
                <a:cs typeface="Gill Sans MT"/>
              </a:rPr>
              <a:t>caption 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Gill Sans MT"/>
                <a:cs typeface="Gill Sans MT"/>
              </a:rPr>
              <a:t>you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3900" y="30734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Menu and</a:t>
            </a:r>
            <a:r>
              <a:rPr sz="3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Command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0" y="3752850"/>
            <a:ext cx="9223375" cy="186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&lt;menu label="Hero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List"&gt;</a:t>
            </a:r>
            <a:endParaRPr sz="2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&lt;command type="radio" radiogroup="herolist"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label="Spiderman"&gt;</a:t>
            </a:r>
            <a:endParaRPr sz="2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&lt;command type="radio" radiogroup="herolist"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label="Superman"&gt;</a:t>
            </a:r>
            <a:endParaRPr sz="2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&lt;command type="radio" radiogroup="herolist"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label="Batman"&gt;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&lt;/menu&gt;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8007" y="6604000"/>
            <a:ext cx="6043930" cy="653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7985" algn="l"/>
                <a:tab pos="3179445" algn="l"/>
              </a:tabLst>
            </a:pPr>
            <a:r>
              <a:rPr sz="4200" dirty="0">
                <a:solidFill>
                  <a:srgbClr val="FFFFFF"/>
                </a:solidFill>
                <a:latin typeface="Gill Sans MT"/>
                <a:cs typeface="Gill Sans MT"/>
              </a:rPr>
              <a:t>a	</a:t>
            </a:r>
            <a:r>
              <a:rPr sz="4200" spc="-5" dirty="0">
                <a:solidFill>
                  <a:srgbClr val="FFFFFF"/>
                </a:solidFill>
                <a:latin typeface="Gill Sans MT"/>
                <a:cs typeface="Gill Sans MT"/>
              </a:rPr>
              <a:t>simple</a:t>
            </a:r>
            <a:r>
              <a:rPr sz="42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Gill Sans MT"/>
                <a:cs typeface="Gill Sans MT"/>
              </a:rPr>
              <a:t>radio	</a:t>
            </a:r>
            <a:r>
              <a:rPr sz="4200" dirty="0">
                <a:solidFill>
                  <a:srgbClr val="FFFFFF"/>
                </a:solidFill>
                <a:latin typeface="Gill Sans MT"/>
                <a:cs typeface="Gill Sans MT"/>
              </a:rPr>
              <a:t>button</a:t>
            </a:r>
            <a:r>
              <a:rPr sz="42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200" spc="-25" dirty="0">
                <a:solidFill>
                  <a:srgbClr val="FFFFFF"/>
                </a:solidFill>
                <a:latin typeface="Gill Sans MT"/>
                <a:cs typeface="Gill Sans MT"/>
              </a:rPr>
              <a:t>group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" y="3263900"/>
            <a:ext cx="10116820" cy="6280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&lt;menu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type="toolbar"&gt;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&lt;li&gt;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&lt;menu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label="File"&gt;</a:t>
            </a:r>
            <a:endParaRPr sz="2400">
              <a:latin typeface="Arial"/>
              <a:cs typeface="Arial"/>
            </a:endParaRPr>
          </a:p>
          <a:p>
            <a:pPr marL="128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&lt;button type="button"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onclick="file_new()"&gt;New...&lt;/button&gt;</a:t>
            </a:r>
            <a:endParaRPr sz="2400">
              <a:latin typeface="Arial"/>
              <a:cs typeface="Arial"/>
            </a:endParaRPr>
          </a:p>
          <a:p>
            <a:pPr marL="128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&lt;button type="button"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onclick="file_open()"&gt;Open...&lt;/button&gt;</a:t>
            </a:r>
            <a:endParaRPr sz="2400">
              <a:latin typeface="Arial"/>
              <a:cs typeface="Arial"/>
            </a:endParaRPr>
          </a:p>
          <a:p>
            <a:pPr marL="128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&lt;button type="button"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onclick="file_save()"&gt;Save...&lt;/button&gt;</a:t>
            </a:r>
            <a:endParaRPr sz="2400">
              <a:latin typeface="Arial"/>
              <a:cs typeface="Arial"/>
            </a:endParaRPr>
          </a:p>
          <a:p>
            <a:pPr marL="128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&lt;button type="button"onclick="file_saveas()"&gt;Save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As...&lt;/button&gt;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&lt;/menu&gt;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&lt;/li&gt;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&lt;li&gt;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&lt;menu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label="Edit"&gt;</a:t>
            </a:r>
            <a:endParaRPr sz="2400">
              <a:latin typeface="Arial"/>
              <a:cs typeface="Arial"/>
            </a:endParaRPr>
          </a:p>
          <a:p>
            <a:pPr marL="119761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&lt;button type="button"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onclick="edit_copy()"&gt;Copy...&lt;/button&gt;</a:t>
            </a:r>
            <a:endParaRPr sz="2400">
              <a:latin typeface="Arial"/>
              <a:cs typeface="Arial"/>
            </a:endParaRPr>
          </a:p>
          <a:p>
            <a:pPr marL="119761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&lt;button type="button"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onclick="edit_cut()"&gt;Cut...&lt;/button&gt;</a:t>
            </a:r>
            <a:endParaRPr sz="2400">
              <a:latin typeface="Arial"/>
              <a:cs typeface="Arial"/>
            </a:endParaRPr>
          </a:p>
          <a:p>
            <a:pPr marL="119761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&lt;button type="button"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onclick="edit_paste()"&gt;Paste...&lt;/button&gt;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&lt;/menu&gt;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&lt;/li&gt;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&lt;/menu&gt;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000" y="24765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Menu</a:t>
            </a:r>
            <a:r>
              <a:rPr sz="3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(continued)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000" y="4273550"/>
            <a:ext cx="5140325" cy="186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&lt;video </a:t>
            </a:r>
            <a:r>
              <a:rPr sz="2400" dirty="0">
                <a:solidFill>
                  <a:srgbClr val="CAF0FE"/>
                </a:solidFill>
                <a:latin typeface="Arial"/>
                <a:cs typeface="Arial"/>
              </a:rPr>
              <a:t>src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=” ironman.ogg”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Automatically show native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controls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&lt;video </a:t>
            </a:r>
            <a:r>
              <a:rPr sz="2400" dirty="0">
                <a:solidFill>
                  <a:srgbClr val="CAF0FE"/>
                </a:solidFill>
                <a:latin typeface="Arial"/>
                <a:cs typeface="Arial"/>
              </a:rPr>
              <a:t>src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=”ironman.ogg” 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controls</a:t>
            </a:r>
            <a:r>
              <a:rPr sz="2400" spc="-114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5860">
              <a:lnSpc>
                <a:spcPct val="100000"/>
              </a:lnSpc>
            </a:pPr>
            <a:r>
              <a:rPr spc="-5" dirty="0"/>
              <a:t>Media</a:t>
            </a:r>
            <a:r>
              <a:rPr spc="-880" dirty="0"/>
              <a:t> </a:t>
            </a:r>
            <a:r>
              <a:rPr spc="-200" dirty="0"/>
              <a:t>Tags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7754" y="8648700"/>
            <a:ext cx="612457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u="heavy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http://www.youtube.com/html5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85000" y="2717800"/>
            <a:ext cx="5207000" cy="430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6300" y="577850"/>
            <a:ext cx="3639185" cy="8719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Less Header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More Semantic HTML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tags  Media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Tags</a:t>
            </a:r>
            <a:endParaRPr sz="2400">
              <a:latin typeface="Arial"/>
              <a:cs typeface="Arial"/>
            </a:endParaRPr>
          </a:p>
          <a:p>
            <a:pPr marL="12700" marR="1991995">
              <a:lnSpc>
                <a:spcPct val="1354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Geolocation  Canvas  Input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endParaRPr sz="2400">
              <a:latin typeface="Arial"/>
              <a:cs typeface="Arial"/>
            </a:endParaRPr>
          </a:p>
          <a:p>
            <a:pPr marL="12700" marR="1026160">
              <a:lnSpc>
                <a:spcPct val="1354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Validation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Local Storage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WebSQL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Storage  Offline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Applications  Draggable</a:t>
            </a:r>
            <a:endParaRPr sz="2400">
              <a:latin typeface="Arial"/>
              <a:cs typeface="Arial"/>
            </a:endParaRPr>
          </a:p>
          <a:p>
            <a:pPr marL="12700" marR="111760">
              <a:lnSpc>
                <a:spcPct val="1354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Cross-Domain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Messaging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Sockets</a:t>
            </a:r>
            <a:endParaRPr sz="2400">
              <a:latin typeface="Arial"/>
              <a:cs typeface="Arial"/>
            </a:endParaRPr>
          </a:p>
          <a:p>
            <a:pPr marL="12700" marR="1466850">
              <a:lnSpc>
                <a:spcPct val="135400"/>
              </a:lnSpc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Web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Workers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API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44450">
              <a:lnSpc>
                <a:spcPct val="1354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HTML5 Support  Progressive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Enhancement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4400" y="3022600"/>
            <a:ext cx="54483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40600" y="3098800"/>
            <a:ext cx="52959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5860">
              <a:lnSpc>
                <a:spcPct val="100000"/>
              </a:lnSpc>
            </a:pPr>
            <a:r>
              <a:rPr spc="-5" dirty="0"/>
              <a:t>Media</a:t>
            </a:r>
            <a:r>
              <a:rPr spc="-880" dirty="0"/>
              <a:t> </a:t>
            </a:r>
            <a:r>
              <a:rPr spc="-200" dirty="0"/>
              <a:t>Tags</a:t>
            </a:r>
          </a:p>
        </p:txBody>
      </p:sp>
      <p:sp>
        <p:nvSpPr>
          <p:cNvPr id="5" name="object 5"/>
          <p:cNvSpPr/>
          <p:nvPr/>
        </p:nvSpPr>
        <p:spPr>
          <a:xfrm>
            <a:off x="10807700" y="3708400"/>
            <a:ext cx="99060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8800" y="3606800"/>
            <a:ext cx="1066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5600" y="4006850"/>
            <a:ext cx="12091035" cy="4716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&lt;video</a:t>
            </a:r>
            <a:r>
              <a:rPr sz="3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controls/&gt;</a:t>
            </a:r>
            <a:endParaRPr sz="3600">
              <a:latin typeface="Arial"/>
              <a:cs typeface="Arial"/>
            </a:endParaRPr>
          </a:p>
          <a:p>
            <a:pPr marL="647700">
              <a:lnSpc>
                <a:spcPts val="4300"/>
              </a:lnSpc>
            </a:pPr>
            <a:r>
              <a:rPr sz="3600" dirty="0">
                <a:solidFill>
                  <a:srgbClr val="FEFCDD"/>
                </a:solidFill>
                <a:latin typeface="Arial"/>
                <a:cs typeface="Arial"/>
              </a:rPr>
              <a:t>&lt;source </a:t>
            </a:r>
            <a:r>
              <a:rPr sz="3600" spc="-5" dirty="0">
                <a:solidFill>
                  <a:srgbClr val="FEFCDD"/>
                </a:solidFill>
                <a:latin typeface="Arial"/>
                <a:cs typeface="Arial"/>
              </a:rPr>
              <a:t>src=”ironman.mp4”</a:t>
            </a:r>
            <a:r>
              <a:rPr sz="3600" spc="-20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EFCDD"/>
                </a:solidFill>
                <a:latin typeface="Arial"/>
                <a:cs typeface="Arial"/>
              </a:rPr>
              <a:t>/&gt;</a:t>
            </a:r>
            <a:endParaRPr sz="3600">
              <a:latin typeface="Arial"/>
              <a:cs typeface="Arial"/>
            </a:endParaRPr>
          </a:p>
          <a:p>
            <a:pPr marL="647700">
              <a:lnSpc>
                <a:spcPts val="4300"/>
              </a:lnSpc>
            </a:pPr>
            <a:r>
              <a:rPr sz="3600" dirty="0">
                <a:solidFill>
                  <a:srgbClr val="FEFCDD"/>
                </a:solidFill>
                <a:latin typeface="Arial"/>
                <a:cs typeface="Arial"/>
              </a:rPr>
              <a:t>&lt;source </a:t>
            </a:r>
            <a:r>
              <a:rPr sz="3600" spc="-5" dirty="0">
                <a:solidFill>
                  <a:srgbClr val="FEFCDD"/>
                </a:solidFill>
                <a:latin typeface="Arial"/>
                <a:cs typeface="Arial"/>
              </a:rPr>
              <a:t>src=”ironman.ogg”</a:t>
            </a:r>
            <a:r>
              <a:rPr sz="3600" spc="-20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EFCDD"/>
                </a:solidFill>
                <a:latin typeface="Arial"/>
                <a:cs typeface="Arial"/>
              </a:rPr>
              <a:t>/&gt;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&lt;/video&gt;</a:t>
            </a:r>
            <a:endParaRPr sz="3600">
              <a:latin typeface="Arial"/>
              <a:cs typeface="Arial"/>
            </a:endParaRPr>
          </a:p>
          <a:p>
            <a:pPr marL="7132320">
              <a:lnSpc>
                <a:spcPct val="100000"/>
              </a:lnSpc>
              <a:spcBef>
                <a:spcPts val="330"/>
              </a:spcBef>
              <a:tabLst>
                <a:tab pos="9807575" algn="l"/>
              </a:tabLst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spc="-9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onman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mp4	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spc="-9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onman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ogg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>
              <a:latin typeface="Times New Roman"/>
              <a:cs typeface="Times New Roman"/>
            </a:endParaRPr>
          </a:p>
          <a:p>
            <a:pPr marL="192405" algn="ctr">
              <a:lnSpc>
                <a:spcPts val="4260"/>
              </a:lnSpc>
            </a:pP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Specify </a:t>
            </a:r>
            <a:r>
              <a:rPr sz="3600" spc="-10" dirty="0">
                <a:solidFill>
                  <a:srgbClr val="FFFFFF"/>
                </a:solidFill>
                <a:latin typeface="Gill Sans MT"/>
                <a:cs typeface="Gill Sans MT"/>
              </a:rPr>
              <a:t>multiple 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source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elements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3600" spc="10" dirty="0">
                <a:solidFill>
                  <a:srgbClr val="FFFFFF"/>
                </a:solidFill>
                <a:latin typeface="Gill Sans MT"/>
                <a:cs typeface="Gill Sans MT"/>
              </a:rPr>
              <a:t>support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more</a:t>
            </a:r>
            <a:r>
              <a:rPr sz="36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browsers</a:t>
            </a:r>
            <a:endParaRPr sz="3600">
              <a:latin typeface="Gill Sans MT"/>
              <a:cs typeface="Gill Sans MT"/>
            </a:endParaRPr>
          </a:p>
          <a:p>
            <a:pPr marL="191770" algn="ctr">
              <a:lnSpc>
                <a:spcPts val="2820"/>
              </a:lnSpc>
              <a:tabLst>
                <a:tab pos="781685" algn="l"/>
              </a:tabLst>
            </a:pPr>
            <a:r>
              <a:rPr sz="2400" spc="5" dirty="0">
                <a:solidFill>
                  <a:srgbClr val="FFFFFF"/>
                </a:solidFill>
                <a:latin typeface="Gill Sans MT"/>
                <a:cs typeface="Gill Sans MT"/>
              </a:rPr>
              <a:t>(i.e.	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mp4 willl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work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in Safari, ogg will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work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2400" spc="-3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Firefox)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01000" y="4749800"/>
            <a:ext cx="1435100" cy="157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3384" y="4832350"/>
            <a:ext cx="1270000" cy="14099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91800" y="4762500"/>
            <a:ext cx="1435100" cy="157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68648" y="4839436"/>
            <a:ext cx="1270000" cy="1409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5860">
              <a:lnSpc>
                <a:spcPct val="100000"/>
              </a:lnSpc>
            </a:pPr>
            <a:r>
              <a:rPr spc="-5" dirty="0"/>
              <a:t>Media</a:t>
            </a:r>
            <a:r>
              <a:rPr spc="-880" dirty="0"/>
              <a:t> </a:t>
            </a:r>
            <a:r>
              <a:rPr spc="-200" dirty="0"/>
              <a:t>Tags</a:t>
            </a:r>
          </a:p>
        </p:txBody>
      </p:sp>
      <p:sp>
        <p:nvSpPr>
          <p:cNvPr id="3" name="object 3"/>
          <p:cNvSpPr/>
          <p:nvPr/>
        </p:nvSpPr>
        <p:spPr>
          <a:xfrm>
            <a:off x="9398000" y="5016500"/>
            <a:ext cx="27813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9000" y="3562350"/>
            <a:ext cx="8052434" cy="4832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&lt;audio src=”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teenage_dream.mp3”&gt;&lt;/audio&gt;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&lt;audio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controls&gt;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&lt;source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src=”teenage_dream.mp3”/&gt;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&lt;source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src=”teenage_dream.ogg”/&gt;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&lt;/audio&gt;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EFCDD"/>
                </a:solidFill>
                <a:latin typeface="Arial"/>
                <a:cs typeface="Arial"/>
              </a:rPr>
              <a:t>Provides a download link for non-supporting</a:t>
            </a:r>
            <a:r>
              <a:rPr sz="2400" b="1" spc="-110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EFCDD"/>
                </a:solidFill>
                <a:latin typeface="Arial"/>
                <a:cs typeface="Arial"/>
              </a:rPr>
              <a:t>browsers: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&lt;audio src=”teenage_dream.ogg” autoplay controls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loop&gt;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&lt;a href=”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teenage_dream.ogg”&gt;download&lt;/a&gt;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&lt;/audio&gt;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5833089"/>
            <a:ext cx="5617210" cy="186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navigato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dirty="0">
                <a:solidFill>
                  <a:srgbClr val="CAF0FE"/>
                </a:solidFill>
                <a:latin typeface="Arial"/>
                <a:cs typeface="Arial"/>
              </a:rPr>
              <a:t>geolocatio</a:t>
            </a:r>
            <a:r>
              <a:rPr sz="2400" spc="-5" dirty="0">
                <a:solidFill>
                  <a:srgbClr val="CAF0FE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getCurrentPosition(  function(position)</a:t>
            </a:r>
            <a:r>
              <a:rPr sz="2400" spc="-100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892810">
              <a:lnSpc>
                <a:spcPct val="100000"/>
              </a:lnSpc>
              <a:spcBef>
                <a:spcPts val="20"/>
              </a:spcBef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display</a:t>
            </a:r>
            <a:r>
              <a:rPr sz="2400" i="1" spc="-10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0">
              <a:lnSpc>
                <a:spcPct val="100000"/>
              </a:lnSpc>
            </a:pPr>
            <a:r>
              <a:rPr spc="-25" dirty="0"/>
              <a:t>Native</a:t>
            </a:r>
            <a:r>
              <a:rPr spc="-50" dirty="0"/>
              <a:t> </a:t>
            </a:r>
            <a:r>
              <a:rPr spc="-5" dirty="0"/>
              <a:t>GeoLocation</a:t>
            </a:r>
          </a:p>
        </p:txBody>
      </p:sp>
      <p:sp>
        <p:nvSpPr>
          <p:cNvPr id="4" name="object 4"/>
          <p:cNvSpPr/>
          <p:nvPr/>
        </p:nvSpPr>
        <p:spPr>
          <a:xfrm>
            <a:off x="8077200" y="5118100"/>
            <a:ext cx="3454400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53400" y="5194300"/>
            <a:ext cx="3302000" cy="3162300"/>
          </a:xfrm>
          <a:custGeom>
            <a:avLst/>
            <a:gdLst/>
            <a:ahLst/>
            <a:cxnLst/>
            <a:rect l="l" t="t" r="r" b="b"/>
            <a:pathLst>
              <a:path w="3302000" h="3162300">
                <a:moveTo>
                  <a:pt x="31115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2971800"/>
                </a:lnTo>
                <a:lnTo>
                  <a:pt x="5031" y="3015478"/>
                </a:lnTo>
                <a:lnTo>
                  <a:pt x="19363" y="3055575"/>
                </a:lnTo>
                <a:lnTo>
                  <a:pt x="41851" y="3090946"/>
                </a:lnTo>
                <a:lnTo>
                  <a:pt x="71353" y="3120448"/>
                </a:lnTo>
                <a:lnTo>
                  <a:pt x="106724" y="3142936"/>
                </a:lnTo>
                <a:lnTo>
                  <a:pt x="146821" y="3157268"/>
                </a:lnTo>
                <a:lnTo>
                  <a:pt x="190500" y="3162300"/>
                </a:lnTo>
                <a:lnTo>
                  <a:pt x="3111500" y="3162300"/>
                </a:lnTo>
                <a:lnTo>
                  <a:pt x="3155178" y="3157268"/>
                </a:lnTo>
                <a:lnTo>
                  <a:pt x="3195275" y="3142936"/>
                </a:lnTo>
                <a:lnTo>
                  <a:pt x="3230646" y="3120448"/>
                </a:lnTo>
                <a:lnTo>
                  <a:pt x="3260148" y="3090946"/>
                </a:lnTo>
                <a:lnTo>
                  <a:pt x="3282636" y="3055575"/>
                </a:lnTo>
                <a:lnTo>
                  <a:pt x="3296968" y="3015478"/>
                </a:lnTo>
                <a:lnTo>
                  <a:pt x="3302000" y="2971800"/>
                </a:lnTo>
                <a:lnTo>
                  <a:pt x="3302000" y="190500"/>
                </a:lnTo>
                <a:lnTo>
                  <a:pt x="3296968" y="146821"/>
                </a:lnTo>
                <a:lnTo>
                  <a:pt x="3282636" y="106724"/>
                </a:lnTo>
                <a:lnTo>
                  <a:pt x="3260148" y="71353"/>
                </a:lnTo>
                <a:lnTo>
                  <a:pt x="3230646" y="41851"/>
                </a:lnTo>
                <a:lnTo>
                  <a:pt x="3195275" y="19363"/>
                </a:lnTo>
                <a:lnTo>
                  <a:pt x="3155178" y="5031"/>
                </a:lnTo>
                <a:lnTo>
                  <a:pt x="311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0" y="5410200"/>
            <a:ext cx="28702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5394" y="3556000"/>
            <a:ext cx="1155636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Build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location-aware </a:t>
            </a:r>
            <a:r>
              <a:rPr sz="3600" spc="-10" dirty="0">
                <a:solidFill>
                  <a:srgbClr val="FFFFFF"/>
                </a:solidFill>
                <a:latin typeface="Gill Sans MT"/>
                <a:cs typeface="Gill Sans MT"/>
              </a:rPr>
              <a:t>apps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without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access to 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native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mobile</a:t>
            </a:r>
            <a:r>
              <a:rPr sz="36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apis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1805">
              <a:lnSpc>
                <a:spcPct val="100000"/>
              </a:lnSpc>
            </a:pPr>
            <a:r>
              <a:rPr dirty="0"/>
              <a:t>Ca</a:t>
            </a:r>
            <a:r>
              <a:rPr spc="-100" dirty="0"/>
              <a:t>n</a:t>
            </a:r>
            <a:r>
              <a:rPr dirty="0"/>
              <a:t>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3572489"/>
            <a:ext cx="10393680" cy="568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609" marR="7415530" indent="-423545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&lt;canvas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id=”square”&gt;  fallback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&lt;/canvas&gt;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&lt;script&gt;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create basic filled</a:t>
            </a:r>
            <a:r>
              <a:rPr sz="2400" i="1" spc="-10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square</a:t>
            </a:r>
            <a:endParaRPr sz="2400">
              <a:latin typeface="Arial"/>
              <a:cs typeface="Arial"/>
            </a:endParaRPr>
          </a:p>
          <a:p>
            <a:pPr marL="435609" marR="4078604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canvas =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canvas.getElementById(ʻsquareʼ);  context = </a:t>
            </a:r>
            <a:r>
              <a:rPr sz="2400" dirty="0">
                <a:solidFill>
                  <a:srgbClr val="CAF0FE"/>
                </a:solidFill>
                <a:latin typeface="Arial"/>
                <a:cs typeface="Arial"/>
              </a:rPr>
              <a:t>canvas.getContext(ʻ2dʼ);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context.</a:t>
            </a:r>
            <a:r>
              <a:rPr sz="2400" spc="-5" dirty="0">
                <a:solidFill>
                  <a:srgbClr val="CAF0FE"/>
                </a:solidFill>
                <a:latin typeface="Arial"/>
                <a:cs typeface="Arial"/>
              </a:rPr>
              <a:t>fillStyle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“#000000”;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context.</a:t>
            </a:r>
            <a:r>
              <a:rPr sz="2400" spc="-5" dirty="0">
                <a:solidFill>
                  <a:srgbClr val="CAF0FE"/>
                </a:solidFill>
                <a:latin typeface="Arial"/>
                <a:cs typeface="Arial"/>
              </a:rPr>
              <a:t>fillRect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(0,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0, 100,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100);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&lt;/script&gt;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2277745" marR="5080" indent="-1330325">
              <a:lnSpc>
                <a:spcPct val="164900"/>
              </a:lnSpc>
            </a:pPr>
            <a:r>
              <a:rPr sz="2400" u="heavy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http://ww</a:t>
            </a:r>
            <a:r>
              <a:rPr sz="2400" u="heavy" spc="-13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sz="2400" u="heavy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.theopensourcer</a:t>
            </a:r>
            <a:r>
              <a:rPr sz="2400" u="heavy" spc="-18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sz="2400" u="heavy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.com/keepopen/2010/html5-canvas-demo/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http://www.benjoffe.com/code/demos/canvascape/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1300" y="3835400"/>
            <a:ext cx="4330700" cy="3238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2400300"/>
            <a:ext cx="720407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complete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drawing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and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animation</a:t>
            </a:r>
            <a:r>
              <a:rPr sz="3600" spc="-3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API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3536950"/>
            <a:ext cx="44602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&lt;input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type=”email”</a:t>
            </a:r>
            <a:r>
              <a:rPr sz="3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/&gt;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1880">
              <a:lnSpc>
                <a:spcPct val="100000"/>
              </a:lnSpc>
            </a:pPr>
            <a:r>
              <a:rPr dirty="0"/>
              <a:t>Input</a:t>
            </a:r>
            <a:r>
              <a:rPr spc="-905" dirty="0"/>
              <a:t> </a:t>
            </a:r>
            <a:r>
              <a:rPr spc="-160" dirty="0"/>
              <a:t>Types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8041" y="4593590"/>
            <a:ext cx="1214120" cy="208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100"/>
              </a:lnSpc>
            </a:pP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tel  sea</a:t>
            </a:r>
            <a:r>
              <a:rPr sz="3600" spc="-9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ch 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email 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url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4700" y="4599940"/>
            <a:ext cx="1649095" cy="208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100"/>
              </a:lnSpc>
            </a:pP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datet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me  date  range 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color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2511" y="7762341"/>
            <a:ext cx="9689465" cy="158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0419">
              <a:lnSpc>
                <a:spcPct val="143500"/>
              </a:lnSpc>
            </a:pPr>
            <a:r>
              <a:rPr sz="3600" spc="5" dirty="0">
                <a:solidFill>
                  <a:srgbClr val="FFFFFF"/>
                </a:solidFill>
                <a:latin typeface="Gill Sans MT"/>
                <a:cs typeface="Gill Sans MT"/>
              </a:rPr>
              <a:t>Unsupported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browsers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default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to text type  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Future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browsers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will </a:t>
            </a:r>
            <a:r>
              <a:rPr sz="3600" spc="-25" dirty="0">
                <a:solidFill>
                  <a:srgbClr val="FFFFFF"/>
                </a:solidFill>
                <a:latin typeface="Gill Sans MT"/>
                <a:cs typeface="Gill Sans MT"/>
              </a:rPr>
              <a:t>display 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appropriate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UI</a:t>
            </a:r>
            <a:r>
              <a:rPr sz="36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controls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93100" y="4838700"/>
            <a:ext cx="4051300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9200" y="3543300"/>
            <a:ext cx="3784600" cy="287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100" y="4397989"/>
            <a:ext cx="7220584" cy="296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3610" marR="5080" indent="-931544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&lt;input type="range" min="-100" max="100"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value="0"  step="10" name="power"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list="powers"&gt;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&lt;datalist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id="powers"&gt;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&lt;option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value="0"&gt;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&lt;option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value="-30"&gt;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&lt;option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value="30"&gt;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&lt;option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value="+50"&gt;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&lt;/datalist&gt;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1880">
              <a:lnSpc>
                <a:spcPct val="100000"/>
              </a:lnSpc>
            </a:pPr>
            <a:r>
              <a:rPr dirty="0"/>
              <a:t>Input</a:t>
            </a:r>
            <a:r>
              <a:rPr spc="-905" dirty="0"/>
              <a:t> </a:t>
            </a:r>
            <a:r>
              <a:rPr spc="-160" dirty="0"/>
              <a:t>Types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8400" y="36576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Input 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Range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3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Datalist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04300" y="5067300"/>
            <a:ext cx="18796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000" y="4019550"/>
            <a:ext cx="509651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&lt;input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type=file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multiple&gt;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1880">
              <a:lnSpc>
                <a:spcPct val="100000"/>
              </a:lnSpc>
            </a:pPr>
            <a:r>
              <a:rPr dirty="0"/>
              <a:t>Input</a:t>
            </a:r>
            <a:r>
              <a:rPr spc="-905" dirty="0"/>
              <a:t> </a:t>
            </a:r>
            <a:r>
              <a:rPr spc="-160" dirty="0"/>
              <a:t>Types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0" y="31877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File Upload</a:t>
            </a:r>
            <a:r>
              <a:rPr sz="3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2800" y="5486400"/>
            <a:ext cx="8839200" cy="363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1880">
              <a:lnSpc>
                <a:spcPct val="100000"/>
              </a:lnSpc>
            </a:pPr>
            <a:r>
              <a:rPr dirty="0"/>
              <a:t>Input</a:t>
            </a:r>
            <a:r>
              <a:rPr spc="-905" dirty="0"/>
              <a:t> </a:t>
            </a:r>
            <a:r>
              <a:rPr spc="-160" dirty="0"/>
              <a:t>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200" y="33782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Datalist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8600" y="8356600"/>
            <a:ext cx="745109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Used to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provide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Auto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Complete</a:t>
            </a:r>
            <a:r>
              <a:rPr sz="3600" spc="-3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feature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0" y="4914900"/>
            <a:ext cx="5142865" cy="222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&lt;input list="movies"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&lt;datalist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id="movies"&gt;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&lt;option&gt;The Dark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Knight&lt;/option&gt;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&lt;option&gt;Spiderman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3&lt;/option&gt;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&lt;option&gt;X-Men&lt;/option&gt;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&lt;/datalist&gt;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94600" y="4876800"/>
            <a:ext cx="3746500" cy="231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600" y="4489450"/>
            <a:ext cx="4808855" cy="186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&lt;input name="custname"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required&gt;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&lt;script&gt;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form.checkValidity();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&lt;/script&gt;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7664">
              <a:lnSpc>
                <a:spcPct val="100000"/>
              </a:lnSpc>
            </a:pPr>
            <a:r>
              <a:rPr spc="-25" dirty="0"/>
              <a:t>Form</a:t>
            </a:r>
            <a:r>
              <a:rPr spc="-1060" dirty="0"/>
              <a:t> </a:t>
            </a:r>
            <a:r>
              <a:rPr spc="-40" dirty="0"/>
              <a:t>Validation</a:t>
            </a:r>
          </a:p>
        </p:txBody>
      </p:sp>
      <p:sp>
        <p:nvSpPr>
          <p:cNvPr id="4" name="object 4"/>
          <p:cNvSpPr/>
          <p:nvPr/>
        </p:nvSpPr>
        <p:spPr>
          <a:xfrm>
            <a:off x="6223000" y="3848100"/>
            <a:ext cx="6350000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5975" y="8515350"/>
            <a:ext cx="1230058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adding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‘required’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attribute </a:t>
            </a:r>
            <a:r>
              <a:rPr sz="2400" spc="-20" dirty="0">
                <a:solidFill>
                  <a:srgbClr val="FFFFFF"/>
                </a:solidFill>
                <a:latin typeface="Gill Sans MT"/>
                <a:cs typeface="Gill Sans MT"/>
              </a:rPr>
              <a:t>you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can </a:t>
            </a:r>
            <a:r>
              <a:rPr sz="2400" spc="-20" dirty="0">
                <a:solidFill>
                  <a:srgbClr val="FFFFFF"/>
                </a:solidFill>
                <a:latin typeface="Gill Sans MT"/>
                <a:cs typeface="Gill Sans MT"/>
              </a:rPr>
              <a:t>take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advantage of validity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checking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without custom</a:t>
            </a:r>
            <a:r>
              <a:rPr sz="2400" spc="-2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JavaScript.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429000"/>
            <a:ext cx="9533255" cy="517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&lt;label&gt;Gender: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&lt;/label&gt;</a:t>
            </a:r>
            <a:endParaRPr sz="24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&lt;input name=”gender” type="text"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oninput="check(this)"&gt;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&lt;script&gt;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function check(input)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1282700" marR="5080" indent="-423545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 (input.value != "male" &amp;&amp; input.value != "female") {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input.setCustomValidity('"'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+ input.value + '" is not 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gender.');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else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1282700">
              <a:lnSpc>
                <a:spcPct val="100000"/>
              </a:lnSpc>
              <a:spcBef>
                <a:spcPts val="20"/>
              </a:spcBef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input is good - reset error</a:t>
            </a:r>
            <a:r>
              <a:rPr sz="2400" i="1" spc="-114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message</a:t>
            </a:r>
            <a:endParaRPr sz="2400">
              <a:latin typeface="Arial"/>
              <a:cs typeface="Arial"/>
            </a:endParaRPr>
          </a:p>
          <a:p>
            <a:pPr marL="1282700">
              <a:lnSpc>
                <a:spcPct val="100000"/>
              </a:lnSpc>
              <a:spcBef>
                <a:spcPts val="2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input.setCustomValidity('');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&lt;/script&gt;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7664">
              <a:lnSpc>
                <a:spcPct val="100000"/>
              </a:lnSpc>
            </a:pPr>
            <a:r>
              <a:rPr spc="-25" dirty="0"/>
              <a:t>Form</a:t>
            </a:r>
            <a:r>
              <a:rPr spc="-1060" dirty="0"/>
              <a:t> </a:t>
            </a:r>
            <a:r>
              <a:rPr spc="-40" dirty="0"/>
              <a:t>Validation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900" y="26670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Custom</a:t>
            </a:r>
            <a:r>
              <a:rPr sz="3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Validation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1500" y="2514600"/>
            <a:ext cx="60960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8684" y="673100"/>
            <a:ext cx="5279390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HTML5</a:t>
            </a:r>
            <a:r>
              <a:rPr spc="-75" dirty="0"/>
              <a:t> </a:t>
            </a:r>
            <a:r>
              <a:rPr spc="25" dirty="0"/>
              <a:t>History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5600" y="2712836"/>
            <a:ext cx="302260" cy="5078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40"/>
              </a:lnSpc>
            </a:pPr>
            <a:r>
              <a:rPr sz="615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6150">
              <a:latin typeface="Gill Sans MT"/>
              <a:cs typeface="Gill Sans MT"/>
            </a:endParaRPr>
          </a:p>
          <a:p>
            <a:pPr marL="12700">
              <a:lnSpc>
                <a:spcPts val="6500"/>
              </a:lnSpc>
            </a:pPr>
            <a:r>
              <a:rPr sz="615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6150">
              <a:latin typeface="Gill Sans MT"/>
              <a:cs typeface="Gill Sans MT"/>
            </a:endParaRPr>
          </a:p>
          <a:p>
            <a:pPr marL="12700">
              <a:lnSpc>
                <a:spcPts val="6500"/>
              </a:lnSpc>
            </a:pPr>
            <a:r>
              <a:rPr sz="615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6150">
              <a:latin typeface="Gill Sans MT"/>
              <a:cs typeface="Gill Sans MT"/>
            </a:endParaRPr>
          </a:p>
          <a:p>
            <a:pPr marL="12700">
              <a:lnSpc>
                <a:spcPts val="6500"/>
              </a:lnSpc>
            </a:pPr>
            <a:r>
              <a:rPr sz="615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6150">
              <a:latin typeface="Gill Sans MT"/>
              <a:cs typeface="Gill Sans MT"/>
            </a:endParaRPr>
          </a:p>
          <a:p>
            <a:pPr marL="12700">
              <a:lnSpc>
                <a:spcPts val="6500"/>
              </a:lnSpc>
            </a:pPr>
            <a:r>
              <a:rPr sz="615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6150">
              <a:latin typeface="Gill Sans MT"/>
              <a:cs typeface="Gill Sans MT"/>
            </a:endParaRPr>
          </a:p>
          <a:p>
            <a:pPr marL="12700">
              <a:lnSpc>
                <a:spcPts val="6940"/>
              </a:lnSpc>
            </a:pPr>
            <a:r>
              <a:rPr sz="615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61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7100" y="2643936"/>
            <a:ext cx="8447405" cy="496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80415">
              <a:lnSpc>
                <a:spcPct val="150500"/>
              </a:lnSpc>
            </a:pPr>
            <a:r>
              <a:rPr sz="3600" spc="5" dirty="0">
                <a:solidFill>
                  <a:srgbClr val="FFFFFF"/>
                </a:solidFill>
                <a:latin typeface="Gill Sans MT"/>
                <a:cs typeface="Gill Sans MT"/>
              </a:rPr>
              <a:t>Specification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of HTML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published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3600" spc="-4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W3C  W3C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HTML5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Spec =&gt; 900+ pages  </a:t>
            </a:r>
            <a:r>
              <a:rPr sz="3600" spc="-85" dirty="0">
                <a:solidFill>
                  <a:srgbClr val="FFFFFF"/>
                </a:solidFill>
                <a:latin typeface="Gill Sans MT"/>
                <a:cs typeface="Gill Sans MT"/>
              </a:rPr>
              <a:t>Work </a:t>
            </a:r>
            <a:r>
              <a:rPr sz="3600" spc="10" dirty="0">
                <a:solidFill>
                  <a:srgbClr val="FFFFFF"/>
                </a:solidFill>
                <a:latin typeface="Gill Sans MT"/>
                <a:cs typeface="Gill Sans MT"/>
              </a:rPr>
              <a:t>started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on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HTML5 in late</a:t>
            </a:r>
            <a:r>
              <a:rPr sz="3600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2003</a:t>
            </a:r>
            <a:endParaRPr sz="3600">
              <a:latin typeface="Gill Sans MT"/>
              <a:cs typeface="Gill Sans MT"/>
            </a:endParaRPr>
          </a:p>
          <a:p>
            <a:pPr marL="12700" marR="5080">
              <a:lnSpc>
                <a:spcPts val="6500"/>
              </a:lnSpc>
              <a:spcBef>
                <a:spcPts val="580"/>
              </a:spcBef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First </a:t>
            </a:r>
            <a:r>
              <a:rPr sz="3600" spc="-50" dirty="0">
                <a:solidFill>
                  <a:srgbClr val="FFFFFF"/>
                </a:solidFill>
                <a:latin typeface="Gill Sans MT"/>
                <a:cs typeface="Gill Sans MT"/>
              </a:rPr>
              <a:t>Working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Draft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published </a:t>
            </a:r>
            <a:r>
              <a:rPr sz="3600" spc="5" dirty="0">
                <a:solidFill>
                  <a:srgbClr val="FFFFFF"/>
                </a:solidFill>
                <a:latin typeface="Gill Sans MT"/>
                <a:cs typeface="Gill Sans MT"/>
              </a:rPr>
              <a:t>January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2008  Expected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Candidate Recommendation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- 2012  W3C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Recommendation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- 2022 or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later</a:t>
            </a:r>
            <a:r>
              <a:rPr sz="36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*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1380" y="8134350"/>
            <a:ext cx="8505825" cy="1207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*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Requires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2 100%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complete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fully interoperable</a:t>
            </a:r>
            <a:r>
              <a:rPr sz="24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implementations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Times New Roman"/>
              <a:cs typeface="Times New Roman"/>
            </a:endParaRPr>
          </a:p>
          <a:p>
            <a:pPr marL="1930400">
              <a:lnSpc>
                <a:spcPct val="100000"/>
              </a:lnSpc>
            </a:pPr>
            <a:r>
              <a:rPr sz="2400" u="heavy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http://dev.w3.org/html5/spec/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4255770"/>
            <a:ext cx="7259955" cy="273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sessionStorage.setItem(key,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value);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sessionStorage.getItem(key);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614680">
              <a:lnSpc>
                <a:spcPts val="4300"/>
              </a:lnSpc>
            </a:pP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localStorage.setItem(key,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value);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localStorage.getItem(key);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6692" y="476250"/>
            <a:ext cx="7576184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19985" algn="l"/>
              </a:tabLst>
            </a:pPr>
            <a:r>
              <a:rPr spc="-5" dirty="0"/>
              <a:t>Local</a:t>
            </a:r>
            <a:r>
              <a:rPr spc="5" dirty="0"/>
              <a:t> </a:t>
            </a:r>
            <a:r>
              <a:rPr dirty="0"/>
              <a:t>/	</a:t>
            </a:r>
            <a:r>
              <a:rPr spc="-5" dirty="0"/>
              <a:t>Session</a:t>
            </a:r>
            <a:r>
              <a:rPr spc="-75" dirty="0"/>
              <a:t> </a:t>
            </a:r>
            <a:r>
              <a:rPr dirty="0"/>
              <a:t>Storage</a:t>
            </a:r>
          </a:p>
        </p:txBody>
      </p:sp>
      <p:sp>
        <p:nvSpPr>
          <p:cNvPr id="4" name="object 4"/>
          <p:cNvSpPr/>
          <p:nvPr/>
        </p:nvSpPr>
        <p:spPr>
          <a:xfrm>
            <a:off x="8585200" y="3848100"/>
            <a:ext cx="3556000" cy="35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7684" y="7903189"/>
            <a:ext cx="8853805" cy="1207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7155" marR="5080" indent="-1355090">
              <a:lnSpc>
                <a:spcPct val="163200"/>
              </a:lnSpc>
            </a:pPr>
            <a:r>
              <a:rPr sz="2400" spc="-35" dirty="0">
                <a:solidFill>
                  <a:srgbClr val="FFFFFF"/>
                </a:solidFill>
                <a:latin typeface="Gill Sans MT"/>
                <a:cs typeface="Gill Sans MT"/>
              </a:rPr>
              <a:t>Save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key/value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pairs to a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client-side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data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store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implemented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by browser 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Session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store expires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when the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browser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closed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3868" y="533400"/>
            <a:ext cx="575754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0" dirty="0"/>
              <a:t>WebSQL</a:t>
            </a:r>
            <a:r>
              <a:rPr spc="-90" dirty="0"/>
              <a:t> </a:t>
            </a:r>
            <a:r>
              <a:rPr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000" y="2603500"/>
            <a:ext cx="1217485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 set of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APIs to manipulate client-side databases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36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SQL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00" y="3613150"/>
            <a:ext cx="9716770" cy="586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open/create a</a:t>
            </a:r>
            <a:r>
              <a:rPr sz="2400" i="1" spc="-10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database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var db = openDatabase(db_name, version, db_desc,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est_size);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create a table and insert some</a:t>
            </a:r>
            <a:r>
              <a:rPr sz="2400" i="1" spc="-11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db.transaction(function (tx)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448309" marR="5080">
              <a:lnSpc>
                <a:spcPct val="100699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tx.executeSql('CREATE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foo (id unique, text)');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tx.executeSql('INSERT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foo (id, text)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VALUES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(1,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"synergies")');</a:t>
            </a:r>
            <a:endParaRPr sz="2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});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select data and display</a:t>
            </a:r>
            <a:r>
              <a:rPr sz="2400" i="1" spc="-11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 marL="435609" marR="1419860" indent="-423545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tx.executeSql('SELECT * FROM foo', [], function (tx, results)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  var len = results.rows.length,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i;</a:t>
            </a:r>
            <a:endParaRPr sz="2400">
              <a:latin typeface="Arial"/>
              <a:cs typeface="Arial"/>
            </a:endParaRPr>
          </a:p>
          <a:p>
            <a:pPr marL="859155" marR="4834890" indent="-423545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(i = 0; i &lt; len; i++) {  alert(results.rows.item(i).text);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52000" y="6718300"/>
            <a:ext cx="2679700" cy="267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3930">
              <a:lnSpc>
                <a:spcPct val="100000"/>
              </a:lnSpc>
            </a:pPr>
            <a:r>
              <a:rPr spc="25" dirty="0"/>
              <a:t>Offline</a:t>
            </a:r>
            <a:r>
              <a:rPr spc="-690" dirty="0"/>
              <a:t> </a:t>
            </a:r>
            <a:r>
              <a:rPr spc="-5" dirty="0"/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800" y="30099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Offline Applications using</a:t>
            </a:r>
            <a:r>
              <a:rPr sz="3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manifest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2500" y="5372100"/>
            <a:ext cx="3225800" cy="181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5448300"/>
            <a:ext cx="3073400" cy="166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6500" y="5499100"/>
            <a:ext cx="2718435" cy="149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CACHE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MANIFEST</a:t>
            </a:r>
            <a:endParaRPr sz="2400">
              <a:latin typeface="Arial"/>
              <a:cs typeface="Arial"/>
            </a:endParaRPr>
          </a:p>
          <a:p>
            <a:pPr marL="12700" marR="1342390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clock.html  clock.css  clock.js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500" y="3778250"/>
            <a:ext cx="6924675" cy="144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&lt;html</a:t>
            </a:r>
            <a:r>
              <a:rPr sz="3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manifest=”cache.manifest”&gt;</a:t>
            </a:r>
            <a:endParaRPr sz="3600">
              <a:latin typeface="Arial"/>
              <a:cs typeface="Arial"/>
            </a:endParaRPr>
          </a:p>
          <a:p>
            <a:pPr marL="114935">
              <a:lnSpc>
                <a:spcPct val="100000"/>
              </a:lnSpc>
              <a:spcBef>
                <a:spcPts val="2630"/>
              </a:spcBef>
            </a:pP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provide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a cache.manifest</a:t>
            </a:r>
            <a:r>
              <a:rPr sz="36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20" dirty="0">
                <a:solidFill>
                  <a:srgbClr val="FFFFFF"/>
                </a:solidFill>
                <a:latin typeface="Gill Sans MT"/>
                <a:cs typeface="Gill Sans MT"/>
              </a:rPr>
              <a:t>file: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2168" y="8185150"/>
            <a:ext cx="10370185" cy="106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Run a </a:t>
            </a:r>
            <a:r>
              <a:rPr sz="2400" spc="-20" dirty="0">
                <a:solidFill>
                  <a:srgbClr val="FFFFFF"/>
                </a:solidFill>
                <a:latin typeface="Gill Sans MT"/>
                <a:cs typeface="Gill Sans MT"/>
              </a:rPr>
              <a:t>web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application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in </a:t>
            </a:r>
            <a:r>
              <a:rPr sz="2400" spc="10" dirty="0">
                <a:solidFill>
                  <a:srgbClr val="FFFFFF"/>
                </a:solidFill>
                <a:latin typeface="Gill Sans MT"/>
                <a:cs typeface="Gill Sans MT"/>
              </a:rPr>
              <a:t>offline </a:t>
            </a:r>
            <a:r>
              <a:rPr sz="2400" spc="5" dirty="0">
                <a:solidFill>
                  <a:srgbClr val="FFFFFF"/>
                </a:solidFill>
                <a:latin typeface="Gill Sans MT"/>
                <a:cs typeface="Gill Sans MT"/>
              </a:rPr>
              <a:t>mode,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disconnected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2400" spc="-2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Internet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Of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course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your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app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will still </a:t>
            </a:r>
            <a:r>
              <a:rPr sz="2400" spc="-35" dirty="0">
                <a:solidFill>
                  <a:srgbClr val="FFFFFF"/>
                </a:solidFill>
                <a:latin typeface="Gill Sans MT"/>
                <a:cs typeface="Gill Sans MT"/>
              </a:rPr>
              <a:t>have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failures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if it tries to pull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live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data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from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Internet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6861" y="5829300"/>
            <a:ext cx="2555240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25" dirty="0">
                <a:solidFill>
                  <a:srgbClr val="FFFFFF"/>
                </a:solidFill>
                <a:latin typeface="Gill Sans MT"/>
                <a:cs typeface="Gill Sans MT"/>
              </a:rPr>
              <a:t>uses </a:t>
            </a:r>
            <a:r>
              <a:rPr sz="2400" b="1" spc="120" dirty="0">
                <a:solidFill>
                  <a:srgbClr val="FFFFFF"/>
                </a:solidFill>
                <a:latin typeface="Gill Sans MT"/>
                <a:cs typeface="Gill Sans MT"/>
              </a:rPr>
              <a:t>MIME</a:t>
            </a:r>
            <a:r>
              <a:rPr sz="2400" b="1" spc="-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114" dirty="0">
                <a:solidFill>
                  <a:srgbClr val="FFFFFF"/>
                </a:solidFill>
                <a:latin typeface="Gill Sans MT"/>
                <a:cs typeface="Gill Sans MT"/>
              </a:rPr>
              <a:t>type:</a:t>
            </a:r>
            <a:endParaRPr sz="2400">
              <a:latin typeface="Gill Sans MT"/>
              <a:cs typeface="Gill Sans MT"/>
            </a:endParaRPr>
          </a:p>
          <a:p>
            <a:pPr marL="75565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text/cache-manifest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64500" y="4191000"/>
            <a:ext cx="45720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" y="34798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Detect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Online or</a:t>
            </a:r>
            <a:r>
              <a:rPr sz="3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Offline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3930">
              <a:lnSpc>
                <a:spcPct val="100000"/>
              </a:lnSpc>
            </a:pPr>
            <a:r>
              <a:rPr spc="25" dirty="0"/>
              <a:t>Offline</a:t>
            </a:r>
            <a:r>
              <a:rPr spc="-690" dirty="0"/>
              <a:t> </a:t>
            </a:r>
            <a:r>
              <a:rPr spc="-5" dirty="0"/>
              <a:t>Applications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762" y="4512289"/>
            <a:ext cx="6242050" cy="289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9155" marR="6350" indent="-847090">
              <a:lnSpc>
                <a:spcPct val="100699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window.addEventListener("online",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function()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  do_something();</a:t>
            </a:r>
            <a:endParaRPr sz="2400">
              <a:latin typeface="Arial"/>
              <a:cs typeface="Arial"/>
            </a:endParaRPr>
          </a:p>
          <a:p>
            <a:pPr marL="520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true);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861060" marR="5080" indent="-847090">
              <a:lnSpc>
                <a:spcPct val="100699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window.addEventListener("offline",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function()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  do_something();</a:t>
            </a:r>
            <a:endParaRPr sz="2400">
              <a:latin typeface="Arial"/>
              <a:cs typeface="Arial"/>
            </a:endParaRPr>
          </a:p>
          <a:p>
            <a:pPr marL="52197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true);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83600" y="4940300"/>
            <a:ext cx="2730500" cy="260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1110">
              <a:lnSpc>
                <a:spcPct val="100000"/>
              </a:lnSpc>
            </a:pPr>
            <a:r>
              <a:rPr spc="-5" dirty="0"/>
              <a:t>Draggable</a:t>
            </a:r>
          </a:p>
        </p:txBody>
      </p:sp>
      <p:sp>
        <p:nvSpPr>
          <p:cNvPr id="3" name="object 3"/>
          <p:cNvSpPr/>
          <p:nvPr/>
        </p:nvSpPr>
        <p:spPr>
          <a:xfrm>
            <a:off x="6413500" y="2971800"/>
            <a:ext cx="6235700" cy="379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1500" y="2825750"/>
            <a:ext cx="11511280" cy="6344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&lt;div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draggable=”true”&gt;&lt;/div&gt;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set data to access at</a:t>
            </a:r>
            <a:r>
              <a:rPr sz="2400" i="1" spc="-114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target</a:t>
            </a:r>
            <a:endParaRPr sz="2400">
              <a:latin typeface="Arial"/>
              <a:cs typeface="Arial"/>
            </a:endParaRPr>
          </a:p>
          <a:p>
            <a:pPr marL="511809" marR="6285865" indent="-423545">
              <a:lnSpc>
                <a:spcPct val="100699"/>
              </a:lnSpc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addEvent(div,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“dragstart”, function(e)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e.dataTransfer.setData(ʻfooʼ,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ʻbarʼ);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true);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access data from dragged</a:t>
            </a:r>
            <a:r>
              <a:rPr sz="2400" i="1" spc="-10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object</a:t>
            </a:r>
            <a:endParaRPr sz="2400">
              <a:latin typeface="Arial"/>
              <a:cs typeface="Arial"/>
            </a:endParaRPr>
          </a:p>
          <a:p>
            <a:pPr marL="511809" marR="6437630" indent="-423545">
              <a:lnSpc>
                <a:spcPct val="100699"/>
              </a:lnSpc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addEvent(div,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ʻdragendʼ, function(e)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e.dataTransfer.getData(ʻfooʼ);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true);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HTML5 drag and drop should work across frames, and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browser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windows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HTML5 drag and drop also allows users to drag and drop data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 and from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non-web  applications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 i.e. out of the browser or into the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browser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Cross-Domain</a:t>
            </a:r>
            <a:r>
              <a:rPr spc="-60" dirty="0"/>
              <a:t> </a:t>
            </a:r>
            <a:r>
              <a:rPr spc="-5" dirty="0"/>
              <a:t>Messaging</a:t>
            </a:r>
          </a:p>
        </p:txBody>
      </p:sp>
      <p:sp>
        <p:nvSpPr>
          <p:cNvPr id="3" name="object 3"/>
          <p:cNvSpPr/>
          <p:nvPr/>
        </p:nvSpPr>
        <p:spPr>
          <a:xfrm>
            <a:off x="3073400" y="2705100"/>
            <a:ext cx="30480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9700" y="2832100"/>
            <a:ext cx="1498600" cy="187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8400" y="2971800"/>
            <a:ext cx="3517900" cy="142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5700" y="3136900"/>
            <a:ext cx="3365500" cy="127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700" y="5734050"/>
            <a:ext cx="11794490" cy="3397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</a:t>
            </a:r>
            <a:r>
              <a:rPr sz="2400" i="1" spc="-10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sender</a:t>
            </a:r>
            <a:endParaRPr sz="2400">
              <a:latin typeface="Arial"/>
              <a:cs typeface="Arial"/>
            </a:endParaRPr>
          </a:p>
          <a:p>
            <a:pPr marL="12700" marR="2578735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var o =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document.getElementsByTagName('iframe')[0];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o.contentWindow.postMessage('Hello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world',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http://b.example.org/');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</a:t>
            </a:r>
            <a:r>
              <a:rPr sz="2400" i="1" spc="-10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recipient</a:t>
            </a:r>
            <a:endParaRPr sz="2400">
              <a:latin typeface="Arial"/>
              <a:cs typeface="Arial"/>
            </a:endParaRPr>
          </a:p>
          <a:p>
            <a:pPr marL="219710" marR="5080" indent="-169545">
              <a:lnSpc>
                <a:spcPct val="100699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addEvent(window,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"message", function(e){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document.getElementById("rcvd_message").innerHTML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 e.origin + " said: " +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e.data;</a:t>
            </a:r>
            <a:endParaRPr sz="2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" y="7359650"/>
            <a:ext cx="8608060" cy="112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&lt;script&gt;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document.getElementById(ʻnotepadʼ).contentEditable =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true;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&lt;/script&gt;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5570">
              <a:lnSpc>
                <a:spcPct val="100000"/>
              </a:lnSpc>
            </a:pPr>
            <a:r>
              <a:rPr spc="-5" dirty="0"/>
              <a:t>Editable</a:t>
            </a:r>
            <a:r>
              <a:rPr spc="-75" dirty="0"/>
              <a:t> </a:t>
            </a:r>
            <a:r>
              <a:rPr dirty="0"/>
              <a:t>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2600" y="66421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Turn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any element into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editable</a:t>
            </a:r>
            <a:r>
              <a:rPr sz="3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5000" y="2501900"/>
            <a:ext cx="6350000" cy="317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2475">
              <a:lnSpc>
                <a:spcPct val="100000"/>
              </a:lnSpc>
            </a:pPr>
            <a:r>
              <a:rPr spc="-195" dirty="0"/>
              <a:t>Web</a:t>
            </a:r>
            <a:r>
              <a:rPr spc="-85" dirty="0"/>
              <a:t> </a:t>
            </a:r>
            <a:r>
              <a:rPr spc="-30" dirty="0"/>
              <a:t>Sockets</a:t>
            </a:r>
          </a:p>
        </p:txBody>
      </p:sp>
      <p:sp>
        <p:nvSpPr>
          <p:cNvPr id="3" name="object 3"/>
          <p:cNvSpPr/>
          <p:nvPr/>
        </p:nvSpPr>
        <p:spPr>
          <a:xfrm>
            <a:off x="863600" y="2616200"/>
            <a:ext cx="5283200" cy="264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77000" y="3181350"/>
            <a:ext cx="6139815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indent="-217804">
              <a:lnSpc>
                <a:spcPct val="100000"/>
              </a:lnSpc>
              <a:buSzPct val="125000"/>
              <a:buChar char="•"/>
              <a:tabLst>
                <a:tab pos="23114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Opens a persistent connection to the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server</a:t>
            </a:r>
            <a:endParaRPr sz="240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20"/>
              </a:spcBef>
              <a:buSzPct val="125000"/>
              <a:buChar char="•"/>
              <a:tabLst>
                <a:tab pos="23114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 be used for server to browser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push</a:t>
            </a:r>
            <a:endParaRPr sz="240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20"/>
              </a:spcBef>
              <a:buSzPct val="125000"/>
              <a:buChar char="•"/>
              <a:tabLst>
                <a:tab pos="23114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Restricted communication to origin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server</a:t>
            </a:r>
            <a:endParaRPr sz="240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20"/>
              </a:spcBef>
              <a:buSzPct val="125000"/>
              <a:buChar char="•"/>
              <a:tabLst>
                <a:tab pos="23114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Eliminates need to poll for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7100" y="5928339"/>
            <a:ext cx="8593455" cy="260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5615">
              <a:lnSpc>
                <a:spcPct val="100699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var ws = new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WebSocket("ws://friendfeed.com/websocket");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ws.onopen = function()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ws.send("This is a message from the browser to the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server");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ws.onmessage = function(event)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alert("The server sent a message: " +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event.data);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};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4100" y="2946400"/>
            <a:ext cx="10089515" cy="166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 indent="-278765">
              <a:lnSpc>
                <a:spcPts val="4310"/>
              </a:lnSpc>
              <a:buChar char="-"/>
              <a:tabLst>
                <a:tab pos="292100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“threads” for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JavaScript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execution</a:t>
            </a:r>
            <a:endParaRPr sz="3600">
              <a:latin typeface="Arial"/>
              <a:cs typeface="Arial"/>
            </a:endParaRPr>
          </a:p>
          <a:p>
            <a:pPr marL="291465" indent="-278765">
              <a:lnSpc>
                <a:spcPts val="4300"/>
              </a:lnSpc>
              <a:buChar char="-"/>
              <a:tabLst>
                <a:tab pos="292100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Donʼt have access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to DOM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page.</a:t>
            </a:r>
            <a:endParaRPr sz="3600">
              <a:latin typeface="Arial"/>
              <a:cs typeface="Arial"/>
            </a:endParaRPr>
          </a:p>
          <a:p>
            <a:pPr marL="291465" indent="-278765">
              <a:lnSpc>
                <a:spcPts val="4310"/>
              </a:lnSpc>
              <a:buChar char="-"/>
              <a:tabLst>
                <a:tab pos="292100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to communicate through postMessage</a:t>
            </a:r>
            <a:r>
              <a:rPr sz="3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API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3725">
              <a:lnSpc>
                <a:spcPct val="100000"/>
              </a:lnSpc>
            </a:pPr>
            <a:r>
              <a:rPr spc="-195" dirty="0"/>
              <a:t>Web</a:t>
            </a:r>
            <a:r>
              <a:rPr spc="-869" dirty="0"/>
              <a:t> </a:t>
            </a:r>
            <a:r>
              <a:rPr spc="-114" dirty="0"/>
              <a:t>Workers</a:t>
            </a:r>
          </a:p>
        </p:txBody>
      </p:sp>
      <p:sp>
        <p:nvSpPr>
          <p:cNvPr id="4" name="object 4"/>
          <p:cNvSpPr/>
          <p:nvPr/>
        </p:nvSpPr>
        <p:spPr>
          <a:xfrm>
            <a:off x="4318000" y="5715000"/>
            <a:ext cx="4368800" cy="317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3725">
              <a:lnSpc>
                <a:spcPct val="100000"/>
              </a:lnSpc>
            </a:pPr>
            <a:r>
              <a:rPr spc="-195" dirty="0"/>
              <a:t>Web</a:t>
            </a:r>
            <a:r>
              <a:rPr spc="-869" dirty="0"/>
              <a:t> </a:t>
            </a:r>
            <a:r>
              <a:rPr spc="-114" dirty="0"/>
              <a:t>Workers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2266950"/>
            <a:ext cx="6536690" cy="6661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ct val="100000"/>
              </a:lnSpc>
              <a:tabLst>
                <a:tab pos="620395" algn="l"/>
                <a:tab pos="1510030" algn="l"/>
              </a:tabLst>
            </a:pPr>
            <a:r>
              <a:rPr sz="4200" spc="-5" dirty="0">
                <a:solidFill>
                  <a:srgbClr val="FFFFFF"/>
                </a:solidFill>
                <a:latin typeface="Arial"/>
                <a:cs typeface="Arial"/>
              </a:rPr>
              <a:t>In	the	</a:t>
            </a: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Browser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Create a </a:t>
            </a:r>
            <a:r>
              <a:rPr sz="2400" i="1" spc="-15" dirty="0">
                <a:solidFill>
                  <a:srgbClr val="AAAAAA"/>
                </a:solidFill>
                <a:latin typeface="Arial"/>
                <a:cs typeface="Arial"/>
              </a:rPr>
              <a:t>Web</a:t>
            </a:r>
            <a:r>
              <a:rPr sz="2400" i="1" spc="-9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AAAAAA"/>
                </a:solidFill>
                <a:latin typeface="Arial"/>
                <a:cs typeface="Arial"/>
              </a:rPr>
              <a:t>Worker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var worker = new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Worker(“worker.js”);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Post a message to the </a:t>
            </a:r>
            <a:r>
              <a:rPr sz="2400" i="1" spc="-15" dirty="0">
                <a:solidFill>
                  <a:srgbClr val="AAAAAA"/>
                </a:solidFill>
                <a:latin typeface="Arial"/>
                <a:cs typeface="Arial"/>
              </a:rPr>
              <a:t>Web</a:t>
            </a:r>
            <a:r>
              <a:rPr sz="2400" i="1" spc="-9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AAAAAA"/>
                </a:solidFill>
                <a:latin typeface="Arial"/>
                <a:cs typeface="Arial"/>
              </a:rPr>
              <a:t>Worker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worker.postMessage(0);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</a:t>
            </a:r>
            <a:r>
              <a:rPr sz="2400" i="1" spc="-10" dirty="0">
                <a:solidFill>
                  <a:srgbClr val="AAAAAA"/>
                </a:solidFill>
                <a:latin typeface="Arial"/>
                <a:cs typeface="Arial"/>
              </a:rPr>
              <a:t>Triggered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by postMessage in the </a:t>
            </a:r>
            <a:r>
              <a:rPr sz="2400" i="1" spc="-15" dirty="0">
                <a:solidFill>
                  <a:srgbClr val="AAAAAA"/>
                </a:solidFill>
                <a:latin typeface="Arial"/>
                <a:cs typeface="Arial"/>
              </a:rPr>
              <a:t>Web</a:t>
            </a:r>
            <a:r>
              <a:rPr sz="2400" i="1" spc="-12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AAAAAA"/>
                </a:solidFill>
                <a:latin typeface="Arial"/>
                <a:cs typeface="Arial"/>
              </a:rPr>
              <a:t>Worker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worker.onmessage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 function(evt)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evt.data is the values from the </a:t>
            </a:r>
            <a:r>
              <a:rPr sz="2400" i="1" spc="-15" dirty="0">
                <a:solidFill>
                  <a:srgbClr val="AAAAAA"/>
                </a:solidFill>
                <a:latin typeface="Arial"/>
                <a:cs typeface="Arial"/>
              </a:rPr>
              <a:t>Web</a:t>
            </a:r>
            <a:r>
              <a:rPr sz="2400" i="1" spc="-9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AAAAAA"/>
                </a:solidFill>
                <a:latin typeface="Arial"/>
                <a:cs typeface="Arial"/>
              </a:rPr>
              <a:t>Worker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alert(evt.data);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Catch </a:t>
            </a:r>
            <a:r>
              <a:rPr sz="2400" i="1" spc="-15" dirty="0">
                <a:solidFill>
                  <a:srgbClr val="AAAAAA"/>
                </a:solidFill>
                <a:latin typeface="Arial"/>
                <a:cs typeface="Arial"/>
              </a:rPr>
              <a:t>Web </a:t>
            </a:r>
            <a:r>
              <a:rPr sz="2400" i="1" spc="-10" dirty="0">
                <a:solidFill>
                  <a:srgbClr val="AAAAAA"/>
                </a:solidFill>
                <a:latin typeface="Arial"/>
                <a:cs typeface="Arial"/>
              </a:rPr>
              <a:t>Worker</a:t>
            </a:r>
            <a:r>
              <a:rPr sz="2400" i="1" spc="-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error</a:t>
            </a:r>
            <a:endParaRPr sz="2400">
              <a:latin typeface="Arial"/>
              <a:cs typeface="Arial"/>
            </a:endParaRPr>
          </a:p>
          <a:p>
            <a:pPr marL="435609" marR="2339975" indent="-423545">
              <a:lnSpc>
                <a:spcPct val="100699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worker.onerror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 function(evt)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  alert(evt.data);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75600" y="4038600"/>
            <a:ext cx="4368800" cy="317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939800"/>
            <a:ext cx="12369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HTML5</a:t>
            </a:r>
            <a:r>
              <a:rPr spc="-40" dirty="0"/>
              <a:t> </a:t>
            </a:r>
            <a:r>
              <a:rPr spc="-5" dirty="0" smtClean="0"/>
              <a:t>Compatibilty</a:t>
            </a:r>
            <a:r>
              <a:rPr lang="it-IT" spc="-5" dirty="0" smtClean="0"/>
              <a:t> (out of 555 </a:t>
            </a:r>
            <a:r>
              <a:rPr lang="it-IT" spc="-5" dirty="0" err="1" smtClean="0"/>
              <a:t>pt</a:t>
            </a:r>
            <a:r>
              <a:rPr lang="it-IT" spc="-5" dirty="0" smtClean="0"/>
              <a:t>)</a:t>
            </a:r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6883400" y="2133600"/>
            <a:ext cx="561530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5" dirty="0" smtClean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http://www.HTML5test.com/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124200"/>
            <a:ext cx="11112500" cy="1562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0506" y="2629581"/>
            <a:ext cx="9570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Desktop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4267200"/>
            <a:ext cx="1333500" cy="431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200" y="4572000"/>
            <a:ext cx="1473200" cy="889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00" y="5943600"/>
            <a:ext cx="10972800" cy="1358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49400" y="5486400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Tablet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00" y="8001000"/>
            <a:ext cx="10985500" cy="1485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25600" y="7543800"/>
            <a:ext cx="14341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Smartphones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78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3725">
              <a:lnSpc>
                <a:spcPct val="100000"/>
              </a:lnSpc>
            </a:pPr>
            <a:r>
              <a:rPr spc="-195" dirty="0"/>
              <a:t>Web</a:t>
            </a:r>
            <a:r>
              <a:rPr spc="-869" dirty="0"/>
              <a:t> </a:t>
            </a:r>
            <a:r>
              <a:rPr spc="-114" dirty="0"/>
              <a:t>Workers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600" y="3371850"/>
            <a:ext cx="6049010" cy="387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  <a:tabLst>
                <a:tab pos="621665" algn="l"/>
                <a:tab pos="1511300" algn="l"/>
                <a:tab pos="2747010" algn="l"/>
              </a:tabLst>
            </a:pPr>
            <a:r>
              <a:rPr sz="4200" spc="-5" dirty="0">
                <a:solidFill>
                  <a:srgbClr val="FFFFFF"/>
                </a:solidFill>
                <a:latin typeface="Arial"/>
                <a:cs typeface="Arial"/>
              </a:rPr>
              <a:t>In	the	</a:t>
            </a:r>
            <a:r>
              <a:rPr sz="4200" spc="-25" dirty="0">
                <a:solidFill>
                  <a:srgbClr val="FFFFFF"/>
                </a:solidFill>
                <a:latin typeface="Arial"/>
                <a:cs typeface="Arial"/>
              </a:rPr>
              <a:t>Web	</a:t>
            </a:r>
            <a:r>
              <a:rPr sz="4200" spc="-15" dirty="0">
                <a:solidFill>
                  <a:srgbClr val="FFFFFF"/>
                </a:solidFill>
                <a:latin typeface="Arial"/>
                <a:cs typeface="Arial"/>
              </a:rPr>
              <a:t>Worker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</a:t>
            </a:r>
            <a:r>
              <a:rPr sz="2400" i="1" spc="-10" dirty="0">
                <a:solidFill>
                  <a:srgbClr val="AAAAAA"/>
                </a:solidFill>
                <a:latin typeface="Arial"/>
                <a:cs typeface="Arial"/>
              </a:rPr>
              <a:t>Triggered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by postMessage in the</a:t>
            </a:r>
            <a:r>
              <a:rPr sz="2400" i="1" spc="-1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page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onmessage = function(evt)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evt.data will be 0</a:t>
            </a:r>
            <a:r>
              <a:rPr sz="2400" i="1" spc="-10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here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  <a:tabLst>
                <a:tab pos="475615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(var i=evt.data,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k=1000001;	i&lt;k; i++)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// Continually sends data</a:t>
            </a:r>
            <a:r>
              <a:rPr sz="2400" i="1" spc="-10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AAAAAA"/>
                </a:solidFill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  <a:p>
            <a:pPr marL="859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postMessage(i);</a:t>
            </a:r>
            <a:endParaRPr sz="24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};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75600" y="4038600"/>
            <a:ext cx="4368800" cy="317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5296" y="939800"/>
            <a:ext cx="38347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" dirty="0"/>
              <a:t>History</a:t>
            </a:r>
            <a:r>
              <a:rPr spc="-735" dirty="0"/>
              <a:t> </a:t>
            </a:r>
            <a:r>
              <a:rPr dirty="0"/>
              <a:t>API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9228" y="4484370"/>
            <a:ext cx="5327015" cy="320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17725">
              <a:lnSpc>
                <a:spcPts val="2800"/>
              </a:lnSpc>
            </a:pP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window.history.back(); 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wind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spc="-14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.histo</a:t>
            </a:r>
            <a:r>
              <a:rPr sz="2400" spc="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spc="-195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orwa</a:t>
            </a:r>
            <a:r>
              <a:rPr sz="2400" spc="-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()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;</a:t>
            </a:r>
            <a:endParaRPr sz="2400">
              <a:latin typeface="Gill Sans MT"/>
              <a:cs typeface="Gill Sans MT"/>
            </a:endParaRPr>
          </a:p>
          <a:p>
            <a:pPr marL="12700" marR="5080">
              <a:lnSpc>
                <a:spcPts val="5600"/>
              </a:lnSpc>
              <a:spcBef>
                <a:spcPts val="560"/>
              </a:spcBef>
            </a:pPr>
            <a:r>
              <a:rPr sz="2400" spc="-20" dirty="0">
                <a:solidFill>
                  <a:srgbClr val="FFFFFF"/>
                </a:solidFill>
                <a:latin typeface="Gill Sans MT"/>
                <a:cs typeface="Gill Sans MT"/>
              </a:rPr>
              <a:t>window.history.go(2); 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window.history.length;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ts val="2800"/>
              </a:lnSpc>
            </a:pP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window.history.pushState(data, </a:t>
            </a:r>
            <a:r>
              <a:rPr sz="2400" spc="5" dirty="0">
                <a:solidFill>
                  <a:srgbClr val="FFFFFF"/>
                </a:solidFill>
                <a:latin typeface="Gill Sans MT"/>
                <a:cs typeface="Gill Sans MT"/>
              </a:rPr>
              <a:t>title,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url);  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window.history.replaceState(data, </a:t>
            </a:r>
            <a:r>
              <a:rPr sz="2400" spc="5" dirty="0">
                <a:solidFill>
                  <a:srgbClr val="FFFFFF"/>
                </a:solidFill>
                <a:latin typeface="Gill Sans MT"/>
                <a:cs typeface="Gill Sans MT"/>
              </a:rPr>
              <a:t>title,</a:t>
            </a:r>
            <a:r>
              <a:rPr sz="2400" spc="-3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url);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700" y="3187700"/>
            <a:ext cx="933259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JavaScript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API 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for </a:t>
            </a:r>
            <a:r>
              <a:rPr sz="3600" spc="-10" dirty="0">
                <a:solidFill>
                  <a:srgbClr val="FFFFFF"/>
                </a:solidFill>
                <a:latin typeface="Gill Sans MT"/>
                <a:cs typeface="Gill Sans MT"/>
              </a:rPr>
              <a:t>moving 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through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browser</a:t>
            </a:r>
            <a:r>
              <a:rPr sz="3600" spc="-3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10" dirty="0">
                <a:solidFill>
                  <a:srgbClr val="FFFFFF"/>
                </a:solidFill>
                <a:latin typeface="Gill Sans MT"/>
                <a:cs typeface="Gill Sans MT"/>
              </a:rPr>
              <a:t>history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31100" y="4445000"/>
            <a:ext cx="3073400" cy="270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39100" y="4902200"/>
            <a:ext cx="3086100" cy="269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86800" y="5346700"/>
            <a:ext cx="3073400" cy="269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7300" y="5702300"/>
            <a:ext cx="1638300" cy="1117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0385" y="5812612"/>
            <a:ext cx="1529181" cy="1006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0" y="3873500"/>
            <a:ext cx="164973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Parsing</a:t>
            </a:r>
            <a:r>
              <a:rPr sz="2400" spc="-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Rules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2400" y="4533900"/>
            <a:ext cx="90043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Ca</a:t>
            </a:r>
            <a:r>
              <a:rPr sz="2400" spc="-4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vas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2400" y="5194300"/>
            <a:ext cx="74612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Video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2400" y="5854700"/>
            <a:ext cx="77152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Audio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2400" y="6515100"/>
            <a:ext cx="17252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Local</a:t>
            </a:r>
            <a:r>
              <a:rPr sz="2400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Devices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2400" y="7175500"/>
            <a:ext cx="11430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Elements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2400" y="7835900"/>
            <a:ext cx="80518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orms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0900" y="3728374"/>
            <a:ext cx="210185" cy="526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2400" y="8496300"/>
            <a:ext cx="205930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User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Interaction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94228" y="939800"/>
            <a:ext cx="7016750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HTML5</a:t>
            </a:r>
            <a:r>
              <a:rPr spc="-40" dirty="0"/>
              <a:t> </a:t>
            </a:r>
            <a:r>
              <a:rPr spc="-5" dirty="0"/>
              <a:t>Compatibilty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96200" y="3873500"/>
            <a:ext cx="126238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Mic</a:t>
            </a:r>
            <a:r>
              <a:rPr sz="2400" spc="-6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odata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96200" y="4533900"/>
            <a:ext cx="217995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5" dirty="0">
                <a:solidFill>
                  <a:srgbClr val="FFFFFF"/>
                </a:solidFill>
                <a:latin typeface="Gill Sans MT"/>
                <a:cs typeface="Gill Sans MT"/>
              </a:rPr>
              <a:t>Web</a:t>
            </a:r>
            <a:r>
              <a:rPr sz="2400" spc="-2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Applications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96200" y="5194300"/>
            <a:ext cx="1720214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Geo</a:t>
            </a:r>
            <a:r>
              <a:rPr sz="2400" spc="-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Location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96200" y="5854700"/>
            <a:ext cx="98933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2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ebGL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96200" y="6515100"/>
            <a:ext cx="200088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Communication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96200" y="7175500"/>
            <a:ext cx="56578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Files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96200" y="7835900"/>
            <a:ext cx="96202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Storage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24700" y="3728374"/>
            <a:ext cx="210185" cy="526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10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41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96200" y="8496300"/>
            <a:ext cx="112585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2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2400" spc="-7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ers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700" y="2901950"/>
            <a:ext cx="1053274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75" dirty="0">
                <a:solidFill>
                  <a:srgbClr val="FFFFFF"/>
                </a:solidFill>
                <a:latin typeface="Gill Sans MT"/>
                <a:cs typeface="Gill Sans MT"/>
              </a:rPr>
              <a:t>HTML5Test.com </a:t>
            </a:r>
            <a:r>
              <a:rPr sz="2400" b="1" spc="85" dirty="0">
                <a:solidFill>
                  <a:srgbClr val="FFFFFF"/>
                </a:solidFill>
                <a:latin typeface="Gill Sans MT"/>
                <a:cs typeface="Gill Sans MT"/>
              </a:rPr>
              <a:t>scores </a:t>
            </a:r>
            <a:r>
              <a:rPr sz="2400" b="1" spc="100" dirty="0">
                <a:solidFill>
                  <a:srgbClr val="FFFFFF"/>
                </a:solidFill>
                <a:latin typeface="Gill Sans MT"/>
                <a:cs typeface="Gill Sans MT"/>
              </a:rPr>
              <a:t>browsers </a:t>
            </a:r>
            <a:r>
              <a:rPr sz="2400" b="1" spc="70" dirty="0">
                <a:solidFill>
                  <a:srgbClr val="FFFFFF"/>
                </a:solidFill>
                <a:latin typeface="Gill Sans MT"/>
                <a:cs typeface="Gill Sans MT"/>
              </a:rPr>
              <a:t>according </a:t>
            </a:r>
            <a:r>
              <a:rPr sz="2400" b="1" spc="130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2400" b="1" spc="125" dirty="0">
                <a:solidFill>
                  <a:srgbClr val="FFFFFF"/>
                </a:solidFill>
                <a:latin typeface="Gill Sans MT"/>
                <a:cs typeface="Gill Sans MT"/>
              </a:rPr>
              <a:t>the </a:t>
            </a:r>
            <a:r>
              <a:rPr sz="2400" b="1" spc="100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2400" b="1" spc="-20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60" dirty="0">
                <a:solidFill>
                  <a:srgbClr val="FFFFFF"/>
                </a:solidFill>
                <a:latin typeface="Gill Sans MT"/>
                <a:cs typeface="Gill Sans MT"/>
              </a:rPr>
              <a:t>criteria: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875" y="939800"/>
            <a:ext cx="840168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Progressive</a:t>
            </a:r>
            <a:r>
              <a:rPr spc="-90" dirty="0"/>
              <a:t> </a:t>
            </a:r>
            <a:r>
              <a:rPr dirty="0"/>
              <a:t>Enhancement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100" y="2827136"/>
            <a:ext cx="302260" cy="260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40"/>
              </a:lnSpc>
            </a:pPr>
            <a:r>
              <a:rPr sz="615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6150">
              <a:latin typeface="Gill Sans MT"/>
              <a:cs typeface="Gill Sans MT"/>
            </a:endParaRPr>
          </a:p>
          <a:p>
            <a:pPr marL="12700">
              <a:lnSpc>
                <a:spcPts val="6500"/>
              </a:lnSpc>
            </a:pPr>
            <a:r>
              <a:rPr sz="615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6150">
              <a:latin typeface="Gill Sans MT"/>
              <a:cs typeface="Gill Sans MT"/>
            </a:endParaRPr>
          </a:p>
          <a:p>
            <a:pPr marL="12700">
              <a:lnSpc>
                <a:spcPts val="6940"/>
              </a:lnSpc>
            </a:pPr>
            <a:r>
              <a:rPr sz="615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61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0">
              <a:lnSpc>
                <a:spcPct val="100000"/>
              </a:lnSpc>
            </a:pPr>
            <a:r>
              <a:rPr dirty="0"/>
              <a:t>Use </a:t>
            </a:r>
            <a:r>
              <a:rPr spc="-5" dirty="0"/>
              <a:t>HTML5 when</a:t>
            </a:r>
            <a:r>
              <a:rPr spc="-40" dirty="0"/>
              <a:t> </a:t>
            </a:r>
            <a:r>
              <a:rPr spc="-20" dirty="0"/>
              <a:t>available</a:t>
            </a:r>
          </a:p>
          <a:p>
            <a:pPr marL="685800" marR="5080">
              <a:lnSpc>
                <a:spcPts val="6500"/>
              </a:lnSpc>
              <a:spcBef>
                <a:spcPts val="580"/>
              </a:spcBef>
            </a:pPr>
            <a:r>
              <a:rPr spc="-5" dirty="0"/>
              <a:t>Fallback </a:t>
            </a:r>
            <a:r>
              <a:rPr dirty="0"/>
              <a:t>to a </a:t>
            </a:r>
            <a:r>
              <a:rPr spc="-15" dirty="0"/>
              <a:t>different </a:t>
            </a:r>
            <a:r>
              <a:rPr spc="-5" dirty="0"/>
              <a:t>mechanism when </a:t>
            </a:r>
            <a:r>
              <a:rPr dirty="0"/>
              <a:t>not </a:t>
            </a:r>
            <a:r>
              <a:rPr spc="-20" dirty="0"/>
              <a:t>available  </a:t>
            </a:r>
            <a:r>
              <a:rPr spc="5" dirty="0"/>
              <a:t>Supported </a:t>
            </a:r>
            <a:r>
              <a:rPr spc="-20" dirty="0"/>
              <a:t>by many </a:t>
            </a:r>
            <a:r>
              <a:rPr spc="-5" dirty="0"/>
              <a:t>libraries including</a:t>
            </a:r>
            <a:r>
              <a:rPr spc="50" dirty="0"/>
              <a:t> </a:t>
            </a:r>
            <a:r>
              <a:rPr spc="-30" dirty="0"/>
              <a:t>jQuery.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7241" y="6102350"/>
            <a:ext cx="11237595" cy="324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20" dirty="0">
                <a:solidFill>
                  <a:srgbClr val="FFFFFF"/>
                </a:solidFill>
                <a:latin typeface="Gill Sans MT"/>
                <a:cs typeface="Gill Sans MT"/>
              </a:rPr>
              <a:t>if</a:t>
            </a:r>
            <a:r>
              <a:rPr sz="240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110" dirty="0">
                <a:solidFill>
                  <a:srgbClr val="FFFFFF"/>
                </a:solidFill>
                <a:latin typeface="Gill Sans MT"/>
                <a:cs typeface="Gill Sans MT"/>
              </a:rPr>
              <a:t>HTML5</a:t>
            </a:r>
            <a:r>
              <a:rPr sz="2400" b="1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120" dirty="0">
                <a:solidFill>
                  <a:srgbClr val="FFFFFF"/>
                </a:solidFill>
                <a:latin typeface="Gill Sans MT"/>
                <a:cs typeface="Gill Sans MT"/>
              </a:rPr>
              <a:t>video</a:t>
            </a:r>
            <a:r>
              <a:rPr sz="2400" b="1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400" b="1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130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2400" b="1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114" dirty="0">
                <a:solidFill>
                  <a:srgbClr val="FFFFFF"/>
                </a:solidFill>
                <a:latin typeface="Gill Sans MT"/>
                <a:cs typeface="Gill Sans MT"/>
              </a:rPr>
              <a:t>supported,</a:t>
            </a:r>
            <a:r>
              <a:rPr sz="2400" b="1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105" dirty="0">
                <a:solidFill>
                  <a:srgbClr val="FFFFFF"/>
                </a:solidFill>
                <a:latin typeface="Gill Sans MT"/>
                <a:cs typeface="Gill Sans MT"/>
              </a:rPr>
              <a:t>flash</a:t>
            </a:r>
            <a:r>
              <a:rPr sz="2400" b="1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120" dirty="0">
                <a:solidFill>
                  <a:srgbClr val="FFFFFF"/>
                </a:solidFill>
                <a:latin typeface="Gill Sans MT"/>
                <a:cs typeface="Gill Sans MT"/>
              </a:rPr>
              <a:t>video</a:t>
            </a:r>
            <a:r>
              <a:rPr sz="2400" b="1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105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2400" b="1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95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474345">
              <a:lnSpc>
                <a:spcPct val="100000"/>
              </a:lnSpc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&lt;video controls</a:t>
            </a:r>
            <a:r>
              <a:rPr sz="2400" spc="-100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width="500"&gt;</a:t>
            </a:r>
            <a:endParaRPr sz="2400">
              <a:latin typeface="Arial"/>
              <a:cs typeface="Arial"/>
            </a:endParaRPr>
          </a:p>
          <a:p>
            <a:pPr marL="105854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&lt;source src="video.ogg"</a:t>
            </a:r>
            <a:r>
              <a:rPr sz="2400" spc="-100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/&gt;</a:t>
            </a:r>
            <a:endParaRPr sz="2400">
              <a:latin typeface="Arial"/>
              <a:cs typeface="Arial"/>
            </a:endParaRPr>
          </a:p>
          <a:p>
            <a:pPr marL="105854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&lt;source src="video.mp4"</a:t>
            </a:r>
            <a:r>
              <a:rPr sz="2400" spc="-100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/&gt;</a:t>
            </a:r>
            <a:endParaRPr sz="2400">
              <a:latin typeface="Arial"/>
              <a:cs typeface="Arial"/>
            </a:endParaRPr>
          </a:p>
          <a:p>
            <a:pPr marL="2252345" marR="5080" indent="-1194435">
              <a:lnSpc>
                <a:spcPct val="100699"/>
              </a:lnSpc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&lt;embed </a:t>
            </a:r>
            <a:r>
              <a:rPr sz="2400" spc="-5" dirty="0">
                <a:solidFill>
                  <a:srgbClr val="FEFCDD"/>
                </a:solidFill>
                <a:latin typeface="Arial"/>
                <a:cs typeface="Arial"/>
              </a:rPr>
              <a:t>src="</a:t>
            </a:r>
            <a:r>
              <a:rPr sz="2400" u="heavy" spc="-5" dirty="0">
                <a:solidFill>
                  <a:srgbClr val="FEFCDD"/>
                </a:solidFill>
                <a:latin typeface="Arial"/>
                <a:cs typeface="Arial"/>
                <a:hlinkClick r:id="rId2"/>
              </a:rPr>
              <a:t>http://blip.tv/play/gcMV</a:t>
            </a:r>
            <a:r>
              <a:rPr sz="2400" spc="-5" dirty="0">
                <a:solidFill>
                  <a:srgbClr val="FEFCDD"/>
                </a:solidFill>
                <a:latin typeface="Arial"/>
                <a:cs typeface="Arial"/>
              </a:rPr>
              <a:t>" 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type="application/x-shockwave-flash"  width="1024" height="798" allowscriptaccess="always"  allowfullscreen="true"&gt;&lt;/embed&gt;</a:t>
            </a:r>
            <a:endParaRPr sz="2400">
              <a:latin typeface="Arial"/>
              <a:cs typeface="Arial"/>
            </a:endParaRPr>
          </a:p>
          <a:p>
            <a:pPr marL="47434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&lt;/video&gt;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9212" y="939800"/>
            <a:ext cx="782637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DON’T FORGET</a:t>
            </a:r>
            <a:r>
              <a:rPr spc="-75" dirty="0"/>
              <a:t> </a:t>
            </a:r>
            <a:r>
              <a:rPr dirty="0"/>
              <a:t>CSS3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8200" y="2711450"/>
            <a:ext cx="3860165" cy="5560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725" indent="-327025">
              <a:lnSpc>
                <a:spcPct val="100000"/>
              </a:lnSpc>
              <a:buSzPct val="125000"/>
              <a:buChar char="•"/>
              <a:tabLst>
                <a:tab pos="340360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Rounded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corners</a:t>
            </a:r>
            <a:endParaRPr sz="3600">
              <a:latin typeface="Arial"/>
              <a:cs typeface="Arial"/>
            </a:endParaRPr>
          </a:p>
          <a:p>
            <a:pPr marL="339725" indent="-327025">
              <a:lnSpc>
                <a:spcPct val="100000"/>
              </a:lnSpc>
              <a:spcBef>
                <a:spcPts val="2080"/>
              </a:spcBef>
              <a:buSzPct val="125000"/>
              <a:buChar char="•"/>
              <a:tabLst>
                <a:tab pos="340360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3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shadows</a:t>
            </a:r>
            <a:endParaRPr sz="3600">
              <a:latin typeface="Arial"/>
              <a:cs typeface="Arial"/>
            </a:endParaRPr>
          </a:p>
          <a:p>
            <a:pPr marL="331470" indent="-318770">
              <a:lnSpc>
                <a:spcPct val="100000"/>
              </a:lnSpc>
              <a:spcBef>
                <a:spcPts val="2180"/>
              </a:spcBef>
              <a:buSzPct val="125000"/>
              <a:buChar char="•"/>
              <a:tabLst>
                <a:tab pos="332105" algn="l"/>
              </a:tabLst>
            </a:pP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Transitions</a:t>
            </a:r>
            <a:endParaRPr sz="3600">
              <a:latin typeface="Arial"/>
              <a:cs typeface="Arial"/>
            </a:endParaRPr>
          </a:p>
          <a:p>
            <a:pPr marL="339725" indent="-327025">
              <a:lnSpc>
                <a:spcPct val="100000"/>
              </a:lnSpc>
              <a:spcBef>
                <a:spcPts val="2080"/>
              </a:spcBef>
              <a:buSzPct val="125000"/>
              <a:buChar char="•"/>
              <a:tabLst>
                <a:tab pos="340360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Rotate</a:t>
            </a:r>
            <a:endParaRPr sz="3600">
              <a:latin typeface="Arial"/>
              <a:cs typeface="Arial"/>
            </a:endParaRPr>
          </a:p>
          <a:p>
            <a:pPr marL="339725" indent="-327025">
              <a:lnSpc>
                <a:spcPct val="100000"/>
              </a:lnSpc>
              <a:spcBef>
                <a:spcPts val="2180"/>
              </a:spcBef>
              <a:buSzPct val="125000"/>
              <a:buChar char="•"/>
              <a:tabLst>
                <a:tab pos="340360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Gradients</a:t>
            </a:r>
            <a:endParaRPr sz="3600">
              <a:latin typeface="Arial"/>
              <a:cs typeface="Arial"/>
            </a:endParaRPr>
          </a:p>
          <a:p>
            <a:pPr marL="331470" indent="-318770">
              <a:lnSpc>
                <a:spcPct val="100000"/>
              </a:lnSpc>
              <a:spcBef>
                <a:spcPts val="2080"/>
              </a:spcBef>
              <a:buSzPct val="125000"/>
              <a:buChar char="•"/>
              <a:tabLst>
                <a:tab pos="332105" algn="l"/>
              </a:tabLst>
            </a:pP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r>
              <a:rPr sz="3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shadow</a:t>
            </a:r>
            <a:endParaRPr sz="3600">
              <a:latin typeface="Arial"/>
              <a:cs typeface="Arial"/>
            </a:endParaRPr>
          </a:p>
          <a:p>
            <a:pPr marL="339725" indent="-327025">
              <a:lnSpc>
                <a:spcPct val="100000"/>
              </a:lnSpc>
              <a:spcBef>
                <a:spcPts val="2180"/>
              </a:spcBef>
              <a:buSzPct val="125000"/>
              <a:buChar char="•"/>
              <a:tabLst>
                <a:tab pos="340360" algn="l"/>
              </a:tabLst>
            </a:pP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fonts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4311" y="8896350"/>
            <a:ext cx="893699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http://www.webhostingsearch.com/20-of-the-best-examples-of-css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1400" y="3251200"/>
            <a:ext cx="28067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9287" y="939800"/>
            <a:ext cx="672655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9855" algn="l"/>
              </a:tabLst>
            </a:pPr>
            <a:r>
              <a:rPr dirty="0"/>
              <a:t>Recommended	S</a:t>
            </a:r>
            <a:r>
              <a:rPr spc="-5" dirty="0"/>
              <a:t>i</a:t>
            </a:r>
            <a:r>
              <a:rPr dirty="0"/>
              <a:t>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5622" y="3054350"/>
            <a:ext cx="12019915" cy="5502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4035">
              <a:lnSpc>
                <a:spcPct val="100000"/>
              </a:lnSpc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http://html5.timothyfisher.com</a:t>
            </a:r>
            <a:endParaRPr sz="3600">
              <a:latin typeface="Arial"/>
              <a:cs typeface="Arial"/>
            </a:endParaRPr>
          </a:p>
          <a:p>
            <a:pPr marL="3159125" marR="3435350" indent="-45720">
              <a:lnSpc>
                <a:spcPct val="178200"/>
              </a:lnSpc>
              <a:spcBef>
                <a:spcPts val="50"/>
              </a:spcBef>
            </a:pPr>
            <a:r>
              <a:rPr sz="3600" spc="-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http://www.HTML5test.com 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http://html5demos.com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http://caniuse.com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4310"/>
              </a:lnSpc>
              <a:spcBef>
                <a:spcPts val="289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Presentation: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u="heavy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http://www.slideshare.net/timothyf/html5-new-and-improved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4228" y="685800"/>
            <a:ext cx="7016750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HTML5</a:t>
            </a:r>
            <a:r>
              <a:rPr spc="-40" dirty="0"/>
              <a:t> </a:t>
            </a:r>
            <a:r>
              <a:rPr spc="-5" dirty="0"/>
              <a:t>Compatibilty</a:t>
            </a: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905000"/>
            <a:ext cx="11150600" cy="76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4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6800850"/>
            <a:ext cx="4487545" cy="259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&lt;!DOCTYPE</a:t>
            </a:r>
            <a:r>
              <a:rPr sz="2400" spc="-100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HTML&gt;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&lt;html&gt;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&lt;head&gt;</a:t>
            </a:r>
            <a:endParaRPr sz="240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&lt;meta</a:t>
            </a:r>
            <a:r>
              <a:rPr sz="2400" spc="-100" dirty="0">
                <a:solidFill>
                  <a:srgbClr val="FEFCD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EFCDD"/>
                </a:solidFill>
                <a:latin typeface="Arial"/>
                <a:cs typeface="Arial"/>
              </a:rPr>
              <a:t>charset=”utf-8”&gt;</a:t>
            </a:r>
            <a:endParaRPr sz="240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&lt;title&gt;Awesome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Stuff&lt;/title&gt;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&lt;/head&gt;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3600" y="590550"/>
            <a:ext cx="617283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635" algn="l"/>
                <a:tab pos="4331335" algn="l"/>
              </a:tabLst>
            </a:pPr>
            <a:r>
              <a:rPr spc="-5" dirty="0"/>
              <a:t>L</a:t>
            </a:r>
            <a:r>
              <a:rPr dirty="0"/>
              <a:t>ess	Header	Code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2400" dirty="0">
                <a:latin typeface="Arial"/>
                <a:cs typeface="Arial"/>
              </a:rPr>
              <a:t>&lt;!DOCTYPE HTML PUBLIC </a:t>
            </a:r>
            <a:r>
              <a:rPr sz="2400" spc="-5" dirty="0">
                <a:latin typeface="Arial"/>
                <a:cs typeface="Arial"/>
              </a:rPr>
              <a:t>"-//W3C//Dtd </a:t>
            </a:r>
            <a:r>
              <a:rPr sz="2400" dirty="0">
                <a:latin typeface="Arial"/>
                <a:cs typeface="Arial"/>
              </a:rPr>
              <a:t>HTML 4.01 </a:t>
            </a:r>
            <a:r>
              <a:rPr sz="2400" spc="-10" dirty="0">
                <a:latin typeface="Arial"/>
                <a:cs typeface="Arial"/>
              </a:rPr>
              <a:t>Transitional//EN"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</a:t>
            </a:r>
            <a:r>
              <a:rPr sz="2400" u="heavy" spc="-5" dirty="0">
                <a:latin typeface="Arial"/>
                <a:cs typeface="Arial"/>
              </a:rPr>
              <a:t>http://  </a:t>
            </a:r>
            <a:r>
              <a:rPr sz="2400" u="heavy" spc="-5" dirty="0">
                <a:latin typeface="Arial"/>
                <a:cs typeface="Arial"/>
                <a:hlinkClick r:id="rId2"/>
              </a:rPr>
              <a:t>www.w3.org/tr/html4/loose.dtd</a:t>
            </a:r>
            <a:r>
              <a:rPr sz="2400" spc="-5" dirty="0">
                <a:latin typeface="Arial"/>
                <a:cs typeface="Arial"/>
              </a:rPr>
              <a:t>"&gt;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&lt;html&gt;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&lt;head&gt;</a:t>
            </a:r>
            <a:endParaRPr sz="240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&lt;meta </a:t>
            </a:r>
            <a:r>
              <a:rPr sz="2400" spc="-10" dirty="0">
                <a:latin typeface="Arial"/>
                <a:cs typeface="Arial"/>
              </a:rPr>
              <a:t>http-equiv="Content-Type" </a:t>
            </a:r>
            <a:r>
              <a:rPr sz="2400" dirty="0">
                <a:latin typeface="Arial"/>
                <a:cs typeface="Arial"/>
              </a:rPr>
              <a:t>content="text/html;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charset=utf-8"&gt;</a:t>
            </a:r>
            <a:endParaRPr sz="240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Arial"/>
                <a:cs typeface="Arial"/>
              </a:rPr>
              <a:t>&lt;title&gt;Awesome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Stuff&lt;/title&gt;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&lt;/head&gt;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700" y="23622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3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HTML5: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700" y="60833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HTML5: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7086600"/>
            <a:ext cx="6390005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&lt;script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src=”script.js”&gt;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&lt;/script&gt;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&lt;link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href=”style.css”&gt;&lt;/link&gt;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6534" y="933450"/>
            <a:ext cx="9219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21435" algn="l"/>
                <a:tab pos="3375025" algn="l"/>
              </a:tabLst>
            </a:pPr>
            <a:r>
              <a:rPr dirty="0"/>
              <a:t>No	Need	</a:t>
            </a:r>
            <a:r>
              <a:rPr spc="-25" dirty="0"/>
              <a:t>for</a:t>
            </a:r>
            <a:r>
              <a:rPr spc="-1300" dirty="0"/>
              <a:t> </a:t>
            </a:r>
            <a:r>
              <a:rPr spc="-200" dirty="0"/>
              <a:t>Type </a:t>
            </a:r>
            <a:r>
              <a:rPr spc="-5" dirty="0"/>
              <a:t>Attribute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300" y="4095750"/>
            <a:ext cx="10747375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&lt;script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type=”text/javascript” src=”script.js”&gt;</a:t>
            </a:r>
            <a:r>
              <a:rPr sz="36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&lt;/script&gt;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&lt;link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type=”text/css”</a:t>
            </a:r>
            <a:r>
              <a:rPr sz="3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href=”style.css”&gt;&lt;/link&gt;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34798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3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HTML5: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300" y="6375400"/>
            <a:ext cx="8839200" cy="647700"/>
          </a:xfrm>
          <a:prstGeom prst="rect">
            <a:avLst/>
          </a:prstGeom>
          <a:solidFill>
            <a:srgbClr val="004D65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HTML5: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2806700"/>
            <a:ext cx="9220200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3900" y="2882900"/>
            <a:ext cx="90678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0800" y="3073400"/>
            <a:ext cx="280670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8000" y="3721100"/>
            <a:ext cx="4254500" cy="472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4700" y="3797300"/>
            <a:ext cx="3759200" cy="457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9000" y="5918200"/>
            <a:ext cx="35433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2563" y="5791200"/>
            <a:ext cx="354393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&lt;div</a:t>
            </a:r>
            <a:r>
              <a:rPr sz="36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id=”sidebar”&gt;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69000" y="3721100"/>
            <a:ext cx="5092700" cy="472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5200" y="3797300"/>
            <a:ext cx="4940300" cy="4572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2600" y="5918200"/>
            <a:ext cx="3378200" cy="38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31459" y="5791200"/>
            <a:ext cx="336804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&lt;div</a:t>
            </a:r>
            <a:r>
              <a:rPr sz="36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id=”article”&gt;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17700" y="8496300"/>
            <a:ext cx="9220200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3900" y="8572500"/>
            <a:ext cx="90678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1400" y="8763000"/>
            <a:ext cx="3365500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39220" y="8636000"/>
            <a:ext cx="337756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&lt;div</a:t>
            </a:r>
            <a:r>
              <a:rPr sz="36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id=”footer”&gt;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17700" y="1892300"/>
            <a:ext cx="9220200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3900" y="1968500"/>
            <a:ext cx="90678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7900" y="2159000"/>
            <a:ext cx="3492500" cy="38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84636" y="2032000"/>
            <a:ext cx="3486785" cy="147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&lt;div</a:t>
            </a:r>
            <a:r>
              <a:rPr sz="36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id=”header”&gt;</a:t>
            </a:r>
            <a:endParaRPr sz="36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&lt;div</a:t>
            </a:r>
            <a:r>
              <a:rPr sz="36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id=”nav”&gt;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2806700"/>
            <a:ext cx="9220200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3900" y="2882900"/>
            <a:ext cx="90678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56300" y="3111500"/>
            <a:ext cx="1155700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8500" y="3721100"/>
            <a:ext cx="3911600" cy="472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4700" y="3797300"/>
            <a:ext cx="3759200" cy="457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7700" y="5918200"/>
            <a:ext cx="14859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82937" y="5791200"/>
            <a:ext cx="148336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&lt;aside&gt;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69000" y="3721100"/>
            <a:ext cx="5092700" cy="472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5200" y="3797300"/>
            <a:ext cx="4940300" cy="4572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1900" y="5676900"/>
            <a:ext cx="1879600" cy="355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75600" y="6172200"/>
            <a:ext cx="1727200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71396" y="5524500"/>
            <a:ext cx="2120265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10"/>
              </a:lnSpc>
            </a:pP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&lt;section&gt;</a:t>
            </a:r>
            <a:endParaRPr sz="3600">
              <a:latin typeface="Gill Sans MT"/>
              <a:cs typeface="Gill Sans MT"/>
            </a:endParaRPr>
          </a:p>
          <a:p>
            <a:pPr marL="415290">
              <a:lnSpc>
                <a:spcPts val="4210"/>
              </a:lnSpc>
            </a:pP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&lt;a</a:t>
            </a:r>
            <a:r>
              <a:rPr sz="3600" spc="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e&gt;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17700" y="8496300"/>
            <a:ext cx="9220200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3900" y="8572500"/>
            <a:ext cx="90678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76900" y="8763000"/>
            <a:ext cx="1714500" cy="38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64771" y="8636000"/>
            <a:ext cx="1726564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&lt;</a:t>
            </a:r>
            <a:r>
              <a:rPr sz="3600" spc="-4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ooter&gt;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17700" y="1892300"/>
            <a:ext cx="9220200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3900" y="1968500"/>
            <a:ext cx="90678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13400" y="2159000"/>
            <a:ext cx="1841500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10187" y="2032000"/>
            <a:ext cx="1835785" cy="147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Gill Sans MT"/>
                <a:cs typeface="Gill Sans MT"/>
              </a:rPr>
              <a:t>&lt;header&gt;</a:t>
            </a:r>
            <a:endParaRPr sz="36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sz="3600" spc="-30" dirty="0">
                <a:solidFill>
                  <a:srgbClr val="FFFFFF"/>
                </a:solidFill>
                <a:latin typeface="Gill Sans MT"/>
                <a:cs typeface="Gill Sans MT"/>
              </a:rPr>
              <a:t>&lt;nav&gt;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78164" y="476250"/>
            <a:ext cx="88385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8585" algn="l"/>
              </a:tabLst>
            </a:pPr>
            <a:r>
              <a:rPr spc="-35" dirty="0"/>
              <a:t>More</a:t>
            </a:r>
            <a:r>
              <a:rPr spc="15" dirty="0"/>
              <a:t> </a:t>
            </a:r>
            <a:r>
              <a:rPr spc="-5" dirty="0"/>
              <a:t>Semantic	</a:t>
            </a:r>
            <a:r>
              <a:rPr dirty="0"/>
              <a:t>HTML</a:t>
            </a:r>
            <a:r>
              <a:rPr spc="-905" dirty="0"/>
              <a:t> </a:t>
            </a:r>
            <a:r>
              <a:rPr spc="-200" dirty="0"/>
              <a:t>Tags</a:t>
            </a: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2811</Words>
  <Application>Microsoft Macintosh PowerPoint</Application>
  <PresentationFormat>Custom</PresentationFormat>
  <Paragraphs>444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&lt;HTML5&gt;</vt:lpstr>
      <vt:lpstr>PowerPoint Presentation</vt:lpstr>
      <vt:lpstr>HTML5 History</vt:lpstr>
      <vt:lpstr>HTML5 Compatibilty (out of 555 pt)</vt:lpstr>
      <vt:lpstr>HTML5 Compatibilty</vt:lpstr>
      <vt:lpstr>Less Header Code</vt:lpstr>
      <vt:lpstr>No Need for Type Attribute</vt:lpstr>
      <vt:lpstr>More Semantic HTML Tags</vt:lpstr>
      <vt:lpstr>More Semantic HTML Tags</vt:lpstr>
      <vt:lpstr>More Semantic HTML Tags</vt:lpstr>
      <vt:lpstr>More Semantic HTML Tags</vt:lpstr>
      <vt:lpstr>More Semantic HTML Tags</vt:lpstr>
      <vt:lpstr>More Semantic HTML Tags</vt:lpstr>
      <vt:lpstr>More Semantic HTML Tags</vt:lpstr>
      <vt:lpstr>More Semantic HTML Tags</vt:lpstr>
      <vt:lpstr>More Semantic HTML Tags</vt:lpstr>
      <vt:lpstr>More Semantic HTML Tags</vt:lpstr>
      <vt:lpstr>More Semantic HTML Tags</vt:lpstr>
      <vt:lpstr>Media Tags</vt:lpstr>
      <vt:lpstr>Media Tags</vt:lpstr>
      <vt:lpstr>Media Tags</vt:lpstr>
      <vt:lpstr>Native GeoLocation</vt:lpstr>
      <vt:lpstr>Canvas</vt:lpstr>
      <vt:lpstr>Input Types</vt:lpstr>
      <vt:lpstr>Input Types</vt:lpstr>
      <vt:lpstr>Input Types</vt:lpstr>
      <vt:lpstr>Input Types</vt:lpstr>
      <vt:lpstr>Form Validation</vt:lpstr>
      <vt:lpstr>Form Validation</vt:lpstr>
      <vt:lpstr>Local / Session Storage</vt:lpstr>
      <vt:lpstr>WebSQL Storage</vt:lpstr>
      <vt:lpstr>Offline Applications</vt:lpstr>
      <vt:lpstr>Offline Applications</vt:lpstr>
      <vt:lpstr>Draggable</vt:lpstr>
      <vt:lpstr>Cross-Domain Messaging</vt:lpstr>
      <vt:lpstr>Editable Content</vt:lpstr>
      <vt:lpstr>Web Sockets</vt:lpstr>
      <vt:lpstr>Web Workers</vt:lpstr>
      <vt:lpstr>Web Workers</vt:lpstr>
      <vt:lpstr>Web Workers</vt:lpstr>
      <vt:lpstr>History API</vt:lpstr>
      <vt:lpstr>HTML5 Compatibilty</vt:lpstr>
      <vt:lpstr>Progressive Enhancement</vt:lpstr>
      <vt:lpstr>DON’T FORGET CSS3</vt:lpstr>
      <vt:lpstr>Recommended 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&lt;HTML5&gt;</dc:title>
  <cp:lastModifiedBy>Marco Ronchetti</cp:lastModifiedBy>
  <cp:revision>2</cp:revision>
  <dcterms:created xsi:type="dcterms:W3CDTF">2016-12-15T08:38:31Z</dcterms:created>
  <dcterms:modified xsi:type="dcterms:W3CDTF">2016-12-15T08:51:18Z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2016-12-15T00:00:00Z</vt:filetime>
  </property>
</Properties>
</file>