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64" r:id="rId5"/>
    <p:sldId id="265" r:id="rId6"/>
    <p:sldId id="258" r:id="rId7"/>
    <p:sldId id="261" r:id="rId8"/>
    <p:sldId id="262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72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6EC9E-BB7E-A94C-81B6-878E44349274}" type="datetimeFigureOut">
              <a:rPr lang="en-US" smtClean="0"/>
              <a:t>03/11/15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DB575-E4DA-AE43-906A-55D0B34F2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104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6EC9E-BB7E-A94C-81B6-878E44349274}" type="datetimeFigureOut">
              <a:rPr lang="en-US" smtClean="0"/>
              <a:t>03/11/15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DB575-E4DA-AE43-906A-55D0B34F2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553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6EC9E-BB7E-A94C-81B6-878E44349274}" type="datetimeFigureOut">
              <a:rPr lang="en-US" smtClean="0"/>
              <a:t>03/11/15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DB575-E4DA-AE43-906A-55D0B34F2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53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6EC9E-BB7E-A94C-81B6-878E44349274}" type="datetimeFigureOut">
              <a:rPr lang="en-US" smtClean="0"/>
              <a:t>03/11/15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DB575-E4DA-AE43-906A-55D0B34F2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8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6EC9E-BB7E-A94C-81B6-878E44349274}" type="datetimeFigureOut">
              <a:rPr lang="en-US" smtClean="0"/>
              <a:t>03/11/15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DB575-E4DA-AE43-906A-55D0B34F2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699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6EC9E-BB7E-A94C-81B6-878E44349274}" type="datetimeFigureOut">
              <a:rPr lang="en-US" smtClean="0"/>
              <a:t>03/11/15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DB575-E4DA-AE43-906A-55D0B34F2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428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6EC9E-BB7E-A94C-81B6-878E44349274}" type="datetimeFigureOut">
              <a:rPr lang="en-US" smtClean="0"/>
              <a:t>03/11/15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DB575-E4DA-AE43-906A-55D0B34F2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319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6EC9E-BB7E-A94C-81B6-878E44349274}" type="datetimeFigureOut">
              <a:rPr lang="en-US" smtClean="0"/>
              <a:t>03/11/15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DB575-E4DA-AE43-906A-55D0B34F2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83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6EC9E-BB7E-A94C-81B6-878E44349274}" type="datetimeFigureOut">
              <a:rPr lang="en-US" smtClean="0"/>
              <a:t>03/11/15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DB575-E4DA-AE43-906A-55D0B34F2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996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6EC9E-BB7E-A94C-81B6-878E44349274}" type="datetimeFigureOut">
              <a:rPr lang="en-US" smtClean="0"/>
              <a:t>03/11/15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DB575-E4DA-AE43-906A-55D0B34F2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03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6EC9E-BB7E-A94C-81B6-878E44349274}" type="datetimeFigureOut">
              <a:rPr lang="en-US" smtClean="0"/>
              <a:t>03/11/15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DB575-E4DA-AE43-906A-55D0B34F2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244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6EC9E-BB7E-A94C-81B6-878E44349274}" type="datetimeFigureOut">
              <a:rPr lang="en-US" smtClean="0"/>
              <a:t>03/11/15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DB575-E4DA-AE43-906A-55D0B34F2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28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class.coursera.org/massiveteaching-001/lecture/7" TargetMode="External"/><Relationship Id="rId3" Type="http://schemas.openxmlformats.org/officeDocument/2006/relationships/hyperlink" Target="https://class.coursera.org/massiveteaching-001/lecture/17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class.coursera.org/massiveteaching-001/lecture/15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youtu.be/mfr7d6zYMus" TargetMode="External"/><Relationship Id="rId3" Type="http://schemas.openxmlformats.org/officeDocument/2006/relationships/hyperlink" Target="https://youtu.be/yx5VHpaW8sQ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U6FvJ6jMGHU" TargetMode="External"/><Relationship Id="rId4" Type="http://schemas.openxmlformats.org/officeDocument/2006/relationships/hyperlink" Target="https://youtu.be/tYclUdcsdeo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youtu.be/rYwTA5RA9eU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class.coursera.org/massiveteaching-001/lecture/21" TargetMode="External"/><Relationship Id="rId3" Type="http://schemas.openxmlformats.org/officeDocument/2006/relationships/hyperlink" Target="https://class.coursera.org/massiveteaching-001/lecture/2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MOOCS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thanks to </a:t>
            </a:r>
          </a:p>
          <a:p>
            <a:r>
              <a:rPr lang="en-US" dirty="0" smtClean="0"/>
              <a:t>Paul Olivier </a:t>
            </a:r>
            <a:r>
              <a:rPr lang="en-US" dirty="0" err="1" smtClean="0"/>
              <a:t>Dehaye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73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important in teaching?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 as a teacher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https://class.coursera.org/massiveteaching-001/lecture/7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How </a:t>
            </a:r>
            <a:r>
              <a:rPr lang="en-US" dirty="0" err="1" smtClean="0"/>
              <a:t>moocs</a:t>
            </a:r>
            <a:r>
              <a:rPr lang="en-US" dirty="0" smtClean="0"/>
              <a:t> can be helpful?</a:t>
            </a:r>
          </a:p>
          <a:p>
            <a:r>
              <a:rPr lang="en-US" dirty="0" smtClean="0"/>
              <a:t>feedback</a:t>
            </a:r>
          </a:p>
          <a:p>
            <a:pPr marL="0" indent="0">
              <a:buNone/>
            </a:pPr>
            <a:r>
              <a:rPr lang="en-US" dirty="0" smtClean="0">
                <a:hlinkClick r:id="rId3"/>
              </a:rPr>
              <a:t>https://class.coursera.org/massiveteaching-001/lecture/17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090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3200"/>
            <a:ext cx="9144000" cy="6435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844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/>
              <a:t>MIT MOOC (</a:t>
            </a:r>
            <a:r>
              <a:rPr lang="en-GB" dirty="0" err="1"/>
              <a:t>MITx</a:t>
            </a:r>
            <a:r>
              <a:rPr lang="en-GB" dirty="0"/>
              <a:t> - 6.002x: Circuits and Electronics.), </a:t>
            </a:r>
            <a:endParaRPr lang="en-GB" dirty="0" smtClean="0"/>
          </a:p>
          <a:p>
            <a:r>
              <a:rPr lang="en-GB" dirty="0" smtClean="0">
                <a:solidFill>
                  <a:srgbClr val="FF0000"/>
                </a:solidFill>
              </a:rPr>
              <a:t>154,763</a:t>
            </a:r>
            <a:r>
              <a:rPr lang="en-GB" dirty="0" smtClean="0"/>
              <a:t> registrants.</a:t>
            </a:r>
          </a:p>
          <a:p>
            <a:r>
              <a:rPr lang="en-GB" dirty="0" smtClean="0"/>
              <a:t>69,221 people (45% ) </a:t>
            </a:r>
            <a:r>
              <a:rPr lang="en-GB" dirty="0"/>
              <a:t>looked at the first problem set, </a:t>
            </a:r>
            <a:endParaRPr lang="en-GB" dirty="0" smtClean="0"/>
          </a:p>
          <a:p>
            <a:r>
              <a:rPr lang="en-GB" dirty="0" smtClean="0">
                <a:solidFill>
                  <a:srgbClr val="FF0000"/>
                </a:solidFill>
              </a:rPr>
              <a:t>26,349</a:t>
            </a:r>
            <a:r>
              <a:rPr lang="en-GB" dirty="0" smtClean="0"/>
              <a:t> </a:t>
            </a:r>
            <a:r>
              <a:rPr lang="en-GB" dirty="0"/>
              <a:t>earned at least one point (17</a:t>
            </a:r>
            <a:r>
              <a:rPr lang="en-GB" dirty="0" smtClean="0"/>
              <a:t>%)</a:t>
            </a:r>
          </a:p>
          <a:p>
            <a:pPr marL="0" indent="0">
              <a:buNone/>
            </a:pPr>
            <a:r>
              <a:rPr lang="en-GB" dirty="0"/>
              <a:t>M</a:t>
            </a:r>
            <a:r>
              <a:rPr lang="en-GB" dirty="0" smtClean="0"/>
              <a:t>idterm assignment</a:t>
            </a:r>
          </a:p>
          <a:p>
            <a:r>
              <a:rPr lang="en-GB" dirty="0" smtClean="0"/>
              <a:t>13,569 </a:t>
            </a:r>
            <a:r>
              <a:rPr lang="en-GB" dirty="0"/>
              <a:t>people looked at it while it was still open </a:t>
            </a:r>
          </a:p>
          <a:p>
            <a:r>
              <a:rPr lang="en-GB" dirty="0" smtClean="0"/>
              <a:t>9,318 </a:t>
            </a:r>
            <a:r>
              <a:rPr lang="en-GB" dirty="0"/>
              <a:t>people got a passing score on the midterm (</a:t>
            </a:r>
            <a:r>
              <a:rPr lang="en-GB" dirty="0" smtClean="0"/>
              <a:t>6%) 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7,157</a:t>
            </a:r>
            <a:r>
              <a:rPr lang="en-GB" dirty="0" smtClean="0"/>
              <a:t> </a:t>
            </a:r>
            <a:r>
              <a:rPr lang="en-GB" dirty="0"/>
              <a:t>people earned the first certificate (4,6% of the enrolled, i.e. 27% of those who really manifested interest).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78428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Coursera’s</a:t>
            </a:r>
            <a:r>
              <a:rPr lang="en-GB" dirty="0"/>
              <a:t> Social Network Analysis class </a:t>
            </a:r>
            <a:endParaRPr lang="en-GB" dirty="0" smtClean="0"/>
          </a:p>
          <a:p>
            <a:r>
              <a:rPr lang="en-GB" dirty="0" smtClean="0">
                <a:solidFill>
                  <a:srgbClr val="FF0000"/>
                </a:solidFill>
              </a:rPr>
              <a:t>61,285</a:t>
            </a:r>
            <a:r>
              <a:rPr lang="en-GB" dirty="0" smtClean="0"/>
              <a:t> </a:t>
            </a:r>
            <a:r>
              <a:rPr lang="en-GB" dirty="0"/>
              <a:t>students registered, </a:t>
            </a:r>
            <a:endParaRPr lang="en-GB" dirty="0" smtClean="0"/>
          </a:p>
          <a:p>
            <a:r>
              <a:rPr lang="en-GB" dirty="0" smtClean="0">
                <a:solidFill>
                  <a:srgbClr val="FF0000"/>
                </a:solidFill>
              </a:rPr>
              <a:t>1303</a:t>
            </a:r>
            <a:r>
              <a:rPr lang="en-GB" dirty="0" smtClean="0"/>
              <a:t> </a:t>
            </a:r>
            <a:r>
              <a:rPr lang="en-GB" dirty="0"/>
              <a:t>(2%) earned a certificate, </a:t>
            </a:r>
            <a:endParaRPr lang="en-GB" dirty="0" smtClean="0"/>
          </a:p>
          <a:p>
            <a:r>
              <a:rPr lang="en-GB" dirty="0" smtClean="0">
                <a:solidFill>
                  <a:srgbClr val="FF0000"/>
                </a:solidFill>
              </a:rPr>
              <a:t>107</a:t>
            </a:r>
            <a:r>
              <a:rPr lang="en-GB" dirty="0" smtClean="0"/>
              <a:t> </a:t>
            </a:r>
            <a:r>
              <a:rPr lang="en-GB" dirty="0"/>
              <a:t>earned "the programming (i.e. </a:t>
            </a:r>
            <a:r>
              <a:rPr lang="en-GB" i="1" dirty="0"/>
              <a:t>with distinction</a:t>
            </a:r>
            <a:r>
              <a:rPr lang="en-GB" dirty="0"/>
              <a:t>) version of the certificate” (0.17%).</a:t>
            </a:r>
            <a:r>
              <a:rPr lang="it-IT" dirty="0" smtClean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39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GB" dirty="0"/>
              <a:t>Where do the students come from? </a:t>
            </a:r>
            <a:endParaRPr lang="it-IT" dirty="0"/>
          </a:p>
          <a:p>
            <a:pPr lvl="0"/>
            <a:r>
              <a:rPr lang="en-GB" dirty="0"/>
              <a:t>Which videos are most popular, and which ones attract little interest? </a:t>
            </a:r>
            <a:endParaRPr lang="en-GB" dirty="0" smtClean="0"/>
          </a:p>
          <a:p>
            <a:pPr lvl="0"/>
            <a:r>
              <a:rPr lang="en-GB" dirty="0" smtClean="0"/>
              <a:t>Are </a:t>
            </a:r>
            <a:r>
              <a:rPr lang="en-GB" dirty="0"/>
              <a:t>students actually watching the videos on the assigned dates?</a:t>
            </a:r>
            <a:endParaRPr lang="it-IT" dirty="0"/>
          </a:p>
          <a:p>
            <a:pPr lvl="0"/>
            <a:r>
              <a:rPr lang="en-GB" dirty="0"/>
              <a:t>Are viewers watching all the way through? </a:t>
            </a:r>
            <a:endParaRPr lang="it-IT" dirty="0"/>
          </a:p>
          <a:p>
            <a:pPr lvl="0"/>
            <a:r>
              <a:rPr lang="en-GB" dirty="0"/>
              <a:t>At what point in the lecture, if any, do viewers stop watching?</a:t>
            </a:r>
            <a:endParaRPr lang="it-IT" dirty="0"/>
          </a:p>
          <a:p>
            <a:pPr lvl="0"/>
            <a:r>
              <a:rPr lang="en-GB" dirty="0"/>
              <a:t>Are there any portions of the videos that are being watched repeatedly?</a:t>
            </a:r>
            <a:endParaRPr lang="it-IT" dirty="0"/>
          </a:p>
          <a:p>
            <a:pPr lvl="0"/>
            <a:r>
              <a:rPr lang="en-GB" dirty="0"/>
              <a:t>Are the students watching the videos by the assigned deadlines?</a:t>
            </a:r>
            <a:endParaRPr lang="it-IT" dirty="0"/>
          </a:p>
          <a:p>
            <a:pPr lvl="0"/>
            <a:r>
              <a:rPr lang="en-GB" dirty="0"/>
              <a:t>Do the videos generating active user engagement?  Do students edit, share, download the material?</a:t>
            </a:r>
            <a:endParaRPr lang="it-IT" dirty="0"/>
          </a:p>
          <a:p>
            <a:pPr lvl="0"/>
            <a:endParaRPr lang="it-IT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198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</a:t>
            </a:r>
            <a:r>
              <a:rPr lang="en-US" dirty="0" err="1" smtClean="0"/>
              <a:t>Mooc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origins and evolution</a:t>
            </a:r>
          </a:p>
          <a:p>
            <a:r>
              <a:rPr lang="en-US" dirty="0" smtClean="0"/>
              <a:t>x-</a:t>
            </a:r>
            <a:r>
              <a:rPr lang="en-US" dirty="0" err="1" smtClean="0"/>
              <a:t>moocs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c-</a:t>
            </a:r>
            <a:r>
              <a:rPr lang="en-US" dirty="0" err="1" smtClean="0"/>
              <a:t>moocs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https://class.coursera.org/massiveteaching-001/lecture/15</a:t>
            </a:r>
            <a:endParaRPr lang="en-US" dirty="0" smtClean="0"/>
          </a:p>
          <a:p>
            <a:r>
              <a:rPr lang="en-US" dirty="0" smtClean="0"/>
              <a:t>why now?</a:t>
            </a:r>
          </a:p>
          <a:p>
            <a:r>
              <a:rPr lang="en-US" dirty="0" smtClean="0"/>
              <a:t>https://</a:t>
            </a:r>
            <a:r>
              <a:rPr lang="en-US" dirty="0" err="1" smtClean="0"/>
              <a:t>class.coursera.org</a:t>
            </a:r>
            <a:r>
              <a:rPr lang="en-US" dirty="0" smtClean="0"/>
              <a:t>/massiveteaching-001/lecture/25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636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George Siemens and c-</a:t>
            </a:r>
            <a:r>
              <a:rPr lang="en-US" dirty="0" err="1" smtClean="0"/>
              <a:t>moocs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George Siemens </a:t>
            </a:r>
            <a:r>
              <a:rPr lang="it-IT" u="sng" dirty="0">
                <a:hlinkClick r:id="rId2"/>
              </a:rPr>
              <a:t>https://youtu.be/mfr7d6zYMus</a:t>
            </a:r>
            <a:r>
              <a:rPr lang="it-IT" dirty="0"/>
              <a:t> 3:46</a:t>
            </a:r>
          </a:p>
          <a:p>
            <a:endParaRPr lang="it-IT" dirty="0"/>
          </a:p>
          <a:p>
            <a:r>
              <a:rPr lang="it-IT" dirty="0"/>
              <a:t>George Siemens </a:t>
            </a:r>
            <a:r>
              <a:rPr lang="it-IT" u="sng" dirty="0">
                <a:hlinkClick r:id="rId3"/>
              </a:rPr>
              <a:t>https://youtu.be/yx5VHpaW8sQ</a:t>
            </a:r>
            <a:r>
              <a:rPr lang="it-IT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126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x-</a:t>
            </a:r>
            <a:r>
              <a:rPr lang="en-US" dirty="0" err="1" smtClean="0"/>
              <a:t>moocs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err="1"/>
              <a:t>Anant</a:t>
            </a:r>
            <a:r>
              <a:rPr lang="it-IT" dirty="0"/>
              <a:t> </a:t>
            </a:r>
            <a:r>
              <a:rPr lang="it-IT" dirty="0" err="1"/>
              <a:t>Agrawal</a:t>
            </a:r>
            <a:r>
              <a:rPr lang="it-IT" dirty="0"/>
              <a:t> </a:t>
            </a:r>
            <a:r>
              <a:rPr lang="it-IT" u="sng" dirty="0">
                <a:hlinkClick r:id="rId2"/>
              </a:rPr>
              <a:t>https://youtu.be/rYwTA5RA9eU</a:t>
            </a:r>
            <a:r>
              <a:rPr lang="it-IT" dirty="0"/>
              <a:t> 15 </a:t>
            </a:r>
            <a:r>
              <a:rPr lang="it-IT" dirty="0" err="1"/>
              <a:t>min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Daphne Koller </a:t>
            </a:r>
            <a:r>
              <a:rPr lang="it-IT" dirty="0">
                <a:hlinkClick r:id="rId3"/>
              </a:rPr>
              <a:t>https://youtu.be/</a:t>
            </a:r>
            <a:r>
              <a:rPr lang="it-IT" dirty="0" smtClean="0">
                <a:hlinkClick r:id="rId3"/>
              </a:rPr>
              <a:t>U6FvJ6jMGHU</a:t>
            </a:r>
            <a:endParaRPr lang="it-IT" dirty="0" smtClean="0"/>
          </a:p>
          <a:p>
            <a:r>
              <a:rPr lang="it-IT" dirty="0" smtClean="0"/>
              <a:t> </a:t>
            </a:r>
            <a:r>
              <a:rPr lang="it-IT" dirty="0"/>
              <a:t>20 </a:t>
            </a:r>
            <a:r>
              <a:rPr lang="it-IT" dirty="0" err="1"/>
              <a:t>min</a:t>
            </a:r>
            <a:endParaRPr lang="it-IT" dirty="0"/>
          </a:p>
          <a:p>
            <a:endParaRPr lang="it-IT" dirty="0"/>
          </a:p>
          <a:p>
            <a:r>
              <a:rPr lang="it-IT" dirty="0"/>
              <a:t>Peter </a:t>
            </a:r>
            <a:r>
              <a:rPr lang="it-IT" dirty="0" err="1"/>
              <a:t>Norwik</a:t>
            </a:r>
            <a:r>
              <a:rPr lang="it-IT" dirty="0"/>
              <a:t> </a:t>
            </a:r>
            <a:r>
              <a:rPr lang="it-IT" u="sng" dirty="0">
                <a:hlinkClick r:id="rId4"/>
              </a:rPr>
              <a:t>https://youtu.be/tYclUdcsdeo</a:t>
            </a:r>
            <a:r>
              <a:rPr lang="it-IT" dirty="0"/>
              <a:t> 6 </a:t>
            </a:r>
            <a:r>
              <a:rPr lang="it-IT" dirty="0" err="1"/>
              <a:t>min</a:t>
            </a:r>
            <a:endParaRPr lang="it-IT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782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Analytics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https://class.coursera.org/massiveteaching-001/lecture/21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Startup iteration cycle</a:t>
            </a:r>
          </a:p>
          <a:p>
            <a:pPr marL="0" indent="0">
              <a:buNone/>
            </a:pPr>
            <a:r>
              <a:rPr lang="en-US" dirty="0" smtClean="0">
                <a:hlinkClick r:id="rId3"/>
              </a:rPr>
              <a:t>https://class.coursera.org/massiveteaching-001/lecture/23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44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416</Words>
  <Application>Microsoft Macintosh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MOOCS</vt:lpstr>
      <vt:lpstr>PowerPoint Presentation</vt:lpstr>
      <vt:lpstr>Some numbers</vt:lpstr>
      <vt:lpstr>Some numbers</vt:lpstr>
      <vt:lpstr>Questions</vt:lpstr>
      <vt:lpstr>History of Mooc</vt:lpstr>
      <vt:lpstr>George Siemens and c-moocs</vt:lpstr>
      <vt:lpstr>x-moocs</vt:lpstr>
      <vt:lpstr>The model</vt:lpstr>
      <vt:lpstr>What is important in teaching?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MOOCS</dc:title>
  <dc:creator>Marco Ronchetti</dc:creator>
  <cp:lastModifiedBy>Marco Ronchetti</cp:lastModifiedBy>
  <cp:revision>3</cp:revision>
  <dcterms:created xsi:type="dcterms:W3CDTF">2015-11-03T21:48:01Z</dcterms:created>
  <dcterms:modified xsi:type="dcterms:W3CDTF">2015-11-03T22:28:24Z</dcterms:modified>
</cp:coreProperties>
</file>